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theme/themeOverride9.xml" ContentType="application/vnd.openxmlformats-officedocument.themeOverride+xml"/>
  <Override PartName="/ppt/charts/chart25.xml" ContentType="application/vnd.openxmlformats-officedocument.drawingml.chart+xml"/>
  <Override PartName="/ppt/theme/themeOverride10.xml" ContentType="application/vnd.openxmlformats-officedocument.themeOverride+xml"/>
  <Override PartName="/ppt/charts/chart26.xml" ContentType="application/vnd.openxmlformats-officedocument.drawingml.chart+xml"/>
  <Override PartName="/ppt/theme/themeOverride11.xml" ContentType="application/vnd.openxmlformats-officedocument.themeOverride+xml"/>
  <Override PartName="/ppt/charts/chart27.xml" ContentType="application/vnd.openxmlformats-officedocument.drawingml.chart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theme/themeOverride13.xml" ContentType="application/vnd.openxmlformats-officedocument.themeOverride+xml"/>
  <Override PartName="/ppt/charts/chart29.xml" ContentType="application/vnd.openxmlformats-officedocument.drawingml.chart+xml"/>
  <Override PartName="/ppt/theme/themeOverride14.xml" ContentType="application/vnd.openxmlformats-officedocument.themeOverride+xml"/>
  <Override PartName="/ppt/charts/chart30.xml" ContentType="application/vnd.openxmlformats-officedocument.drawingml.chart+xml"/>
  <Override PartName="/ppt/theme/themeOverride15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16.xml" ContentType="application/vnd.openxmlformats-officedocument.themeOverride+xml"/>
  <Override PartName="/ppt/charts/chart33.xml" ContentType="application/vnd.openxmlformats-officedocument.drawingml.chart+xml"/>
  <Override PartName="/ppt/theme/themeOverride17.xml" ContentType="application/vnd.openxmlformats-officedocument.themeOverride+xml"/>
  <Override PartName="/ppt/charts/chart34.xml" ContentType="application/vnd.openxmlformats-officedocument.drawingml.chart+xml"/>
  <Override PartName="/ppt/theme/themeOverride18.xml" ContentType="application/vnd.openxmlformats-officedocument.themeOverride+xml"/>
  <Override PartName="/ppt/charts/chart35.xml" ContentType="application/vnd.openxmlformats-officedocument.drawingml.chart+xml"/>
  <Override PartName="/ppt/theme/themeOverride19.xml" ContentType="application/vnd.openxmlformats-officedocument.themeOverride+xml"/>
  <Override PartName="/ppt/charts/chart36.xml" ContentType="application/vnd.openxmlformats-officedocument.drawingml.chart+xml"/>
  <Override PartName="/ppt/theme/themeOverride20.xml" ContentType="application/vnd.openxmlformats-officedocument.themeOverride+xml"/>
  <Override PartName="/ppt/charts/chart37.xml" ContentType="application/vnd.openxmlformats-officedocument.drawingml.chart+xml"/>
  <Override PartName="/ppt/theme/themeOverride21.xml" ContentType="application/vnd.openxmlformats-officedocument.themeOverride+xml"/>
  <Override PartName="/ppt/charts/chart38.xml" ContentType="application/vnd.openxmlformats-officedocument.drawingml.chart+xml"/>
  <Override PartName="/ppt/theme/themeOverride22.xml" ContentType="application/vnd.openxmlformats-officedocument.themeOverride+xml"/>
  <Override PartName="/ppt/charts/chart39.xml" ContentType="application/vnd.openxmlformats-officedocument.drawingml.chart+xml"/>
  <Override PartName="/ppt/theme/themeOverride23.xml" ContentType="application/vnd.openxmlformats-officedocument.themeOverride+xml"/>
  <Override PartName="/ppt/charts/chart40.xml" ContentType="application/vnd.openxmlformats-officedocument.drawingml.chart+xml"/>
  <Override PartName="/ppt/theme/themeOverride24.xml" ContentType="application/vnd.openxmlformats-officedocument.themeOverride+xml"/>
  <Override PartName="/ppt/charts/chart41.xml" ContentType="application/vnd.openxmlformats-officedocument.drawingml.chart+xml"/>
  <Override PartName="/ppt/theme/themeOverride25.xml" ContentType="application/vnd.openxmlformats-officedocument.themeOverride+xml"/>
  <Override PartName="/ppt/charts/chart42.xml" ContentType="application/vnd.openxmlformats-officedocument.drawingml.chart+xml"/>
  <Override PartName="/ppt/theme/themeOverride26.xml" ContentType="application/vnd.openxmlformats-officedocument.themeOverride+xml"/>
  <Override PartName="/ppt/charts/chart43.xml" ContentType="application/vnd.openxmlformats-officedocument.drawingml.chart+xml"/>
  <Override PartName="/ppt/theme/themeOverride27.xml" ContentType="application/vnd.openxmlformats-officedocument.themeOverride+xml"/>
  <Override PartName="/ppt/charts/chart44.xml" ContentType="application/vnd.openxmlformats-officedocument.drawingml.chart+xml"/>
  <Override PartName="/ppt/theme/themeOverride28.xml" ContentType="application/vnd.openxmlformats-officedocument.themeOverride+xml"/>
  <Override PartName="/ppt/charts/chart45.xml" ContentType="application/vnd.openxmlformats-officedocument.drawingml.chart+xml"/>
  <Override PartName="/ppt/theme/themeOverride29.xml" ContentType="application/vnd.openxmlformats-officedocument.themeOverride+xml"/>
  <Override PartName="/ppt/charts/chart46.xml" ContentType="application/vnd.openxmlformats-officedocument.drawingml.chart+xml"/>
  <Override PartName="/ppt/theme/themeOverride30.xml" ContentType="application/vnd.openxmlformats-officedocument.themeOverride+xml"/>
  <Override PartName="/ppt/charts/chart47.xml" ContentType="application/vnd.openxmlformats-officedocument.drawingml.chart+xml"/>
  <Override PartName="/ppt/theme/themeOverride31.xml" ContentType="application/vnd.openxmlformats-officedocument.themeOverride+xml"/>
  <Override PartName="/ppt/charts/chart48.xml" ContentType="application/vnd.openxmlformats-officedocument.drawingml.chart+xml"/>
  <Override PartName="/ppt/theme/themeOverride32.xml" ContentType="application/vnd.openxmlformats-officedocument.themeOverride+xml"/>
  <Override PartName="/ppt/charts/chart49.xml" ContentType="application/vnd.openxmlformats-officedocument.drawingml.chart+xml"/>
  <Override PartName="/ppt/theme/themeOverride33.xml" ContentType="application/vnd.openxmlformats-officedocument.themeOverride+xml"/>
  <Override PartName="/ppt/charts/chart50.xml" ContentType="application/vnd.openxmlformats-officedocument.drawingml.chart+xml"/>
  <Override PartName="/ppt/theme/themeOverride34.xml" ContentType="application/vnd.openxmlformats-officedocument.themeOverride+xml"/>
  <Override PartName="/ppt/charts/chart51.xml" ContentType="application/vnd.openxmlformats-officedocument.drawingml.chart+xml"/>
  <Override PartName="/ppt/theme/themeOverride35.xml" ContentType="application/vnd.openxmlformats-officedocument.themeOverride+xml"/>
  <Override PartName="/ppt/charts/chart52.xml" ContentType="application/vnd.openxmlformats-officedocument.drawingml.chart+xml"/>
  <Override PartName="/ppt/theme/themeOverride36.xml" ContentType="application/vnd.openxmlformats-officedocument.themeOverride+xml"/>
  <Override PartName="/ppt/charts/chart53.xml" ContentType="application/vnd.openxmlformats-officedocument.drawingml.chart+xml"/>
  <Override PartName="/ppt/theme/themeOverride37.xml" ContentType="application/vnd.openxmlformats-officedocument.themeOverride+xml"/>
  <Override PartName="/ppt/charts/chart54.xml" ContentType="application/vnd.openxmlformats-officedocument.drawingml.chart+xml"/>
  <Override PartName="/ppt/theme/themeOverride38.xml" ContentType="application/vnd.openxmlformats-officedocument.themeOverride+xml"/>
  <Override PartName="/ppt/charts/chart55.xml" ContentType="application/vnd.openxmlformats-officedocument.drawingml.chart+xml"/>
  <Override PartName="/ppt/theme/themeOverride39.xml" ContentType="application/vnd.openxmlformats-officedocument.themeOverride+xml"/>
  <Override PartName="/ppt/charts/chart56.xml" ContentType="application/vnd.openxmlformats-officedocument.drawingml.chart+xml"/>
  <Override PartName="/ppt/theme/themeOverride40.xml" ContentType="application/vnd.openxmlformats-officedocument.themeOverride+xml"/>
  <Override PartName="/ppt/charts/chart57.xml" ContentType="application/vnd.openxmlformats-officedocument.drawingml.chart+xml"/>
  <Override PartName="/ppt/theme/themeOverride41.xml" ContentType="application/vnd.openxmlformats-officedocument.themeOverride+xml"/>
  <Override PartName="/ppt/charts/chart58.xml" ContentType="application/vnd.openxmlformats-officedocument.drawingml.chart+xml"/>
  <Override PartName="/ppt/theme/themeOverride42.xml" ContentType="application/vnd.openxmlformats-officedocument.themeOverride+xml"/>
  <Override PartName="/ppt/charts/chart59.xml" ContentType="application/vnd.openxmlformats-officedocument.drawingml.chart+xml"/>
  <Override PartName="/ppt/theme/themeOverride43.xml" ContentType="application/vnd.openxmlformats-officedocument.themeOverride+xml"/>
  <Override PartName="/ppt/charts/chart60.xml" ContentType="application/vnd.openxmlformats-officedocument.drawingml.chart+xml"/>
  <Override PartName="/ppt/theme/themeOverride44.xml" ContentType="application/vnd.openxmlformats-officedocument.themeOverride+xml"/>
  <Override PartName="/ppt/charts/chart61.xml" ContentType="application/vnd.openxmlformats-officedocument.drawingml.chart+xml"/>
  <Override PartName="/ppt/theme/themeOverride45.xml" ContentType="application/vnd.openxmlformats-officedocument.themeOverride+xml"/>
  <Override PartName="/ppt/charts/chart62.xml" ContentType="application/vnd.openxmlformats-officedocument.drawingml.chart+xml"/>
  <Override PartName="/ppt/theme/themeOverride46.xml" ContentType="application/vnd.openxmlformats-officedocument.themeOverride+xml"/>
  <Override PartName="/ppt/charts/chart63.xml" ContentType="application/vnd.openxmlformats-officedocument.drawingml.chart+xml"/>
  <Override PartName="/ppt/theme/themeOverride4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4.xml" ContentType="application/vnd.openxmlformats-officedocument.drawingml.chart+xml"/>
  <Override PartName="/ppt/notesSlides/notesSlide14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15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6" r:id="rId2"/>
    <p:sldMasterId id="2147483872" r:id="rId3"/>
  </p:sldMasterIdLst>
  <p:notesMasterIdLst>
    <p:notesMasterId r:id="rId138"/>
  </p:notesMasterIdLst>
  <p:handoutMasterIdLst>
    <p:handoutMasterId r:id="rId139"/>
  </p:handoutMasterIdLst>
  <p:sldIdLst>
    <p:sldId id="738" r:id="rId4"/>
    <p:sldId id="1095" r:id="rId5"/>
    <p:sldId id="784" r:id="rId6"/>
    <p:sldId id="740" r:id="rId7"/>
    <p:sldId id="780" r:id="rId8"/>
    <p:sldId id="1094" r:id="rId9"/>
    <p:sldId id="1096" r:id="rId10"/>
    <p:sldId id="1097" r:id="rId11"/>
    <p:sldId id="1098" r:id="rId12"/>
    <p:sldId id="749" r:id="rId13"/>
    <p:sldId id="971" r:id="rId14"/>
    <p:sldId id="805" r:id="rId15"/>
    <p:sldId id="989" r:id="rId16"/>
    <p:sldId id="1104" r:id="rId17"/>
    <p:sldId id="1105" r:id="rId18"/>
    <p:sldId id="1106" r:id="rId19"/>
    <p:sldId id="1107" r:id="rId20"/>
    <p:sldId id="1108" r:id="rId21"/>
    <p:sldId id="987" r:id="rId22"/>
    <p:sldId id="1100" r:id="rId23"/>
    <p:sldId id="1101" r:id="rId24"/>
    <p:sldId id="1102" r:id="rId25"/>
    <p:sldId id="1103" r:id="rId26"/>
    <p:sldId id="1073" r:id="rId27"/>
    <p:sldId id="974" r:id="rId28"/>
    <p:sldId id="1066" r:id="rId29"/>
    <p:sldId id="988" r:id="rId30"/>
    <p:sldId id="1109" r:id="rId31"/>
    <p:sldId id="1110" r:id="rId32"/>
    <p:sldId id="990" r:id="rId33"/>
    <p:sldId id="1112" r:id="rId34"/>
    <p:sldId id="991" r:id="rId35"/>
    <p:sldId id="1113" r:id="rId36"/>
    <p:sldId id="1067" r:id="rId37"/>
    <p:sldId id="1068" r:id="rId38"/>
    <p:sldId id="992" r:id="rId39"/>
    <p:sldId id="1114" r:id="rId40"/>
    <p:sldId id="1115" r:id="rId41"/>
    <p:sldId id="1116" r:id="rId42"/>
    <p:sldId id="1089" r:id="rId43"/>
    <p:sldId id="962" r:id="rId44"/>
    <p:sldId id="993" r:id="rId45"/>
    <p:sldId id="1117" r:id="rId46"/>
    <p:sldId id="1118" r:id="rId47"/>
    <p:sldId id="1119" r:id="rId48"/>
    <p:sldId id="1120" r:id="rId49"/>
    <p:sldId id="994" r:id="rId50"/>
    <p:sldId id="1121" r:id="rId51"/>
    <p:sldId id="1122" r:id="rId52"/>
    <p:sldId id="1123" r:id="rId53"/>
    <p:sldId id="995" r:id="rId54"/>
    <p:sldId id="1124" r:id="rId55"/>
    <p:sldId id="1125" r:id="rId56"/>
    <p:sldId id="972" r:id="rId57"/>
    <p:sldId id="976" r:id="rId58"/>
    <p:sldId id="986" r:id="rId59"/>
    <p:sldId id="1126" r:id="rId60"/>
    <p:sldId id="1127" r:id="rId61"/>
    <p:sldId id="1128" r:id="rId62"/>
    <p:sldId id="1129" r:id="rId63"/>
    <p:sldId id="1005" r:id="rId64"/>
    <p:sldId id="1130" r:id="rId65"/>
    <p:sldId id="1131" r:id="rId66"/>
    <p:sldId id="1133" r:id="rId67"/>
    <p:sldId id="1134" r:id="rId68"/>
    <p:sldId id="1006" r:id="rId69"/>
    <p:sldId id="1007" r:id="rId70"/>
    <p:sldId id="1135" r:id="rId71"/>
    <p:sldId id="1136" r:id="rId72"/>
    <p:sldId id="1008" r:id="rId73"/>
    <p:sldId id="1137" r:id="rId74"/>
    <p:sldId id="1138" r:id="rId75"/>
    <p:sldId id="1139" r:id="rId76"/>
    <p:sldId id="1140" r:id="rId77"/>
    <p:sldId id="1141" r:id="rId78"/>
    <p:sldId id="1009" r:id="rId79"/>
    <p:sldId id="1132" r:id="rId80"/>
    <p:sldId id="1142" r:id="rId81"/>
    <p:sldId id="1010" r:id="rId82"/>
    <p:sldId id="1143" r:id="rId83"/>
    <p:sldId id="1011" r:id="rId84"/>
    <p:sldId id="1144" r:id="rId85"/>
    <p:sldId id="1074" r:id="rId86"/>
    <p:sldId id="1075" r:id="rId87"/>
    <p:sldId id="1145" r:id="rId88"/>
    <p:sldId id="1146" r:id="rId89"/>
    <p:sldId id="1147" r:id="rId90"/>
    <p:sldId id="1076" r:id="rId91"/>
    <p:sldId id="1148" r:id="rId92"/>
    <p:sldId id="1149" r:id="rId93"/>
    <p:sldId id="1150" r:id="rId94"/>
    <p:sldId id="1151" r:id="rId95"/>
    <p:sldId id="1077" r:id="rId96"/>
    <p:sldId id="1152" r:id="rId97"/>
    <p:sldId id="984" r:id="rId98"/>
    <p:sldId id="999" r:id="rId99"/>
    <p:sldId id="1153" r:id="rId100"/>
    <p:sldId id="1154" r:id="rId101"/>
    <p:sldId id="1000" r:id="rId102"/>
    <p:sldId id="1155" r:id="rId103"/>
    <p:sldId id="1156" r:id="rId104"/>
    <p:sldId id="983" r:id="rId105"/>
    <p:sldId id="1090" r:id="rId106"/>
    <p:sldId id="1157" r:id="rId107"/>
    <p:sldId id="1158" r:id="rId108"/>
    <p:sldId id="1091" r:id="rId109"/>
    <p:sldId id="1092" r:id="rId110"/>
    <p:sldId id="1093" r:id="rId111"/>
    <p:sldId id="1088" r:id="rId112"/>
    <p:sldId id="1111" r:id="rId113"/>
    <p:sldId id="1082" r:id="rId114"/>
    <p:sldId id="1159" r:id="rId115"/>
    <p:sldId id="1086" r:id="rId116"/>
    <p:sldId id="1160" r:id="rId117"/>
    <p:sldId id="1003" r:id="rId118"/>
    <p:sldId id="973" r:id="rId119"/>
    <p:sldId id="1043" r:id="rId120"/>
    <p:sldId id="1161" r:id="rId121"/>
    <p:sldId id="1162" r:id="rId122"/>
    <p:sldId id="1163" r:id="rId123"/>
    <p:sldId id="1044" r:id="rId124"/>
    <p:sldId id="1167" r:id="rId125"/>
    <p:sldId id="1165" r:id="rId126"/>
    <p:sldId id="1166" r:id="rId127"/>
    <p:sldId id="1047" r:id="rId128"/>
    <p:sldId id="1012" r:id="rId129"/>
    <p:sldId id="1013" r:id="rId130"/>
    <p:sldId id="1019" r:id="rId131"/>
    <p:sldId id="1014" r:id="rId132"/>
    <p:sldId id="1016" r:id="rId133"/>
    <p:sldId id="1017" r:id="rId134"/>
    <p:sldId id="1022" r:id="rId135"/>
    <p:sldId id="1018" r:id="rId136"/>
    <p:sldId id="1057" r:id="rId137"/>
  </p:sldIdLst>
  <p:sldSz cx="9144000" cy="6858000" type="screen4x3"/>
  <p:notesSz cx="6781800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7C5"/>
    <a:srgbClr val="68467A"/>
    <a:srgbClr val="D5D5D5"/>
    <a:srgbClr val="A797BB"/>
    <a:srgbClr val="FFC1C1"/>
    <a:srgbClr val="91395B"/>
    <a:srgbClr val="CC3300"/>
    <a:srgbClr val="2D538B"/>
    <a:srgbClr val="33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9881" autoAdjust="0"/>
  </p:normalViewPr>
  <p:slideViewPr>
    <p:cSldViewPr>
      <p:cViewPr>
        <p:scale>
          <a:sx n="88" d="100"/>
          <a:sy n="88" d="100"/>
        </p:scale>
        <p:origin x="-85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5380"/>
    </p:cViewPr>
  </p:sorterViewPr>
  <p:notesViewPr>
    <p:cSldViewPr>
      <p:cViewPr varScale="1">
        <p:scale>
          <a:sx n="50" d="100"/>
          <a:sy n="50" d="100"/>
        </p:scale>
        <p:origin x="-2946" y="-90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2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3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6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7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8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9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20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1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22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24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5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6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7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8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9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30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31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32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34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35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36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7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38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9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40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41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42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4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44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45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46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47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032073155892733"/>
          <c:y val="5.3522967539498874E-2"/>
          <c:w val="0.56830590251876778"/>
          <c:h val="0.6140353178214311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Омъжена / женен</c:v>
                </c:pt>
              </c:strCache>
            </c:strRef>
          </c:tx>
          <c:spPr>
            <a:solidFill>
              <a:srgbClr val="66537D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2.2676051867252845E-2"/>
                  <c:y val="2.0042280655684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Всички
 /1100 респ./</c:v>
                </c:pt>
                <c:pt idx="1">
                  <c:v>Родители, които живеят с децата си /1000 респ./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0.59099999999999997</c:v>
                </c:pt>
                <c:pt idx="1">
                  <c:v>0.64800000000000002</c:v>
                </c:pt>
                <c:pt idx="2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Съвместно съжителство</c:v>
                </c:pt>
              </c:strCache>
            </c:strRef>
          </c:tx>
          <c:spPr>
            <a:solidFill>
              <a:srgbClr val="B5A7C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Всички
 /1100 респ./</c:v>
                </c:pt>
                <c:pt idx="1">
                  <c:v>Родители, които живеят с децата си /1000 респ./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0.26800000000000002</c:v>
                </c:pt>
                <c:pt idx="1">
                  <c:v>0.27600000000000002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Разведен/а</c:v>
                </c:pt>
              </c:strCache>
            </c:strRef>
          </c:tx>
          <c:spPr>
            <a:solidFill>
              <a:srgbClr val="FFC1C1"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Всички
 /1100 респ./</c:v>
                </c:pt>
                <c:pt idx="1">
                  <c:v>Родители, които живеят с децата си /1000 респ./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0.111</c:v>
                </c:pt>
                <c:pt idx="1">
                  <c:v>5.1999999999999998E-2</c:v>
                </c:pt>
                <c:pt idx="2">
                  <c:v>0.7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Вдовец/ица</c:v>
                </c:pt>
              </c:strCache>
            </c:strRef>
          </c:tx>
          <c:spPr>
            <a:solidFill>
              <a:srgbClr val="FF896D">
                <a:alpha val="50196"/>
              </a:srgbClr>
            </a:solidFill>
            <a:ln>
              <a:solidFill>
                <a:srgbClr val="FF896D">
                  <a:alpha val="50196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6.6361674099703208E-3"/>
                  <c:y val="6.81439436022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426190740711348E-3"/>
                  <c:y val="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Всички
 /1100 респ./</c:v>
                </c:pt>
                <c:pt idx="1">
                  <c:v>Родители, които живеят с децата си /1000 респ./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0.01</c:v>
                </c:pt>
                <c:pt idx="1">
                  <c:v>1.0999999999999999E-2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Неженен/ Неомъжвана</c:v>
                </c:pt>
              </c:strCache>
            </c:strRef>
          </c:tx>
          <c:spPr>
            <a:solidFill>
              <a:srgbClr val="CC3E00"/>
            </a:solidFill>
            <a:ln>
              <a:solidFill>
                <a:srgbClr val="CC3E00"/>
              </a:solidFill>
            </a:ln>
          </c:spPr>
          <c:invertIfNegative val="0"/>
          <c:dLbls>
            <c:dLbl>
              <c:idx val="0"/>
              <c:layout>
                <c:manualLayout>
                  <c:x val="-7.5586839557509481E-3"/>
                  <c:y val="-3.2066828433204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195613185836495E-3"/>
                  <c:y val="-3.607553706153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Всички
 /1100 респ./</c:v>
                </c:pt>
                <c:pt idx="1">
                  <c:v>Родители, които живеят с децата си /1000 респ./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0.02</c:v>
                </c:pt>
                <c:pt idx="1">
                  <c:v>1.2999999999999999E-2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00477568"/>
        <c:axId val="100495744"/>
      </c:barChart>
      <c:catAx>
        <c:axId val="10047756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0495744"/>
        <c:crosses val="autoZero"/>
        <c:auto val="1"/>
        <c:lblAlgn val="ctr"/>
        <c:lblOffset val="100"/>
        <c:noMultiLvlLbl val="0"/>
      </c:catAx>
      <c:valAx>
        <c:axId val="1004957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0477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986742213828093"/>
          <c:y val="0.70408243780994029"/>
          <c:w val="0.60275313324974478"/>
          <c:h val="0.17952507722699698"/>
        </c:manualLayout>
      </c:layout>
      <c:overlay val="0"/>
      <c:txPr>
        <a:bodyPr/>
        <a:lstStyle/>
        <a:p>
          <a:pPr>
            <a:defRPr sz="1100" b="1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613836603227984"/>
          <c:y val="1.1945652893704129E-2"/>
          <c:w val="0.43000171832067074"/>
          <c:h val="0.85527952367104987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Sheet1!$B$1:$B$2</c:f>
              <c:strCache>
                <c:ptCount val="1"/>
                <c:pt idx="0">
                  <c:v>Изцяло се отнася</c:v>
                </c:pt>
              </c:strCache>
            </c:strRef>
          </c:tx>
          <c:spPr>
            <a:solidFill>
              <a:srgbClr val="4F2270"/>
            </a:solidFill>
            <a:ln w="16463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0"/>
              <c:layout>
                <c:manualLayout>
                  <c:x val="5.6115749506317368E-3"/>
                  <c:y val="2.1374028847114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50193110337E-3"/>
                  <c:y val="-4.2734596918761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9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Sheet1!$A$3:$A$31</c:f>
              <c:strCache>
                <c:ptCount val="2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  <c:pt idx="20">
                  <c:v>Родители, които живеят с децата си /1000 респ./</c:v>
                </c:pt>
                <c:pt idx="21">
                  <c:v>Бащи, които живеят с децата си /501 респ./</c:v>
                </c:pt>
                <c:pt idx="22">
                  <c:v>Бащи, които не живеят с децата си /100 респ./</c:v>
                </c:pt>
                <c:pt idx="23">
                  <c:v>Майки /499 респ./</c:v>
                </c:pt>
                <c:pt idx="25">
                  <c:v>Родители, които живеят с децата си /1000 респ./</c:v>
                </c:pt>
                <c:pt idx="26">
                  <c:v>Бащи, които живеят с децата си /501 респ./</c:v>
                </c:pt>
                <c:pt idx="27">
                  <c:v>Бащи, които не живеят с децата си /100 респ./</c:v>
                </c:pt>
                <c:pt idx="28">
                  <c:v>Майки /499 респ./</c:v>
                </c:pt>
              </c:strCache>
            </c:strRef>
          </c:cat>
          <c:val>
            <c:numRef>
              <c:f>Sheet1!$B$3:$B$31</c:f>
              <c:numCache>
                <c:formatCode>0.0%</c:formatCode>
                <c:ptCount val="29"/>
                <c:pt idx="0">
                  <c:v>0.33</c:v>
                </c:pt>
                <c:pt idx="1">
                  <c:v>0.315</c:v>
                </c:pt>
                <c:pt idx="2">
                  <c:v>0.25</c:v>
                </c:pt>
                <c:pt idx="3">
                  <c:v>0.34499999999999997</c:v>
                </c:pt>
                <c:pt idx="5">
                  <c:v>0.16500000000000001</c:v>
                </c:pt>
                <c:pt idx="6">
                  <c:v>0.21</c:v>
                </c:pt>
                <c:pt idx="7">
                  <c:v>0.23</c:v>
                </c:pt>
                <c:pt idx="8">
                  <c:v>0.12</c:v>
                </c:pt>
                <c:pt idx="10">
                  <c:v>0.14499999999999999</c:v>
                </c:pt>
                <c:pt idx="11">
                  <c:v>0.19</c:v>
                </c:pt>
                <c:pt idx="12">
                  <c:v>0.06</c:v>
                </c:pt>
                <c:pt idx="13">
                  <c:v>0.1</c:v>
                </c:pt>
                <c:pt idx="15">
                  <c:v>0.128</c:v>
                </c:pt>
                <c:pt idx="16">
                  <c:v>0.124</c:v>
                </c:pt>
                <c:pt idx="17">
                  <c:v>0.04</c:v>
                </c:pt>
                <c:pt idx="18">
                  <c:v>0.13200000000000001</c:v>
                </c:pt>
                <c:pt idx="20">
                  <c:v>7.1999999999999995E-2</c:v>
                </c:pt>
                <c:pt idx="21">
                  <c:v>4.3999999999999997E-2</c:v>
                </c:pt>
                <c:pt idx="22">
                  <c:v>0.05</c:v>
                </c:pt>
                <c:pt idx="23">
                  <c:v>0.1</c:v>
                </c:pt>
                <c:pt idx="25">
                  <c:v>6.6000000000000003E-2</c:v>
                </c:pt>
                <c:pt idx="26">
                  <c:v>0.114</c:v>
                </c:pt>
                <c:pt idx="27">
                  <c:v>0.16</c:v>
                </c:pt>
                <c:pt idx="28">
                  <c:v>1.7999999999999999E-2</c:v>
                </c:pt>
              </c:numCache>
            </c:numRef>
          </c:val>
        </c:ser>
        <c:ser>
          <c:idx val="0"/>
          <c:order val="1"/>
          <c:tx>
            <c:strRef>
              <c:f>Sheet1!$C$1:$C$2</c:f>
              <c:strCache>
                <c:ptCount val="1"/>
                <c:pt idx="0">
                  <c:v>По-скоро се отнася</c:v>
                </c:pt>
              </c:strCache>
            </c:strRef>
          </c:tx>
          <c:spPr>
            <a:solidFill>
              <a:srgbClr val="68467A"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bg-BG" sz="9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9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Sheet1!$A$3:$A$31</c:f>
              <c:strCache>
                <c:ptCount val="2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  <c:pt idx="20">
                  <c:v>Родители, които живеят с децата си /1000 респ./</c:v>
                </c:pt>
                <c:pt idx="21">
                  <c:v>Бащи, които живеят с децата си /501 респ./</c:v>
                </c:pt>
                <c:pt idx="22">
                  <c:v>Бащи, които не живеят с децата си /100 респ./</c:v>
                </c:pt>
                <c:pt idx="23">
                  <c:v>Майки /499 респ./</c:v>
                </c:pt>
                <c:pt idx="25">
                  <c:v>Родители, които живеят с децата си /1000 респ./</c:v>
                </c:pt>
                <c:pt idx="26">
                  <c:v>Бащи, които живеят с децата си /501 респ./</c:v>
                </c:pt>
                <c:pt idx="27">
                  <c:v>Бащи, които не живеят с децата си /100 респ./</c:v>
                </c:pt>
                <c:pt idx="28">
                  <c:v>Майки /499 респ./</c:v>
                </c:pt>
              </c:strCache>
            </c:strRef>
          </c:cat>
          <c:val>
            <c:numRef>
              <c:f>Sheet1!$C$3:$C$31</c:f>
              <c:numCache>
                <c:formatCode>0.0%</c:formatCode>
                <c:ptCount val="29"/>
                <c:pt idx="0">
                  <c:v>0.31</c:v>
                </c:pt>
                <c:pt idx="1">
                  <c:v>0.34300000000000003</c:v>
                </c:pt>
                <c:pt idx="2">
                  <c:v>0.27</c:v>
                </c:pt>
                <c:pt idx="3">
                  <c:v>0.27700000000000002</c:v>
                </c:pt>
                <c:pt idx="5">
                  <c:v>0.30399999999999999</c:v>
                </c:pt>
                <c:pt idx="6">
                  <c:v>0.34300000000000003</c:v>
                </c:pt>
                <c:pt idx="7">
                  <c:v>0.28999999999999998</c:v>
                </c:pt>
                <c:pt idx="8">
                  <c:v>0.26500000000000001</c:v>
                </c:pt>
                <c:pt idx="10">
                  <c:v>0.42399999999999999</c:v>
                </c:pt>
                <c:pt idx="11">
                  <c:v>0.443</c:v>
                </c:pt>
                <c:pt idx="12">
                  <c:v>0.18</c:v>
                </c:pt>
                <c:pt idx="13">
                  <c:v>0.40500000000000003</c:v>
                </c:pt>
                <c:pt idx="15">
                  <c:v>0.246</c:v>
                </c:pt>
                <c:pt idx="16">
                  <c:v>0.24</c:v>
                </c:pt>
                <c:pt idx="17">
                  <c:v>0.14000000000000001</c:v>
                </c:pt>
                <c:pt idx="18">
                  <c:v>0.253</c:v>
                </c:pt>
                <c:pt idx="20">
                  <c:v>0.16500000000000001</c:v>
                </c:pt>
                <c:pt idx="21">
                  <c:v>0.13600000000000001</c:v>
                </c:pt>
                <c:pt idx="22">
                  <c:v>0.04</c:v>
                </c:pt>
                <c:pt idx="23">
                  <c:v>0.19400000000000001</c:v>
                </c:pt>
                <c:pt idx="25">
                  <c:v>0.20499999999999999</c:v>
                </c:pt>
                <c:pt idx="26">
                  <c:v>0.26700000000000002</c:v>
                </c:pt>
                <c:pt idx="27">
                  <c:v>0.3</c:v>
                </c:pt>
                <c:pt idx="28">
                  <c:v>0.14199999999999999</c:v>
                </c:pt>
              </c:numCache>
            </c:numRef>
          </c:val>
        </c:ser>
        <c:ser>
          <c:idx val="1"/>
          <c:order val="2"/>
          <c:tx>
            <c:strRef>
              <c:f>Sheet1!$D$1:$D$2</c:f>
              <c:strCache>
                <c:ptCount val="1"/>
                <c:pt idx="0">
                  <c:v>По-скоро не се отнася</c:v>
                </c:pt>
              </c:strCache>
            </c:strRef>
          </c:tx>
          <c:spPr>
            <a:solidFill>
              <a:srgbClr val="FFEFE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lang="bg-BG" sz="90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Sheet1!$A$3:$A$31</c:f>
              <c:strCache>
                <c:ptCount val="2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  <c:pt idx="20">
                  <c:v>Родители, които живеят с децата си /1000 респ./</c:v>
                </c:pt>
                <c:pt idx="21">
                  <c:v>Бащи, които живеят с децата си /501 респ./</c:v>
                </c:pt>
                <c:pt idx="22">
                  <c:v>Бащи, които не живеят с децата си /100 респ./</c:v>
                </c:pt>
                <c:pt idx="23">
                  <c:v>Майки /499 респ./</c:v>
                </c:pt>
                <c:pt idx="25">
                  <c:v>Родители, които живеят с децата си /1000 респ./</c:v>
                </c:pt>
                <c:pt idx="26">
                  <c:v>Бащи, които живеят с децата си /501 респ./</c:v>
                </c:pt>
                <c:pt idx="27">
                  <c:v>Бащи, които не живеят с децата си /100 респ./</c:v>
                </c:pt>
                <c:pt idx="28">
                  <c:v>Майки /499 респ./</c:v>
                </c:pt>
              </c:strCache>
            </c:strRef>
          </c:cat>
          <c:val>
            <c:numRef>
              <c:f>Sheet1!$D$3:$D$31</c:f>
              <c:numCache>
                <c:formatCode>0.0%</c:formatCode>
                <c:ptCount val="29"/>
                <c:pt idx="0">
                  <c:v>0.158</c:v>
                </c:pt>
                <c:pt idx="1">
                  <c:v>0.184</c:v>
                </c:pt>
                <c:pt idx="2">
                  <c:v>0.18</c:v>
                </c:pt>
                <c:pt idx="3">
                  <c:v>0.13200000000000001</c:v>
                </c:pt>
                <c:pt idx="5">
                  <c:v>0.23300000000000001</c:v>
                </c:pt>
                <c:pt idx="6">
                  <c:v>0.25</c:v>
                </c:pt>
                <c:pt idx="7">
                  <c:v>0.19</c:v>
                </c:pt>
                <c:pt idx="8">
                  <c:v>0.216</c:v>
                </c:pt>
                <c:pt idx="10">
                  <c:v>0.21199999999999999</c:v>
                </c:pt>
                <c:pt idx="11">
                  <c:v>0.20200000000000001</c:v>
                </c:pt>
                <c:pt idx="13">
                  <c:v>0.222</c:v>
                </c:pt>
                <c:pt idx="15">
                  <c:v>0.308</c:v>
                </c:pt>
                <c:pt idx="16">
                  <c:v>0.36099999999999999</c:v>
                </c:pt>
                <c:pt idx="17">
                  <c:v>0.35</c:v>
                </c:pt>
                <c:pt idx="18">
                  <c:v>0.255</c:v>
                </c:pt>
                <c:pt idx="20">
                  <c:v>0.35</c:v>
                </c:pt>
                <c:pt idx="21">
                  <c:v>0.35899999999999999</c:v>
                </c:pt>
                <c:pt idx="22">
                  <c:v>0.35</c:v>
                </c:pt>
                <c:pt idx="23">
                  <c:v>0.34100000000000003</c:v>
                </c:pt>
                <c:pt idx="25">
                  <c:v>0.32200000000000001</c:v>
                </c:pt>
                <c:pt idx="26">
                  <c:v>0.32700000000000001</c:v>
                </c:pt>
                <c:pt idx="27">
                  <c:v>0.19</c:v>
                </c:pt>
                <c:pt idx="28">
                  <c:v>0.317</c:v>
                </c:pt>
              </c:numCache>
            </c:numRef>
          </c:val>
        </c:ser>
        <c:ser>
          <c:idx val="2"/>
          <c:order val="3"/>
          <c:tx>
            <c:strRef>
              <c:f>Sheet1!$E$1:$E$2</c:f>
              <c:strCache>
                <c:ptCount val="1"/>
                <c:pt idx="0">
                  <c:v>Изобщо не се отнася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3596680696942299E-2"/>
                  <c:y val="1.682596933568044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79834034847114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Sheet1!$A$3:$A$31</c:f>
              <c:strCache>
                <c:ptCount val="2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  <c:pt idx="20">
                  <c:v>Родители, които живеят с децата си /1000 респ./</c:v>
                </c:pt>
                <c:pt idx="21">
                  <c:v>Бащи, които живеят с децата си /501 респ./</c:v>
                </c:pt>
                <c:pt idx="22">
                  <c:v>Бащи, които не живеят с децата си /100 респ./</c:v>
                </c:pt>
                <c:pt idx="23">
                  <c:v>Майки /499 респ./</c:v>
                </c:pt>
                <c:pt idx="25">
                  <c:v>Родители, които живеят с децата си /1000 респ./</c:v>
                </c:pt>
                <c:pt idx="26">
                  <c:v>Бащи, които живеят с децата си /501 респ./</c:v>
                </c:pt>
                <c:pt idx="27">
                  <c:v>Бащи, които не живеят с децата си /100 респ./</c:v>
                </c:pt>
                <c:pt idx="28">
                  <c:v>Майки /499 респ./</c:v>
                </c:pt>
              </c:strCache>
            </c:strRef>
          </c:cat>
          <c:val>
            <c:numRef>
              <c:f>Sheet1!$E$3:$E$31</c:f>
              <c:numCache>
                <c:formatCode>0.0%</c:formatCode>
                <c:ptCount val="29"/>
                <c:pt idx="0">
                  <c:v>0.14299999999999999</c:v>
                </c:pt>
                <c:pt idx="1">
                  <c:v>0.13600000000000001</c:v>
                </c:pt>
                <c:pt idx="2">
                  <c:v>0.13</c:v>
                </c:pt>
                <c:pt idx="3">
                  <c:v>0.15</c:v>
                </c:pt>
                <c:pt idx="5">
                  <c:v>0.28499999999999998</c:v>
                </c:pt>
                <c:pt idx="6">
                  <c:v>0.19600000000000001</c:v>
                </c:pt>
                <c:pt idx="7">
                  <c:v>0.12</c:v>
                </c:pt>
                <c:pt idx="8">
                  <c:v>0.375</c:v>
                </c:pt>
                <c:pt idx="10">
                  <c:v>0.126</c:v>
                </c:pt>
                <c:pt idx="11">
                  <c:v>0.11600000000000001</c:v>
                </c:pt>
                <c:pt idx="12">
                  <c:v>0.16</c:v>
                </c:pt>
                <c:pt idx="13">
                  <c:v>0.13600000000000001</c:v>
                </c:pt>
                <c:pt idx="15">
                  <c:v>0.29099999999999998</c:v>
                </c:pt>
                <c:pt idx="16">
                  <c:v>0.253</c:v>
                </c:pt>
                <c:pt idx="17">
                  <c:v>0.27</c:v>
                </c:pt>
                <c:pt idx="18">
                  <c:v>0.32900000000000001</c:v>
                </c:pt>
                <c:pt idx="20">
                  <c:v>0.39</c:v>
                </c:pt>
                <c:pt idx="21">
                  <c:v>0.435</c:v>
                </c:pt>
                <c:pt idx="22">
                  <c:v>0.39</c:v>
                </c:pt>
                <c:pt idx="23">
                  <c:v>0.34499999999999997</c:v>
                </c:pt>
                <c:pt idx="25">
                  <c:v>0.36</c:v>
                </c:pt>
                <c:pt idx="26">
                  <c:v>0.25900000000000001</c:v>
                </c:pt>
                <c:pt idx="27">
                  <c:v>0.17</c:v>
                </c:pt>
                <c:pt idx="28">
                  <c:v>0.46100000000000002</c:v>
                </c:pt>
              </c:numCache>
            </c:numRef>
          </c:val>
        </c:ser>
        <c:ser>
          <c:idx val="3"/>
          <c:order val="4"/>
          <c:tx>
            <c:strRef>
              <c:f>Sheet1!$F$1:$F$2</c:f>
              <c:strCache>
                <c:ptCount val="1"/>
                <c:pt idx="0">
                  <c:v>Без отговор, неприложимо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6"/>
              <c:layout>
                <c:manualLayout>
                  <c:x val="1.8245099203536775E-2"/>
                  <c:y val="4.5708533555220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90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Sheet1!$A$3:$A$31</c:f>
              <c:strCache>
                <c:ptCount val="2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  <c:pt idx="20">
                  <c:v>Родители, които живеят с децата си /1000 респ./</c:v>
                </c:pt>
                <c:pt idx="21">
                  <c:v>Бащи, които живеят с децата си /501 респ./</c:v>
                </c:pt>
                <c:pt idx="22">
                  <c:v>Бащи, които не живеят с децата си /100 респ./</c:v>
                </c:pt>
                <c:pt idx="23">
                  <c:v>Майки /499 респ./</c:v>
                </c:pt>
                <c:pt idx="25">
                  <c:v>Родители, които живеят с децата си /1000 респ./</c:v>
                </c:pt>
                <c:pt idx="26">
                  <c:v>Бащи, които живеят с децата си /501 респ./</c:v>
                </c:pt>
                <c:pt idx="27">
                  <c:v>Бащи, които не живеят с децата си /100 респ./</c:v>
                </c:pt>
                <c:pt idx="28">
                  <c:v>Майки /499 респ./</c:v>
                </c:pt>
              </c:strCache>
            </c:strRef>
          </c:cat>
          <c:val>
            <c:numRef>
              <c:f>Sheet1!$F$3:$F$31</c:f>
              <c:numCache>
                <c:formatCode>0.0%</c:formatCode>
                <c:ptCount val="29"/>
                <c:pt idx="0">
                  <c:v>5.8999999999999997E-2</c:v>
                </c:pt>
                <c:pt idx="1">
                  <c:v>2.1999999999999999E-2</c:v>
                </c:pt>
                <c:pt idx="2">
                  <c:v>0.17</c:v>
                </c:pt>
                <c:pt idx="3">
                  <c:v>9.6000000000000002E-2</c:v>
                </c:pt>
                <c:pt idx="5">
                  <c:v>1.2999999999999999E-2</c:v>
                </c:pt>
                <c:pt idx="6">
                  <c:v>2E-3</c:v>
                </c:pt>
                <c:pt idx="7">
                  <c:v>0.17</c:v>
                </c:pt>
                <c:pt idx="8">
                  <c:v>2.4E-2</c:v>
                </c:pt>
                <c:pt idx="10">
                  <c:v>9.2999999999999999E-2</c:v>
                </c:pt>
                <c:pt idx="11">
                  <c:v>0.05</c:v>
                </c:pt>
                <c:pt idx="12">
                  <c:v>0.6</c:v>
                </c:pt>
                <c:pt idx="13">
                  <c:v>0.13600000000000001</c:v>
                </c:pt>
                <c:pt idx="15">
                  <c:v>2.7E-2</c:v>
                </c:pt>
                <c:pt idx="16">
                  <c:v>2.1999999999999999E-2</c:v>
                </c:pt>
                <c:pt idx="17">
                  <c:v>0.2</c:v>
                </c:pt>
                <c:pt idx="18">
                  <c:v>3.2000000000000001E-2</c:v>
                </c:pt>
                <c:pt idx="20">
                  <c:v>2.3E-2</c:v>
                </c:pt>
                <c:pt idx="21">
                  <c:v>2.5999999999999999E-2</c:v>
                </c:pt>
                <c:pt idx="22">
                  <c:v>0.17</c:v>
                </c:pt>
                <c:pt idx="23">
                  <c:v>0.02</c:v>
                </c:pt>
                <c:pt idx="25">
                  <c:v>4.7E-2</c:v>
                </c:pt>
                <c:pt idx="26">
                  <c:v>3.2000000000000001E-2</c:v>
                </c:pt>
                <c:pt idx="27">
                  <c:v>0.18</c:v>
                </c:pt>
                <c:pt idx="28">
                  <c:v>6.2E-2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04725504"/>
        <c:axId val="38961920"/>
      </c:barChart>
      <c:catAx>
        <c:axId val="104725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050" b="0">
                <a:solidFill>
                  <a:srgbClr val="292934"/>
                </a:solidFill>
              </a:defRPr>
            </a:pPr>
            <a:endParaRPr lang="en-US"/>
          </a:p>
        </c:txPr>
        <c:crossAx val="38961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961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4725504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0.15743981662856174"/>
          <c:y val="0.91251942978809042"/>
          <c:w val="0.84256018337143823"/>
          <c:h val="8.7480570211909622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200" b="1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29931065860405"/>
          <c:y val="1.1945652893704129E-2"/>
          <c:w val="0.43016278614545472"/>
          <c:h val="0.83391052016811162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Sheet1!$B$1:$B$2</c:f>
              <c:strCache>
                <c:ptCount val="1"/>
                <c:pt idx="0">
                  <c:v>Напълно удовлетворен/а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  <a:ln w="16463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0"/>
              <c:layout>
                <c:manualLayout>
                  <c:x val="1.4109543384068437E-2"/>
                  <c:y val="-6.410526057200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716920342186E-3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05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Sheet1!$A$3:$A$21</c:f>
              <c:strCache>
                <c:ptCount val="1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</c:strCache>
            </c:strRef>
          </c:cat>
          <c:val>
            <c:numRef>
              <c:f>Sheet1!$B$3:$B$21</c:f>
              <c:numCache>
                <c:formatCode>0.0%</c:formatCode>
                <c:ptCount val="19"/>
                <c:pt idx="0">
                  <c:v>0.75900000000000001</c:v>
                </c:pt>
                <c:pt idx="1">
                  <c:v>0.77</c:v>
                </c:pt>
                <c:pt idx="2">
                  <c:v>0.3</c:v>
                </c:pt>
                <c:pt idx="3">
                  <c:v>0.747</c:v>
                </c:pt>
                <c:pt idx="5">
                  <c:v>0.69699999999999995</c:v>
                </c:pt>
                <c:pt idx="6">
                  <c:v>0.77200000000000002</c:v>
                </c:pt>
                <c:pt idx="7">
                  <c:v>0.17</c:v>
                </c:pt>
                <c:pt idx="8">
                  <c:v>0.621</c:v>
                </c:pt>
                <c:pt idx="10">
                  <c:v>0.69599999999999995</c:v>
                </c:pt>
                <c:pt idx="11">
                  <c:v>0.75800000000000001</c:v>
                </c:pt>
                <c:pt idx="12">
                  <c:v>0.16</c:v>
                </c:pt>
                <c:pt idx="13">
                  <c:v>0.63300000000000001</c:v>
                </c:pt>
                <c:pt idx="15">
                  <c:v>0.63900000000000001</c:v>
                </c:pt>
                <c:pt idx="16">
                  <c:v>0.70299999999999996</c:v>
                </c:pt>
                <c:pt idx="17">
                  <c:v>0.15</c:v>
                </c:pt>
                <c:pt idx="18">
                  <c:v>0.57499999999999996</c:v>
                </c:pt>
              </c:numCache>
            </c:numRef>
          </c:val>
        </c:ser>
        <c:ser>
          <c:idx val="0"/>
          <c:order val="1"/>
          <c:tx>
            <c:strRef>
              <c:f>Sheet1!$C$1:$C$2</c:f>
              <c:strCache>
                <c:ptCount val="1"/>
                <c:pt idx="0">
                  <c:v>По-скоро удовлетворен/а</c:v>
                </c:pt>
              </c:strCache>
            </c:strRef>
          </c:tx>
          <c:spPr>
            <a:solidFill>
              <a:srgbClr val="4BACC6">
                <a:lumMod val="60000"/>
                <a:lumOff val="40000"/>
                <a:alpha val="7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05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Sheet1!$A$3:$A$21</c:f>
              <c:strCache>
                <c:ptCount val="1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</c:strCache>
            </c:strRef>
          </c:cat>
          <c:val>
            <c:numRef>
              <c:f>Sheet1!$C$3:$C$21</c:f>
              <c:numCache>
                <c:formatCode>0.0%</c:formatCode>
                <c:ptCount val="19"/>
                <c:pt idx="0">
                  <c:v>0.20499999999999999</c:v>
                </c:pt>
                <c:pt idx="1">
                  <c:v>0.216</c:v>
                </c:pt>
                <c:pt idx="2">
                  <c:v>0.35</c:v>
                </c:pt>
                <c:pt idx="3">
                  <c:v>0.19400000000000001</c:v>
                </c:pt>
                <c:pt idx="5">
                  <c:v>0.223</c:v>
                </c:pt>
                <c:pt idx="6">
                  <c:v>0.20200000000000001</c:v>
                </c:pt>
                <c:pt idx="7">
                  <c:v>0.19</c:v>
                </c:pt>
                <c:pt idx="8">
                  <c:v>0.24399999999999999</c:v>
                </c:pt>
                <c:pt idx="10">
                  <c:v>0.252</c:v>
                </c:pt>
                <c:pt idx="11">
                  <c:v>0.22</c:v>
                </c:pt>
                <c:pt idx="12">
                  <c:v>0.24</c:v>
                </c:pt>
                <c:pt idx="13">
                  <c:v>0.28499999999999998</c:v>
                </c:pt>
                <c:pt idx="15">
                  <c:v>0.26500000000000001</c:v>
                </c:pt>
                <c:pt idx="16">
                  <c:v>0.25900000000000001</c:v>
                </c:pt>
                <c:pt idx="17">
                  <c:v>0.2</c:v>
                </c:pt>
                <c:pt idx="18">
                  <c:v>0.27100000000000002</c:v>
                </c:pt>
              </c:numCache>
            </c:numRef>
          </c:val>
        </c:ser>
        <c:ser>
          <c:idx val="1"/>
          <c:order val="2"/>
          <c:tx>
            <c:strRef>
              <c:f>Sheet1!$D$1:$D$2</c:f>
              <c:strCache>
                <c:ptCount val="1"/>
                <c:pt idx="0">
                  <c:v>По-скоро неудовлетворен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lang="bg-BG" sz="105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Sheet1!$A$3:$A$21</c:f>
              <c:strCache>
                <c:ptCount val="1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</c:strCache>
            </c:strRef>
          </c:cat>
          <c:val>
            <c:numRef>
              <c:f>Sheet1!$D$3:$D$21</c:f>
              <c:numCache>
                <c:formatCode>0.0%</c:formatCode>
                <c:ptCount val="19"/>
                <c:pt idx="0">
                  <c:v>8.9999999999999993E-3</c:v>
                </c:pt>
                <c:pt idx="1">
                  <c:v>8.0000000000000002E-3</c:v>
                </c:pt>
                <c:pt idx="2">
                  <c:v>0.09</c:v>
                </c:pt>
                <c:pt idx="3">
                  <c:v>0.01</c:v>
                </c:pt>
                <c:pt idx="5">
                  <c:v>8.9999999999999993E-3</c:v>
                </c:pt>
                <c:pt idx="6">
                  <c:v>4.0000000000000001E-3</c:v>
                </c:pt>
                <c:pt idx="7">
                  <c:v>0.04</c:v>
                </c:pt>
                <c:pt idx="8">
                  <c:v>1.4E-2</c:v>
                </c:pt>
                <c:pt idx="10">
                  <c:v>2.5999999999999999E-2</c:v>
                </c:pt>
                <c:pt idx="11">
                  <c:v>0.02</c:v>
                </c:pt>
                <c:pt idx="12">
                  <c:v>0.08</c:v>
                </c:pt>
                <c:pt idx="13">
                  <c:v>3.2000000000000001E-2</c:v>
                </c:pt>
                <c:pt idx="15">
                  <c:v>2.3E-2</c:v>
                </c:pt>
                <c:pt idx="16">
                  <c:v>1.6E-2</c:v>
                </c:pt>
                <c:pt idx="17">
                  <c:v>0.04</c:v>
                </c:pt>
                <c:pt idx="18">
                  <c:v>0.03</c:v>
                </c:pt>
              </c:numCache>
            </c:numRef>
          </c:val>
        </c:ser>
        <c:ser>
          <c:idx val="2"/>
          <c:order val="3"/>
          <c:tx>
            <c:strRef>
              <c:f>Sheet1!$E$1:$E$2</c:f>
              <c:strCache>
                <c:ptCount val="1"/>
                <c:pt idx="0">
                  <c:v>Напълно неудовлетворен/а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345850461059881E-2"/>
                  <c:y val="-1.068449052815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7735E-3"/>
                  <c:y val="-1.923208295068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636929230085675E-2"/>
                  <c:y val="-8.547424162832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691700922119895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7636929230085415E-2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8.8184646150427735E-3"/>
                  <c:y val="-2.564277726757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Sheet1!$A$3:$A$21</c:f>
              <c:strCache>
                <c:ptCount val="1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</c:strCache>
            </c:strRef>
          </c:cat>
          <c:val>
            <c:numRef>
              <c:f>Sheet1!$E$3:$E$21</c:f>
              <c:numCache>
                <c:formatCode>General</c:formatCode>
                <c:ptCount val="19"/>
                <c:pt idx="0" formatCode="0.0%">
                  <c:v>3.0000000000000001E-3</c:v>
                </c:pt>
                <c:pt idx="2" formatCode="0.0%">
                  <c:v>0.05</c:v>
                </c:pt>
                <c:pt idx="3" formatCode="0.0%">
                  <c:v>6.0000000000000001E-3</c:v>
                </c:pt>
                <c:pt idx="5" formatCode="0.0%">
                  <c:v>4.0000000000000001E-3</c:v>
                </c:pt>
                <c:pt idx="8" formatCode="0.0%">
                  <c:v>8.0000000000000002E-3</c:v>
                </c:pt>
                <c:pt idx="10" formatCode="0.0%">
                  <c:v>3.0000000000000001E-3</c:v>
                </c:pt>
                <c:pt idx="12" formatCode="0.0%">
                  <c:v>0.08</c:v>
                </c:pt>
                <c:pt idx="13" formatCode="0.0%">
                  <c:v>6.0000000000000001E-3</c:v>
                </c:pt>
                <c:pt idx="15" formatCode="0.0%">
                  <c:v>5.0000000000000001E-3</c:v>
                </c:pt>
                <c:pt idx="17" formatCode="0.0%">
                  <c:v>0.02</c:v>
                </c:pt>
                <c:pt idx="18" formatCode="0.0%">
                  <c:v>0.01</c:v>
                </c:pt>
              </c:numCache>
            </c:numRef>
          </c:val>
        </c:ser>
        <c:ser>
          <c:idx val="3"/>
          <c:order val="4"/>
          <c:tx>
            <c:strRef>
              <c:f>Sheet1!$F$1:$F$2</c:f>
              <c:strCache>
                <c:ptCount val="1"/>
                <c:pt idx="0">
                  <c:v>Без отговор, неприложимо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1164315076102655E-2"/>
                  <c:y val="2.136898105631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7323630707712E-2"/>
                  <c:y val="-8.5475924225256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35610032832229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77843031561817E-2"/>
                  <c:y val="1.0684995307237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12628303472817E-2"/>
                  <c:y val="-8.547424162832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400622153094099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880300351691927E-3"/>
                  <c:y val="-1.923208295068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920200234461285E-3"/>
                  <c:y val="-2.991657347883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960100117229545E-3"/>
                  <c:y val="-8.5475924225257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109543384068437E-2"/>
                  <c:y val="-8.547424162832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2933598692026977E-16"/>
                  <c:y val="-1.495828673941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8245099203536775E-2"/>
                  <c:y val="4.5708533555220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05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Sheet1!$A$3:$A$21</c:f>
              <c:strCache>
                <c:ptCount val="19"/>
                <c:pt idx="0">
                  <c:v>Родители, които живеят с децата си /1000 респ./</c:v>
                </c:pt>
                <c:pt idx="1">
                  <c:v>Бащи, които живеят с децата си /501 респ./</c:v>
                </c:pt>
                <c:pt idx="2">
                  <c:v>Бащи, които не живеят с децата си /100 респ./</c:v>
                </c:pt>
                <c:pt idx="3">
                  <c:v>Майки /499 респ./</c:v>
                </c:pt>
                <c:pt idx="5">
                  <c:v>Родители, които живеят с децата си /1000 респ./</c:v>
                </c:pt>
                <c:pt idx="6">
                  <c:v>Бащи, които живеят с децата си /501 респ./</c:v>
                </c:pt>
                <c:pt idx="7">
                  <c:v>Бащи, които не живеят с децата си /100 респ./</c:v>
                </c:pt>
                <c:pt idx="8">
                  <c:v>Майки /499 респ./</c:v>
                </c:pt>
                <c:pt idx="10">
                  <c:v>Родители, които живеят с децата си /1000 респ./</c:v>
                </c:pt>
                <c:pt idx="11">
                  <c:v>Бащи, които живеят с децата си /501 респ./</c:v>
                </c:pt>
                <c:pt idx="12">
                  <c:v>Бащи, които не живеят с децата си /100 респ./</c:v>
                </c:pt>
                <c:pt idx="13">
                  <c:v>Майки /499 респ./</c:v>
                </c:pt>
                <c:pt idx="15">
                  <c:v>Родители, които живеят с децата си /1000 респ./</c:v>
                </c:pt>
                <c:pt idx="16">
                  <c:v>Бащи, които живеят с децата си /501 респ./</c:v>
                </c:pt>
                <c:pt idx="17">
                  <c:v>Бащи, които не живеят с децата си /100 респ./</c:v>
                </c:pt>
                <c:pt idx="18">
                  <c:v>Майки /499 респ./</c:v>
                </c:pt>
              </c:strCache>
            </c:strRef>
          </c:cat>
          <c:val>
            <c:numRef>
              <c:f>Sheet1!$F$3:$F$21</c:f>
              <c:numCache>
                <c:formatCode>0.0%</c:formatCode>
                <c:ptCount val="19"/>
                <c:pt idx="0">
                  <c:v>2.4E-2</c:v>
                </c:pt>
                <c:pt idx="1">
                  <c:v>6.0000000000000001E-3</c:v>
                </c:pt>
                <c:pt idx="2">
                  <c:v>0.21</c:v>
                </c:pt>
                <c:pt idx="3">
                  <c:v>4.2000000000000003E-2</c:v>
                </c:pt>
                <c:pt idx="5">
                  <c:v>6.7000000000000004E-2</c:v>
                </c:pt>
                <c:pt idx="6">
                  <c:v>2.1999999999999999E-2</c:v>
                </c:pt>
                <c:pt idx="7">
                  <c:v>0.6</c:v>
                </c:pt>
                <c:pt idx="8">
                  <c:v>0.112</c:v>
                </c:pt>
                <c:pt idx="10">
                  <c:v>2.3E-2</c:v>
                </c:pt>
                <c:pt idx="11">
                  <c:v>2E-3</c:v>
                </c:pt>
                <c:pt idx="12">
                  <c:v>0.44</c:v>
                </c:pt>
                <c:pt idx="13">
                  <c:v>4.3999999999999997E-2</c:v>
                </c:pt>
                <c:pt idx="15">
                  <c:v>6.8000000000000005E-2</c:v>
                </c:pt>
                <c:pt idx="16">
                  <c:v>2.1999999999999999E-2</c:v>
                </c:pt>
                <c:pt idx="17">
                  <c:v>0.59</c:v>
                </c:pt>
                <c:pt idx="18">
                  <c:v>0.114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04814080"/>
        <c:axId val="104815616"/>
      </c:barChart>
      <c:catAx>
        <c:axId val="104814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050" b="0">
                <a:solidFill>
                  <a:srgbClr val="292934"/>
                </a:solidFill>
              </a:defRPr>
            </a:pPr>
            <a:endParaRPr lang="en-US"/>
          </a:p>
        </c:txPr>
        <c:crossAx val="10481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8156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4814080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0.24140764294797881"/>
          <c:y val="0.8800909210024489"/>
          <c:w val="0.727937591616034"/>
          <c:h val="9.9350917996739119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2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80327541954028"/>
          <c:y val="0.20578852349738919"/>
          <c:w val="0.50662373991988319"/>
          <c:h val="0.59933801353273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Изцяло се отнася до мен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66537D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9.1091493157930224E-3"/>
                  <c:y val="-1.298689034551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Спомням си отношенията в семейството ми като спокойни и балансирани</c:v>
                </c:pt>
                <c:pt idx="1">
                  <c:v>Отношенията в семейството се основаваха на взаимна грижа и любов</c:v>
                </c:pt>
                <c:pt idx="2">
                  <c:v>Отношенията в семейството се основаваха на безразличие и грубо отношение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0.53</c:v>
                </c:pt>
                <c:pt idx="1">
                  <c:v>0.52</c:v>
                </c:pt>
                <c:pt idx="2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По-скоро се отнася за мен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E8CB3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Спомням си отношенията в семейството ми като спокойни и балансирани</c:v>
                </c:pt>
                <c:pt idx="1">
                  <c:v>Отношенията в семейството се основаваха на взаимна грижа и любов</c:v>
                </c:pt>
                <c:pt idx="2">
                  <c:v>Отношенията в семейството се основаваха на безразличие и грубо отношение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0.3</c:v>
                </c:pt>
                <c:pt idx="1">
                  <c:v>0.33</c:v>
                </c:pt>
                <c:pt idx="2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 се отнася за мен</c:v>
                </c:pt>
              </c:strCache>
            </c:strRef>
          </c:tx>
          <c:spPr>
            <a:solidFill>
              <a:schemeClr val="accent2">
                <a:lumMod val="75000"/>
                <a:alpha val="60000"/>
              </a:schemeClr>
            </a:solidFill>
            <a:ln>
              <a:solidFill>
                <a:srgbClr val="FFEFEF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Спомням си отношенията в семейството ми като спокойни и балансирани</c:v>
                </c:pt>
                <c:pt idx="1">
                  <c:v>Отношенията в семейството се основаваха на взаимна грижа и любов</c:v>
                </c:pt>
                <c:pt idx="2">
                  <c:v>Отношенията в семейството се основаваха на безразличие и грубо отношение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0.14000000000000001</c:v>
                </c:pt>
                <c:pt idx="1">
                  <c:v>0.12</c:v>
                </c:pt>
                <c:pt idx="2">
                  <c:v>0.76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chemeClr val="bg1">
                <a:lumMod val="75000"/>
                <a:alpha val="50196"/>
              </a:schemeClr>
            </a:solidFill>
            <a:ln>
              <a:solidFill>
                <a:srgbClr val="FF896D">
                  <a:alpha val="50196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9.6509931944883613E-3"/>
                  <c:y val="3.115931563159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721689043097769E-3"/>
                  <c:y val="3.046411509832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Спомням си отношенията в семейството ми като спокойни и балансирани</c:v>
                </c:pt>
                <c:pt idx="1">
                  <c:v>Отношенията в семейството се основаваха на взаимна грижа и любов</c:v>
                </c:pt>
                <c:pt idx="2">
                  <c:v>Отношенията в семейството се основаваха на безразличие и грубо отношение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07570688"/>
        <c:axId val="107572224"/>
      </c:barChart>
      <c:catAx>
        <c:axId val="10757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7572224"/>
        <c:crosses val="autoZero"/>
        <c:auto val="1"/>
        <c:lblAlgn val="ctr"/>
        <c:lblOffset val="100"/>
        <c:noMultiLvlLbl val="0"/>
      </c:catAx>
      <c:valAx>
        <c:axId val="107572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757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200303480050176"/>
          <c:y val="2.2364459504499501E-2"/>
          <c:w val="0.50662373991988319"/>
          <c:h val="0.59933801353273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Изцяло се отнася до мен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66537D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9.1091493157930224E-3"/>
                  <c:y val="-1.298689034551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Спомням си отношенията в семейството ми като спокойни и балансирани</c:v>
                </c:pt>
                <c:pt idx="1">
                  <c:v>Отношенията в семейството се основаваха на взаимна грижа и любов</c:v>
                </c:pt>
                <c:pt idx="2">
                  <c:v>Отношенията в семейството се основаваха на безразличие и грубо отношение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0.60599999999999998</c:v>
                </c:pt>
                <c:pt idx="1">
                  <c:v>0.53800000000000003</c:v>
                </c:pt>
                <c:pt idx="2">
                  <c:v>5.0999999999999997E-2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По-скоро се отнася за мен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E8CB3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Спомням си отношенията в семейството ми като спокойни и балансирани</c:v>
                </c:pt>
                <c:pt idx="1">
                  <c:v>Отношенията в семейството се основаваха на взаимна грижа и любов</c:v>
                </c:pt>
                <c:pt idx="2">
                  <c:v>Отношенията в семейството се основаваха на безразличие и грубо отношение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0.308</c:v>
                </c:pt>
                <c:pt idx="1">
                  <c:v>0.35099999999999998</c:v>
                </c:pt>
                <c:pt idx="2">
                  <c:v>7.8E-2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 се отнася за мен</c:v>
                </c:pt>
              </c:strCache>
            </c:strRef>
          </c:tx>
          <c:spPr>
            <a:solidFill>
              <a:schemeClr val="accent2">
                <a:lumMod val="75000"/>
                <a:alpha val="60000"/>
              </a:schemeClr>
            </a:solidFill>
            <a:ln>
              <a:solidFill>
                <a:srgbClr val="FFEFEF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Спомням си отношенията в семейството ми като спокойни и балансирани</c:v>
                </c:pt>
                <c:pt idx="1">
                  <c:v>Отношенията в семейството се основаваха на взаимна грижа и любов</c:v>
                </c:pt>
                <c:pt idx="2">
                  <c:v>Отношенията в семейството се основаваха на безразличие и грубо отношение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6.2E-2</c:v>
                </c:pt>
                <c:pt idx="1">
                  <c:v>7.3999999999999996E-2</c:v>
                </c:pt>
                <c:pt idx="2">
                  <c:v>0.80900000000000005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chemeClr val="bg1">
                <a:lumMod val="75000"/>
                <a:alpha val="50196"/>
              </a:schemeClr>
            </a:solidFill>
            <a:ln>
              <a:solidFill>
                <a:srgbClr val="FF896D">
                  <a:alpha val="50196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9.6509931944883613E-3"/>
                  <c:y val="3.115931563159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721689043097769E-3"/>
                  <c:y val="3.046411509832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Спомням си отношенията в семейството ми като спокойни и балансирани</c:v>
                </c:pt>
                <c:pt idx="1">
                  <c:v>Отношенията в семейството се основаваха на взаимна грижа и любов</c:v>
                </c:pt>
                <c:pt idx="2">
                  <c:v>Отношенията в семейството се основаваха на безразличие и грубо отношение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2.4E-2</c:v>
                </c:pt>
                <c:pt idx="1">
                  <c:v>3.6999999999999998E-2</c:v>
                </c:pt>
                <c:pt idx="2">
                  <c:v>6.2E-2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05086336"/>
        <c:axId val="105100416"/>
      </c:barChart>
      <c:catAx>
        <c:axId val="105086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5100416"/>
        <c:crosses val="autoZero"/>
        <c:auto val="1"/>
        <c:lblAlgn val="ctr"/>
        <c:lblOffset val="100"/>
        <c:noMultiLvlLbl val="0"/>
      </c:catAx>
      <c:valAx>
        <c:axId val="1051004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5086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441705432539784"/>
          <c:y val="0.63465698255749359"/>
          <c:w val="0.85116957654600223"/>
          <c:h val="5.1443728474613939E-2"/>
        </c:manualLayout>
      </c:layout>
      <c:overlay val="0"/>
      <c:txPr>
        <a:bodyPr/>
        <a:lstStyle/>
        <a:p>
          <a:pPr>
            <a:defRPr sz="12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17406626950379"/>
          <c:y val="3.8578081414281172E-2"/>
          <c:w val="0.49129698865851068"/>
          <c:h val="0.9468476105394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
/1000 респ./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Помагаше ми материално (пари, дрехи, техника)</c:v>
                </c:pt>
                <c:pt idx="1">
                  <c:v>Напътства ме житейски</c:v>
                </c:pt>
                <c:pt idx="2">
                  <c:v>Отнасяше се към майка ми с уважение и разбиране</c:v>
                </c:pt>
                <c:pt idx="3">
                  <c:v>Подкрепяше ме в ученето/образованието</c:v>
                </c:pt>
                <c:pt idx="4">
                  <c:v>Държеше се строго с мен, за да не се разглезвам</c:v>
                </c:pt>
                <c:pt idx="5">
                  <c:v>Подкрепяше ме емоционално в трудни ситуации</c:v>
                </c:pt>
                <c:pt idx="6">
                  <c:v>Играехме заедно</c:v>
                </c:pt>
                <c:pt idx="7">
                  <c:v>Грижеше се за моето здраве</c:v>
                </c:pt>
                <c:pt idx="8">
                  <c:v>Спортувахме заедно</c:v>
                </c:pt>
                <c:pt idx="9">
                  <c:v>Не ми оказваше подкрепа</c:v>
                </c:pt>
                <c:pt idx="10">
                  <c:v>Грижеше се за хигиената вкъщи</c:v>
                </c:pt>
                <c:pt idx="11">
                  <c:v>Друго</c:v>
                </c:pt>
                <c:pt idx="12">
                  <c:v>Не познавам баща си, не съм общувал достатъчно с него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0.71699999999999997</c:v>
                </c:pt>
                <c:pt idx="1">
                  <c:v>0.63700000000000001</c:v>
                </c:pt>
                <c:pt idx="2">
                  <c:v>0.52300000000000002</c:v>
                </c:pt>
                <c:pt idx="3">
                  <c:v>0.42899999999999999</c:v>
                </c:pt>
                <c:pt idx="4">
                  <c:v>0.41099999999999998</c:v>
                </c:pt>
                <c:pt idx="5">
                  <c:v>0.38800000000000001</c:v>
                </c:pt>
                <c:pt idx="6">
                  <c:v>0.26700000000000002</c:v>
                </c:pt>
                <c:pt idx="7">
                  <c:v>0.25900000000000001</c:v>
                </c:pt>
                <c:pt idx="8">
                  <c:v>9.5000000000000001E-2</c:v>
                </c:pt>
                <c:pt idx="9">
                  <c:v>6.0999999999999999E-2</c:v>
                </c:pt>
                <c:pt idx="10">
                  <c:v>5.8000000000000003E-2</c:v>
                </c:pt>
                <c:pt idx="11">
                  <c:v>7.0000000000000001E-3</c:v>
                </c:pt>
                <c:pt idx="12">
                  <c:v>1.2999999999999999E-2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
/100 респ./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Помагаше ми материално (пари, дрехи, техника)</c:v>
                </c:pt>
                <c:pt idx="1">
                  <c:v>Напътства ме житейски</c:v>
                </c:pt>
                <c:pt idx="2">
                  <c:v>Отнасяше се към майка ми с уважение и разбиране</c:v>
                </c:pt>
                <c:pt idx="3">
                  <c:v>Подкрепяше ме в ученето/образованието</c:v>
                </c:pt>
                <c:pt idx="4">
                  <c:v>Държеше се строго с мен, за да не се разглезвам</c:v>
                </c:pt>
                <c:pt idx="5">
                  <c:v>Подкрепяше ме емоционално в трудни ситуации</c:v>
                </c:pt>
                <c:pt idx="6">
                  <c:v>Играехме заедно</c:v>
                </c:pt>
                <c:pt idx="7">
                  <c:v>Грижеше се за моето здраве</c:v>
                </c:pt>
                <c:pt idx="8">
                  <c:v>Спортувахме заедно</c:v>
                </c:pt>
                <c:pt idx="9">
                  <c:v>Не ми оказваше подкрепа</c:v>
                </c:pt>
                <c:pt idx="10">
                  <c:v>Грижеше се за хигиената вкъщи</c:v>
                </c:pt>
                <c:pt idx="11">
                  <c:v>Друго</c:v>
                </c:pt>
                <c:pt idx="12">
                  <c:v>Не познавам баща си, не съм общувал достатъчно с него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0.61</c:v>
                </c:pt>
                <c:pt idx="1">
                  <c:v>0.56999999999999995</c:v>
                </c:pt>
                <c:pt idx="2">
                  <c:v>0.52</c:v>
                </c:pt>
                <c:pt idx="3">
                  <c:v>0.33</c:v>
                </c:pt>
                <c:pt idx="4">
                  <c:v>0.4</c:v>
                </c:pt>
                <c:pt idx="5">
                  <c:v>0.46</c:v>
                </c:pt>
                <c:pt idx="6">
                  <c:v>0.23</c:v>
                </c:pt>
                <c:pt idx="7">
                  <c:v>0.19</c:v>
                </c:pt>
                <c:pt idx="8">
                  <c:v>0.14000000000000001</c:v>
                </c:pt>
                <c:pt idx="9">
                  <c:v>0.11</c:v>
                </c:pt>
                <c:pt idx="10">
                  <c:v>0.05</c:v>
                </c:pt>
                <c:pt idx="1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07293312"/>
        <c:axId val="107307392"/>
      </c:barChart>
      <c:catAx>
        <c:axId val="1072933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7307392"/>
        <c:crosses val="autoZero"/>
        <c:auto val="1"/>
        <c:lblAlgn val="ctr"/>
        <c:lblOffset val="100"/>
        <c:noMultiLvlLbl val="0"/>
      </c:catAx>
      <c:valAx>
        <c:axId val="10730739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0729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0713672979871"/>
          <c:y val="0.56628490197005232"/>
          <c:w val="0.22099286327020135"/>
          <c:h val="0.268412784144674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17406626950379"/>
          <c:y val="3.8578081414281172E-2"/>
          <c:w val="0.49129698865851068"/>
          <c:h val="0.9468476105394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
/1000 респ./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При майката</c:v>
                </c:pt>
                <c:pt idx="1">
                  <c:v>При родителя, при когото предпочита детето/децата</c:v>
                </c:pt>
                <c:pt idx="2">
                  <c:v>И двамата - съвместно попечителство</c:v>
                </c:pt>
                <c:pt idx="3">
                  <c:v>При родителя, който има повече време и възможност</c:v>
                </c:pt>
                <c:pt idx="4">
                  <c:v>Който може да осигури материално детето</c:v>
                </c:pt>
                <c:pt idx="5">
                  <c:v>При бащата</c:v>
                </c:pt>
                <c:pt idx="6">
                  <c:v>Друго</c:v>
                </c:pt>
                <c:pt idx="7">
                  <c:v>Не мога да преценя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0.40500000000000003</c:v>
                </c:pt>
                <c:pt idx="1">
                  <c:v>0.222</c:v>
                </c:pt>
                <c:pt idx="2">
                  <c:v>0.19700000000000001</c:v>
                </c:pt>
                <c:pt idx="3">
                  <c:v>0.14899999999999999</c:v>
                </c:pt>
                <c:pt idx="4">
                  <c:v>6.8000000000000005E-2</c:v>
                </c:pt>
                <c:pt idx="5">
                  <c:v>1.4E-2</c:v>
                </c:pt>
                <c:pt idx="6">
                  <c:v>1.2999999999999999E-2</c:v>
                </c:pt>
                <c:pt idx="7">
                  <c:v>0.13800000000000001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
/100 респ./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При майката</c:v>
                </c:pt>
                <c:pt idx="1">
                  <c:v>При родителя, при когото предпочита детето/децата</c:v>
                </c:pt>
                <c:pt idx="2">
                  <c:v>И двамата - съвместно попечителство</c:v>
                </c:pt>
                <c:pt idx="3">
                  <c:v>При родителя, който има повече време и възможност</c:v>
                </c:pt>
                <c:pt idx="4">
                  <c:v>Който може да осигури материално детето</c:v>
                </c:pt>
                <c:pt idx="5">
                  <c:v>При бащата</c:v>
                </c:pt>
                <c:pt idx="6">
                  <c:v>Друго</c:v>
                </c:pt>
                <c:pt idx="7">
                  <c:v>Не мога да преценя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0.34</c:v>
                </c:pt>
                <c:pt idx="1">
                  <c:v>0.38</c:v>
                </c:pt>
                <c:pt idx="2">
                  <c:v>0.24</c:v>
                </c:pt>
                <c:pt idx="3">
                  <c:v>0.18</c:v>
                </c:pt>
                <c:pt idx="4">
                  <c:v>0.1</c:v>
                </c:pt>
                <c:pt idx="5">
                  <c:v>0.01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07519360"/>
        <c:axId val="107525248"/>
      </c:barChart>
      <c:catAx>
        <c:axId val="107519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7525248"/>
        <c:crosses val="autoZero"/>
        <c:auto val="1"/>
        <c:lblAlgn val="ctr"/>
        <c:lblOffset val="100"/>
        <c:noMultiLvlLbl val="0"/>
      </c:catAx>
      <c:valAx>
        <c:axId val="107525248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0751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0713672979871"/>
          <c:y val="0.56628490197005232"/>
          <c:w val="0.22099286327020135"/>
          <c:h val="0.2399406344469294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0592583730013"/>
          <c:y val="0.29156860077613889"/>
          <c:w val="0.75102766359293416"/>
          <c:h val="0.704291243823777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2D538B"/>
              </a:solidFill>
            </c:spPr>
          </c:dPt>
          <c:dPt>
            <c:idx val="1"/>
            <c:bubble3D val="0"/>
            <c:explosion val="3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1727851362058673"/>
                  <c:y val="-3.5707237478103691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074406262552024"/>
                  <c:y val="1.8703829222997483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9292471776640204E-2"/>
                  <c:y val="0.115880272892821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291497525915923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6.5570705819011565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8.7912240520284068E-2"/>
                  <c:y val="2.40543448388775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Споразумение, така се разбрахме с другия родител</c:v>
                </c:pt>
                <c:pt idx="1">
                  <c:v>Решение на съда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0592583730013"/>
          <c:y val="0.29156860077613889"/>
          <c:w val="0.75102766359293416"/>
          <c:h val="0.704291243823777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0"/>
          <c:dPt>
            <c:idx val="0"/>
            <c:bubble3D val="0"/>
            <c:explosion val="2"/>
            <c:spPr>
              <a:solidFill>
                <a:srgbClr val="2D538B"/>
              </a:solidFill>
            </c:spPr>
          </c:dPt>
          <c:dPt>
            <c:idx val="1"/>
            <c:bubble3D val="0"/>
            <c:explosion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22115476180302304"/>
                  <c:y val="2.4605714512402734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8805956084244607"/>
                  <c:y val="-4.2364665063952617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9292471776640204E-2"/>
                  <c:y val="0.115880272892821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291497525915923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6.5570705819011565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8.7912240520284068E-2"/>
                  <c:y val="2.40543448388775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Sheet1!$A$2:$A$8</c:f>
              <c:strCache>
                <c:ptCount val="7"/>
                <c:pt idx="0">
                  <c:v>Споразумение, така се разбрахме с другия родител</c:v>
                </c:pt>
                <c:pt idx="1">
                  <c:v>Решение на съда</c:v>
                </c:pt>
                <c:pt idx="2">
                  <c:v>Детето/децата избра при кого да остане</c:v>
                </c:pt>
                <c:pt idx="3">
                  <c:v>Тръгна си и не се интересува от детето</c:v>
                </c:pt>
                <c:pt idx="4">
                  <c:v>Избягал от страната</c:v>
                </c:pt>
                <c:pt idx="5">
                  <c:v>Разделихме се преди да се роди детето</c:v>
                </c:pt>
                <c:pt idx="6">
                  <c:v>Друго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0.52900000000000003</c:v>
                </c:pt>
                <c:pt idx="1">
                  <c:v>0.34300000000000003</c:v>
                </c:pt>
                <c:pt idx="2">
                  <c:v>4.2999999999999997E-2</c:v>
                </c:pt>
                <c:pt idx="3">
                  <c:v>4.2999999999999997E-2</c:v>
                </c:pt>
                <c:pt idx="4">
                  <c:v>1.4E-2</c:v>
                </c:pt>
                <c:pt idx="5">
                  <c:v>1.4E-2</c:v>
                </c:pt>
                <c:pt idx="6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646464546267346"/>
          <c:y val="7.9472698084774335E-2"/>
          <c:w val="0.37597927831651862"/>
          <c:h val="0.615601017757088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Под 20 % от времето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5"/>
                <c:pt idx="0">
                  <c:v>Бащи, които не живеят с децата си /100 респ./</c:v>
                </c:pt>
                <c:pt idx="1">
                  <c:v>  </c:v>
                </c:pt>
                <c:pt idx="2">
                  <c:v>По няколко пъти седмично/Събота и неделя /44 респ./</c:v>
                </c:pt>
                <c:pt idx="3">
                  <c:v>Един ден седмично/Няколко пъти месечно /33 респ./</c:v>
                </c:pt>
                <c:pt idx="4">
                  <c:v>Веднъж месечно/Веднъж на 2-3 месеца /23 респ./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5"/>
                <c:pt idx="0" formatCode="0.0%">
                  <c:v>0.34</c:v>
                </c:pt>
                <c:pt idx="2" formatCode="0.0%">
                  <c:v>9.0999999999999998E-2</c:v>
                </c:pt>
                <c:pt idx="3" formatCode="0.0%">
                  <c:v>0.45500000000000002</c:v>
                </c:pt>
                <c:pt idx="4" formatCode="0.0%">
                  <c:v>0.65200000000000002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Между 20 и 30 % от времето</c:v>
                </c:pt>
              </c:strCache>
            </c:strRef>
          </c:tx>
          <c:spPr>
            <a:solidFill>
              <a:srgbClr val="9BBB59">
                <a:lumMod val="60000"/>
                <a:lumOff val="40000"/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5"/>
                <c:pt idx="0">
                  <c:v>Бащи, които не живеят с децата си /100 респ./</c:v>
                </c:pt>
                <c:pt idx="1">
                  <c:v>  </c:v>
                </c:pt>
                <c:pt idx="2">
                  <c:v>По няколко пъти седмично/Събота и неделя /44 респ./</c:v>
                </c:pt>
                <c:pt idx="3">
                  <c:v>Един ден седмично/Няколко пъти месечно /33 респ./</c:v>
                </c:pt>
                <c:pt idx="4">
                  <c:v>Веднъж месечно/Веднъж на 2-3 месеца /23 респ./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5"/>
                <c:pt idx="0" formatCode="0.0%">
                  <c:v>0.38</c:v>
                </c:pt>
                <c:pt idx="2" formatCode="0.0%">
                  <c:v>0.432</c:v>
                </c:pt>
                <c:pt idx="3" formatCode="0.0%">
                  <c:v>0.36399999999999999</c:v>
                </c:pt>
                <c:pt idx="4" formatCode="0.0%">
                  <c:v>0.30399999999999999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Между 30 и 40 % от времето</c:v>
                </c:pt>
              </c:strCache>
            </c:strRef>
          </c:tx>
          <c:spPr>
            <a:solidFill>
              <a:srgbClr val="4BACC6">
                <a:lumMod val="75000"/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5"/>
                <c:pt idx="0">
                  <c:v>Бащи, които не живеят с децата си /100 респ./</c:v>
                </c:pt>
                <c:pt idx="1">
                  <c:v>  </c:v>
                </c:pt>
                <c:pt idx="2">
                  <c:v>По няколко пъти седмично/Събота и неделя /44 респ./</c:v>
                </c:pt>
                <c:pt idx="3">
                  <c:v>Един ден седмично/Няколко пъти месечно /33 респ./</c:v>
                </c:pt>
                <c:pt idx="4">
                  <c:v>Веднъж месечно/Веднъж на 2-3 месеца /23 респ./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5"/>
                <c:pt idx="0" formatCode="0.0%">
                  <c:v>0.17</c:v>
                </c:pt>
                <c:pt idx="2" formatCode="0.0%">
                  <c:v>0.29499999999999998</c:v>
                </c:pt>
                <c:pt idx="3" formatCode="0.0%">
                  <c:v>9.0999999999999998E-2</c:v>
                </c:pt>
                <c:pt idx="4" formatCode="0.0%">
                  <c:v>4.2999999999999997E-2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Между 40 и 50 % от времето</c:v>
                </c:pt>
              </c:strCache>
            </c:strRef>
          </c:tx>
          <c:spPr>
            <a:solidFill>
              <a:srgbClr val="FFC1C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1.6831201145365399E-3"/>
                  <c:y val="2.405162052701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426190740711348E-3"/>
                  <c:y val="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807122059813061E-3"/>
                  <c:y val="5.611750209572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5"/>
                <c:pt idx="0">
                  <c:v>Бащи, които не живеят с децата си /100 респ./</c:v>
                </c:pt>
                <c:pt idx="1">
                  <c:v>  </c:v>
                </c:pt>
                <c:pt idx="2">
                  <c:v>По няколко пъти седмично/Събота и неделя /44 респ./</c:v>
                </c:pt>
                <c:pt idx="3">
                  <c:v>Един ден седмично/Няколко пъти месечно /33 респ./</c:v>
                </c:pt>
                <c:pt idx="4">
                  <c:v>Веднъж месечно/Веднъж на 2-3 месеца /23 респ./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5"/>
                <c:pt idx="0" formatCode="0.0%">
                  <c:v>0.03</c:v>
                </c:pt>
                <c:pt idx="2" formatCode="0.0%">
                  <c:v>4.4999999999999998E-2</c:v>
                </c:pt>
                <c:pt idx="3" formatCode="0.0%">
                  <c:v>0.03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Приблизително около 50%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8.8460365717677753E-3"/>
                  <c:y val="-1.165032797359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195613185836495E-3"/>
                  <c:y val="-3.607553706153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15427216682423E-3"/>
                  <c:y val="-2.805875104786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621012912596086E-3"/>
                  <c:y val="-4.5358829351381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6163296907543762E-3"/>
                  <c:y val="4.340973903148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5"/>
                <c:pt idx="0">
                  <c:v>Бащи, които не живеят с децата си /100 респ./</c:v>
                </c:pt>
                <c:pt idx="1">
                  <c:v>  </c:v>
                </c:pt>
                <c:pt idx="2">
                  <c:v>По няколко пъти седмично/Събота и неделя /44 респ./</c:v>
                </c:pt>
                <c:pt idx="3">
                  <c:v>Един ден седмично/Няколко пъти месечно /33 респ./</c:v>
                </c:pt>
                <c:pt idx="4">
                  <c:v>Веднъж месечно/Веднъж на 2-3 месеца /23 респ./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5"/>
                <c:pt idx="0" formatCode="0.0%">
                  <c:v>7.0000000000000007E-2</c:v>
                </c:pt>
                <c:pt idx="2" formatCode="0.0%">
                  <c:v>0.114</c:v>
                </c:pt>
                <c:pt idx="3" formatCode="0.0%">
                  <c:v>6.0999999999999999E-2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Над 50% от времето</c:v>
                </c:pt>
              </c:strCache>
            </c:strRef>
          </c:tx>
          <c:spPr>
            <a:solidFill>
              <a:srgbClr val="68467A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5"/>
                <c:pt idx="0">
                  <c:v>Бащи, които не живеят с децата си /100 респ./</c:v>
                </c:pt>
                <c:pt idx="1">
                  <c:v>  </c:v>
                </c:pt>
                <c:pt idx="2">
                  <c:v>По няколко пъти седмично/Събота и неделя /44 респ./</c:v>
                </c:pt>
                <c:pt idx="3">
                  <c:v>Един ден седмично/Няколко пъти месечно /33 респ./</c:v>
                </c:pt>
                <c:pt idx="4">
                  <c:v>Веднъж месечно/Веднъж на 2-3 месеца /23 респ./</c:v>
                </c:pt>
              </c:strCache>
            </c:strRef>
          </c:cat>
          <c:val>
            <c:numRef>
              <c:f>Sheet1!$B$7:$U$7</c:f>
              <c:numCache>
                <c:formatCode>General</c:formatCode>
                <c:ptCount val="5"/>
                <c:pt idx="0" formatCode="0.0%">
                  <c:v>0.01</c:v>
                </c:pt>
                <c:pt idx="2" formatCode="0.0%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19184384"/>
        <c:axId val="119214848"/>
      </c:barChart>
      <c:catAx>
        <c:axId val="11918438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119214848"/>
        <c:crosses val="autoZero"/>
        <c:auto val="1"/>
        <c:lblAlgn val="ctr"/>
        <c:lblOffset val="100"/>
        <c:noMultiLvlLbl val="0"/>
      </c:catAx>
      <c:valAx>
        <c:axId val="1192148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9184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829421069616604"/>
          <c:y val="0.76070688506410167"/>
          <c:w val="0.53181161087921447"/>
          <c:h val="0.16141359126052524"/>
        </c:manualLayout>
      </c:layout>
      <c:overlay val="0"/>
      <c:txPr>
        <a:bodyPr/>
        <a:lstStyle/>
        <a:p>
          <a:pPr>
            <a:defRPr sz="12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556990343902911"/>
          <c:y val="0.38538559029111297"/>
          <c:w val="0.48401234145873628"/>
          <c:h val="0.59933801353273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Всеки ден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rgbClr val="66537D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1"/>
              <c:layout>
                <c:manualLayout>
                  <c:x val="6.02971939490098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5222895461757813E-3"/>
                  <c:y val="-4.8774867501344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148596974504654E-3"/>
                  <c:y val="4.877486750134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1">
                  <c:v>0.02</c:v>
                </c:pt>
                <c:pt idx="5">
                  <c:v>2.5999999999999999E-2</c:v>
                </c:pt>
                <c:pt idx="7">
                  <c:v>2.9000000000000001E-2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 няколко пъти седмично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0.13400000000000001</c:v>
                </c:pt>
                <c:pt idx="1">
                  <c:v>0.17</c:v>
                </c:pt>
                <c:pt idx="2">
                  <c:v>4.4999999999999998E-2</c:v>
                </c:pt>
                <c:pt idx="3">
                  <c:v>7.3999999999999996E-2</c:v>
                </c:pt>
                <c:pt idx="4">
                  <c:v>9.5000000000000001E-2</c:v>
                </c:pt>
                <c:pt idx="5">
                  <c:v>0.21099999999999999</c:v>
                </c:pt>
                <c:pt idx="6">
                  <c:v>0.24</c:v>
                </c:pt>
                <c:pt idx="7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Събота и неделя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0.09</c:v>
                </c:pt>
                <c:pt idx="1">
                  <c:v>0.25</c:v>
                </c:pt>
                <c:pt idx="2">
                  <c:v>4.4999999999999998E-2</c:v>
                </c:pt>
                <c:pt idx="3">
                  <c:v>0.33300000000000002</c:v>
                </c:pt>
                <c:pt idx="4">
                  <c:v>9.5000000000000001E-2</c:v>
                </c:pt>
                <c:pt idx="5">
                  <c:v>0.184</c:v>
                </c:pt>
                <c:pt idx="6">
                  <c:v>0.12</c:v>
                </c:pt>
                <c:pt idx="7">
                  <c:v>0.25700000000000001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Само един ден седмично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4.5222895461756703E-3"/>
                  <c:y val="2.4387433750672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0.03</c:v>
                </c:pt>
                <c:pt idx="1">
                  <c:v>0.11</c:v>
                </c:pt>
                <c:pt idx="2">
                  <c:v>4.4999999999999998E-2</c:v>
                </c:pt>
                <c:pt idx="3">
                  <c:v>0.14799999999999999</c:v>
                </c:pt>
                <c:pt idx="4">
                  <c:v>4.8000000000000001E-2</c:v>
                </c:pt>
                <c:pt idx="5">
                  <c:v>0.13200000000000001</c:v>
                </c:pt>
                <c:pt idx="6">
                  <c:v>0.08</c:v>
                </c:pt>
                <c:pt idx="7">
                  <c:v>5.7000000000000002E-2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Няколко пъти месечно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0.13400000000000001</c:v>
                </c:pt>
                <c:pt idx="1">
                  <c:v>0.2</c:v>
                </c:pt>
                <c:pt idx="2">
                  <c:v>9.0999999999999998E-2</c:v>
                </c:pt>
                <c:pt idx="3">
                  <c:v>0.25900000000000001</c:v>
                </c:pt>
                <c:pt idx="4">
                  <c:v>0.23799999999999999</c:v>
                </c:pt>
                <c:pt idx="5">
                  <c:v>0.158</c:v>
                </c:pt>
                <c:pt idx="6">
                  <c:v>0.16</c:v>
                </c:pt>
                <c:pt idx="7">
                  <c:v>0.2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 седмица е при мен, 1 седмица при другия родител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1.4999999999999999E-2</c:v>
                </c:pt>
                <c:pt idx="1">
                  <c:v>0.02</c:v>
                </c:pt>
                <c:pt idx="2">
                  <c:v>4.4999999999999998E-2</c:v>
                </c:pt>
                <c:pt idx="4">
                  <c:v>9.5000000000000001E-2</c:v>
                </c:pt>
                <c:pt idx="6">
                  <c:v>0.04</c:v>
                </c:pt>
                <c:pt idx="7">
                  <c:v>5.7000000000000002E-2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Веднъж месечно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0">
                  <c:v>0.13400000000000001</c:v>
                </c:pt>
                <c:pt idx="1">
                  <c:v>0.12</c:v>
                </c:pt>
                <c:pt idx="2">
                  <c:v>0.13600000000000001</c:v>
                </c:pt>
                <c:pt idx="3">
                  <c:v>0.14799999999999999</c:v>
                </c:pt>
                <c:pt idx="4">
                  <c:v>4.8000000000000001E-2</c:v>
                </c:pt>
                <c:pt idx="5">
                  <c:v>0.105</c:v>
                </c:pt>
                <c:pt idx="6">
                  <c:v>0.08</c:v>
                </c:pt>
                <c:pt idx="7">
                  <c:v>0.114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Веднъж на два-три месеца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Sheet1!$I$2:$I$9</c:f>
              <c:numCache>
                <c:formatCode>0%</c:formatCode>
                <c:ptCount val="8"/>
                <c:pt idx="0">
                  <c:v>0.03</c:v>
                </c:pt>
                <c:pt idx="1">
                  <c:v>0.1</c:v>
                </c:pt>
                <c:pt idx="2">
                  <c:v>0.318</c:v>
                </c:pt>
                <c:pt idx="3">
                  <c:v>3.6999999999999998E-2</c:v>
                </c:pt>
                <c:pt idx="4">
                  <c:v>0.14299999999999999</c:v>
                </c:pt>
                <c:pt idx="5">
                  <c:v>0.158</c:v>
                </c:pt>
                <c:pt idx="6">
                  <c:v>0.08</c:v>
                </c:pt>
                <c:pt idx="7">
                  <c:v>8.5999999999999993E-2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Веднъж на половин година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7071011598433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485969745052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Sheet1!$J$2:$J$9</c:f>
              <c:numCache>
                <c:formatCode>0%</c:formatCode>
                <c:ptCount val="8"/>
                <c:pt idx="0">
                  <c:v>0.03</c:v>
                </c:pt>
                <c:pt idx="1">
                  <c:v>0.01</c:v>
                </c:pt>
                <c:pt idx="2">
                  <c:v>0.182</c:v>
                </c:pt>
                <c:pt idx="4">
                  <c:v>0.14299999999999999</c:v>
                </c:pt>
                <c:pt idx="5">
                  <c:v>2.5999999999999999E-2</c:v>
                </c:pt>
                <c:pt idx="6">
                  <c:v>0.12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Веднъж годишно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 formatCode="0%">
                  <c:v>7.4999999999999997E-2</c:v>
                </c:pt>
                <c:pt idx="2" formatCode="0%">
                  <c:v>4.4999999999999998E-2</c:v>
                </c:pt>
                <c:pt idx="4" formatCode="0%">
                  <c:v>9.5000000000000001E-2</c:v>
                </c:pt>
                <c:pt idx="6" formatCode="0%">
                  <c:v>0.04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По-рядко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3.0148596974504103E-3"/>
                  <c:y val="2.4387433750672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5520089410767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0" formatCode="0%">
                  <c:v>0.17899999999999999</c:v>
                </c:pt>
                <c:pt idx="2" formatCode="0%">
                  <c:v>4.4999999999999998E-2</c:v>
                </c:pt>
                <c:pt idx="6" formatCode="0%">
                  <c:v>0.04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Не го вижда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Sheet1!$M$2:$M$9</c:f>
              <c:numCache>
                <c:formatCode>General</c:formatCode>
                <c:ptCount val="8"/>
                <c:pt idx="0" formatCode="0%">
                  <c:v>0.104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Починал скоро след развода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Sheet1!$N$2:$N$9</c:f>
              <c:numCache>
                <c:formatCode>General</c:formatCode>
                <c:ptCount val="8"/>
                <c:pt idx="0" formatCode="0%">
                  <c:v>0.03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Колкото поиска, неограничено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222895461757813E-3"/>
                  <c:y val="1.7071203625470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Родители, които живеят с децата си /67 респ./</c:v>
                </c:pt>
                <c:pt idx="1">
                  <c:v>Бащи, които не живеят с децата си /100 респ./</c:v>
                </c:pt>
                <c:pt idx="2">
                  <c:v>Родители, които живеят с децата си /22 респ./</c:v>
                </c:pt>
                <c:pt idx="3">
                  <c:v>Бащи, които не живеят с децата си /27 респ./</c:v>
                </c:pt>
                <c:pt idx="4">
                  <c:v>Родители, които живеят с децата си /21 респ./</c:v>
                </c:pt>
                <c:pt idx="5">
                  <c:v>Бащи, които не живеят с децата си /38 респ./</c:v>
                </c:pt>
                <c:pt idx="6">
                  <c:v>Родители, които живеят с децата си /25 респ./</c:v>
                </c:pt>
                <c:pt idx="7">
                  <c:v>Бащи, които не живеят с децата си /35 респ./</c:v>
                </c:pt>
              </c:strCache>
            </c:strRef>
          </c:cat>
          <c:val>
            <c:numRef>
              <c:f>Sheet1!$O$2:$O$9</c:f>
              <c:numCache>
                <c:formatCode>General</c:formatCode>
                <c:ptCount val="8"/>
                <c:pt idx="0" formatCode="0%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9425280"/>
        <c:axId val="119459840"/>
      </c:barChart>
      <c:catAx>
        <c:axId val="1194252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rgbClr val="292934"/>
                </a:solidFill>
              </a:defRPr>
            </a:pPr>
            <a:endParaRPr lang="en-US"/>
          </a:p>
        </c:txPr>
        <c:crossAx val="119459840"/>
        <c:crosses val="autoZero"/>
        <c:auto val="1"/>
        <c:lblAlgn val="ctr"/>
        <c:lblOffset val="100"/>
        <c:noMultiLvlLbl val="0"/>
      </c:catAx>
      <c:valAx>
        <c:axId val="1194598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9425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6342894474213219E-2"/>
          <c:y val="1.4632460250403257E-2"/>
          <c:w val="0.91364112439548506"/>
          <c:h val="0.30647457562024732"/>
        </c:manualLayout>
      </c:layout>
      <c:overlay val="0"/>
      <c:txPr>
        <a:bodyPr/>
        <a:lstStyle/>
        <a:p>
          <a:pPr>
            <a:defRPr sz="11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327248289708931"/>
          <c:y val="0.22087021195175843"/>
          <c:w val="0.33023993897585263"/>
          <c:h val="0.78588960315956891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explosion val="4"/>
          <c:dPt>
            <c:idx val="0"/>
            <c:bubble3D val="0"/>
            <c:explosion val="1"/>
            <c:spPr>
              <a:solidFill>
                <a:srgbClr val="49288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6653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A797BB">
                  <a:alpha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FF896D">
                  <a:alpha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bubble3D val="0"/>
            <c:spPr>
              <a:solidFill>
                <a:srgbClr val="CC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/>
                      <a:t> 
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8.0897373410122889E-2"/>
                  <c:y val="5.83410960035779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2.9739106880449711E-2"/>
                  <c:y val="-0.164883840067152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1440080540879193"/>
                  <c:y val="0.203852428073608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0195734265493988E-2"/>
                  <c:y val="-3.6894344420807038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292934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1.10677851372756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292934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Sheet1!$A$2:$A$8</c:f>
              <c:strCache>
                <c:ptCount val="6"/>
                <c:pt idx="0">
                  <c:v> </c:v>
                </c:pt>
                <c:pt idx="1">
                  <c:v>Сам/а</c:v>
                </c:pt>
                <c:pt idx="2">
                  <c:v>С другия биологичен родител на детето</c:v>
                </c:pt>
                <c:pt idx="3">
                  <c:v>С партньор (не биологичен родител на детето)</c:v>
                </c:pt>
                <c:pt idx="4">
                  <c:v>С родители</c:v>
                </c:pt>
                <c:pt idx="5">
                  <c:v>Със съпруга (приемно семейство)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6"/>
                <c:pt idx="0" formatCode="General">
                  <c:v>0</c:v>
                </c:pt>
                <c:pt idx="1">
                  <c:v>5.7000000000000002E-2</c:v>
                </c:pt>
                <c:pt idx="2">
                  <c:v>0.89500000000000002</c:v>
                </c:pt>
                <c:pt idx="3">
                  <c:v>3.5000000000000003E-2</c:v>
                </c:pt>
                <c:pt idx="4">
                  <c:v>1.0999999999999999E-2</c:v>
                </c:pt>
                <c:pt idx="5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17406626950379"/>
          <c:y val="3.8578081414281172E-2"/>
          <c:w val="0.49129698865851068"/>
          <c:h val="0.9468476105394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
/67 респ./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Плаща само определената от закона издръжка</c:v>
                </c:pt>
                <c:pt idx="1">
                  <c:v>Не оказва никаква финансова помощ</c:v>
                </c:pt>
                <c:pt idx="2">
                  <c:v>Дава пари на детето, когато се срещат</c:v>
                </c:pt>
                <c:pt idx="3">
                  <c:v>Плаща издръжка, която сме уговорили</c:v>
                </c:pt>
                <c:pt idx="4">
                  <c:v>Лично купува дрехи и обувки</c:v>
                </c:pt>
                <c:pt idx="5">
                  <c:v>Води детето/децата на почивка</c:v>
                </c:pt>
                <c:pt idx="6">
                  <c:v>Дава пари, колкото поискам и аз купувам</c:v>
                </c:pt>
                <c:pt idx="7">
                  <c:v>Лично купува по-големи подаръци</c:v>
                </c:pt>
                <c:pt idx="8">
                  <c:v>Плаща за лечение, лекарства при необходимост</c:v>
                </c:pt>
                <c:pt idx="9">
                  <c:v>Дава пари на детето/децата, когато то поиска</c:v>
                </c:pt>
                <c:pt idx="10">
                  <c:v>Плаща за допълнителни курсове/занимания на детето</c:v>
                </c:pt>
                <c:pt idx="11">
                  <c:v>Дава джобни на детето</c:v>
                </c:pt>
                <c:pt idx="12">
                  <c:v>Плаща за допълнителни разходи в училище</c:v>
                </c:pt>
                <c:pt idx="13">
                  <c:v>Плаща за частно училище /детска градина</c:v>
                </c:pt>
                <c:pt idx="14">
                  <c:v>Друго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0.32800000000000001</c:v>
                </c:pt>
                <c:pt idx="1">
                  <c:v>0.29899999999999999</c:v>
                </c:pt>
                <c:pt idx="2">
                  <c:v>0.224</c:v>
                </c:pt>
                <c:pt idx="3">
                  <c:v>0.14899999999999999</c:v>
                </c:pt>
                <c:pt idx="4">
                  <c:v>0.14899999999999999</c:v>
                </c:pt>
                <c:pt idx="5">
                  <c:v>0.13400000000000001</c:v>
                </c:pt>
                <c:pt idx="6">
                  <c:v>0.11899999999999999</c:v>
                </c:pt>
                <c:pt idx="7">
                  <c:v>0.104</c:v>
                </c:pt>
                <c:pt idx="8">
                  <c:v>7.4999999999999997E-2</c:v>
                </c:pt>
                <c:pt idx="9">
                  <c:v>0.06</c:v>
                </c:pt>
                <c:pt idx="10">
                  <c:v>0.06</c:v>
                </c:pt>
                <c:pt idx="11">
                  <c:v>4.4999999999999998E-2</c:v>
                </c:pt>
                <c:pt idx="12">
                  <c:v>0.03</c:v>
                </c:pt>
                <c:pt idx="13">
                  <c:v>1.4999999999999999E-2</c:v>
                </c:pt>
                <c:pt idx="14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
/100 респ./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Плаща само определената от закона издръжка</c:v>
                </c:pt>
                <c:pt idx="1">
                  <c:v>Не оказва никаква финансова помощ</c:v>
                </c:pt>
                <c:pt idx="2">
                  <c:v>Дава пари на детето, когато се срещат</c:v>
                </c:pt>
                <c:pt idx="3">
                  <c:v>Плаща издръжка, която сме уговорили</c:v>
                </c:pt>
                <c:pt idx="4">
                  <c:v>Лично купува дрехи и обувки</c:v>
                </c:pt>
                <c:pt idx="5">
                  <c:v>Води детето/децата на почивка</c:v>
                </c:pt>
                <c:pt idx="6">
                  <c:v>Дава пари, колкото поискам и аз купувам</c:v>
                </c:pt>
                <c:pt idx="7">
                  <c:v>Лично купува по-големи подаръци</c:v>
                </c:pt>
                <c:pt idx="8">
                  <c:v>Плаща за лечение, лекарства при необходимост</c:v>
                </c:pt>
                <c:pt idx="9">
                  <c:v>Дава пари на детето/децата, когато то поиска</c:v>
                </c:pt>
                <c:pt idx="10">
                  <c:v>Плаща за допълнителни курсове/занимания на детето</c:v>
                </c:pt>
                <c:pt idx="11">
                  <c:v>Дава джобни на детето</c:v>
                </c:pt>
                <c:pt idx="12">
                  <c:v>Плаща за допълнителни разходи в училище</c:v>
                </c:pt>
                <c:pt idx="13">
                  <c:v>Плаща за частно училище /детска градина</c:v>
                </c:pt>
                <c:pt idx="14">
                  <c:v>Друго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0.35</c:v>
                </c:pt>
                <c:pt idx="1">
                  <c:v>0.02</c:v>
                </c:pt>
                <c:pt idx="2">
                  <c:v>0.44</c:v>
                </c:pt>
                <c:pt idx="3">
                  <c:v>0.52</c:v>
                </c:pt>
                <c:pt idx="4">
                  <c:v>0.4</c:v>
                </c:pt>
                <c:pt idx="5">
                  <c:v>0.31</c:v>
                </c:pt>
                <c:pt idx="6">
                  <c:v>0.31</c:v>
                </c:pt>
                <c:pt idx="7">
                  <c:v>0.39</c:v>
                </c:pt>
                <c:pt idx="8">
                  <c:v>0.24</c:v>
                </c:pt>
                <c:pt idx="9">
                  <c:v>0.28999999999999998</c:v>
                </c:pt>
                <c:pt idx="10">
                  <c:v>0.16</c:v>
                </c:pt>
                <c:pt idx="11">
                  <c:v>0.31</c:v>
                </c:pt>
                <c:pt idx="12">
                  <c:v>0.23</c:v>
                </c:pt>
                <c:pt idx="1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19542528"/>
        <c:axId val="119544064"/>
      </c:barChart>
      <c:catAx>
        <c:axId val="1195425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19544064"/>
        <c:crosses val="autoZero"/>
        <c:auto val="1"/>
        <c:lblAlgn val="ctr"/>
        <c:lblOffset val="100"/>
        <c:noMultiLvlLbl val="0"/>
      </c:catAx>
      <c:valAx>
        <c:axId val="119544064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1954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25729108423294"/>
          <c:y val="0.8486337198060232"/>
          <c:w val="0.31206880929441355"/>
          <c:h val="0.1426607896463007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200303480050176"/>
          <c:y val="0.13008153415052648"/>
          <c:w val="0.50662373991988319"/>
          <c:h val="0.865094496865874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Изцяло се отнася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9.1091493157930224E-3"/>
                  <c:y val="-1.298689034551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552008941076767E-2"/>
                  <c:y val="-2.3109262046658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52008941076767E-2"/>
                  <c:y val="-1.1554631023329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074298487252604E-3"/>
                  <c:y val="-9.2437048186632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297193949009863E-3"/>
                  <c:y val="-4.621852409331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Детето/децата са близки с другия родител, обичат се, имат силна връзка</c:v>
                </c:pt>
                <c:pt idx="1">
                  <c:v>Детето обича да се вижда с другия родител и да прекарват заедно времето си</c:v>
                </c:pt>
                <c:pt idx="2">
                  <c:v>Другия родител не се вижда толкова често с детето/децата, колкото би ми се искало</c:v>
                </c:pt>
                <c:pt idx="3">
                  <c:v>Детето/децата иска да се виждат по-често с другия родител, но той често не може</c:v>
                </c:pt>
                <c:pt idx="4">
                  <c:v>Детето/децата се чувстват нещастни от раздялата ни</c:v>
                </c:pt>
                <c:pt idx="5">
                  <c:v>Детето/децата е добре прието от новото семейство на другия си родител</c:v>
                </c:pt>
                <c:pt idx="6">
                  <c:v>Детето/децата често предпочита да не се вижда с другия родител, защото има свои работи/задачи/развлечения</c:v>
                </c:pt>
                <c:pt idx="7">
                  <c:v>Другият родител настройва детето/децата срещу мен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0.224</c:v>
                </c:pt>
                <c:pt idx="1">
                  <c:v>0.20899999999999999</c:v>
                </c:pt>
                <c:pt idx="2">
                  <c:v>0.17899999999999999</c:v>
                </c:pt>
                <c:pt idx="3">
                  <c:v>0.104</c:v>
                </c:pt>
                <c:pt idx="4">
                  <c:v>7.4999999999999997E-2</c:v>
                </c:pt>
                <c:pt idx="5">
                  <c:v>0.06</c:v>
                </c:pt>
                <c:pt idx="6">
                  <c:v>4.4999999999999998E-2</c:v>
                </c:pt>
                <c:pt idx="7">
                  <c:v>4.4999999999999998E-2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По-скоро се отнася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Детето/децата са близки с другия родител, обичат се, имат силна връзка</c:v>
                </c:pt>
                <c:pt idx="1">
                  <c:v>Детето обича да се вижда с другия родител и да прекарват заедно времето си</c:v>
                </c:pt>
                <c:pt idx="2">
                  <c:v>Другия родител не се вижда толкова често с детето/децата, колкото би ми се искало</c:v>
                </c:pt>
                <c:pt idx="3">
                  <c:v>Детето/децата иска да се виждат по-често с другия родител, но той често не може</c:v>
                </c:pt>
                <c:pt idx="4">
                  <c:v>Детето/децата се чувстват нещастни от раздялата ни</c:v>
                </c:pt>
                <c:pt idx="5">
                  <c:v>Детето/децата е добре прието от новото семейство на другия си родител</c:v>
                </c:pt>
                <c:pt idx="6">
                  <c:v>Детето/децата често предпочита да не се вижда с другия родител, защото има свои работи/задачи/развлечения</c:v>
                </c:pt>
                <c:pt idx="7">
                  <c:v>Другият родител настройва детето/децата срещу мен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0.19400000000000001</c:v>
                </c:pt>
                <c:pt idx="1">
                  <c:v>0.23899999999999999</c:v>
                </c:pt>
                <c:pt idx="2">
                  <c:v>0.23899999999999999</c:v>
                </c:pt>
                <c:pt idx="3">
                  <c:v>0.16400000000000001</c:v>
                </c:pt>
                <c:pt idx="4">
                  <c:v>0.28399999999999997</c:v>
                </c:pt>
                <c:pt idx="5">
                  <c:v>0.11899999999999999</c:v>
                </c:pt>
                <c:pt idx="6">
                  <c:v>0.26900000000000002</c:v>
                </c:pt>
                <c:pt idx="7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По-скоро не се отнася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60000"/>
              </a:schemeClr>
            </a:solidFill>
            <a:ln>
              <a:solidFill>
                <a:srgbClr val="FFEFEF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Детето/децата са близки с другия родител, обичат се, имат силна връзка</c:v>
                </c:pt>
                <c:pt idx="1">
                  <c:v>Детето обича да се вижда с другия родител и да прекарват заедно времето си</c:v>
                </c:pt>
                <c:pt idx="2">
                  <c:v>Другия родител не се вижда толкова често с детето/децата, колкото би ми се искало</c:v>
                </c:pt>
                <c:pt idx="3">
                  <c:v>Детето/децата иска да се виждат по-често с другия родител, но той често не може</c:v>
                </c:pt>
                <c:pt idx="4">
                  <c:v>Детето/децата се чувстват нещастни от раздялата ни</c:v>
                </c:pt>
                <c:pt idx="5">
                  <c:v>Детето/децата е добре прието от новото семейство на другия си родител</c:v>
                </c:pt>
                <c:pt idx="6">
                  <c:v>Детето/децата често предпочита да не се вижда с другия родител, защото има свои работи/задачи/развлечения</c:v>
                </c:pt>
                <c:pt idx="7">
                  <c:v>Другият родител настройва детето/децата срещу мен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0.20899999999999999</c:v>
                </c:pt>
                <c:pt idx="1">
                  <c:v>0.17899999999999999</c:v>
                </c:pt>
                <c:pt idx="2">
                  <c:v>0.254</c:v>
                </c:pt>
                <c:pt idx="3">
                  <c:v>0.32800000000000001</c:v>
                </c:pt>
                <c:pt idx="4">
                  <c:v>0.20899999999999999</c:v>
                </c:pt>
                <c:pt idx="5">
                  <c:v>0.104</c:v>
                </c:pt>
                <c:pt idx="6">
                  <c:v>0.254</c:v>
                </c:pt>
                <c:pt idx="7">
                  <c:v>0.28399999999999997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Изобщо не се отнася</c:v>
                </c:pt>
              </c:strCache>
            </c:strRef>
          </c:tx>
          <c:spPr>
            <a:solidFill>
              <a:schemeClr val="accent2">
                <a:lumMod val="75000"/>
                <a:alpha val="50196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9.6509931944883613E-3"/>
                  <c:y val="-3.5044195098944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573092068592568E-3"/>
                  <c:y val="1.4288074601792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Детето/децата са близки с другия родител, обичат се, имат силна връзка</c:v>
                </c:pt>
                <c:pt idx="1">
                  <c:v>Детето обича да се вижда с другия родител и да прекарват заедно времето си</c:v>
                </c:pt>
                <c:pt idx="2">
                  <c:v>Другия родител не се вижда толкова често с детето/децата, колкото би ми се искало</c:v>
                </c:pt>
                <c:pt idx="3">
                  <c:v>Детето/децата иска да се виждат по-често с другия родител, но той често не може</c:v>
                </c:pt>
                <c:pt idx="4">
                  <c:v>Детето/децата се чувстват нещастни от раздялата ни</c:v>
                </c:pt>
                <c:pt idx="5">
                  <c:v>Детето/децата е добре прието от новото семейство на другия си родител</c:v>
                </c:pt>
                <c:pt idx="6">
                  <c:v>Детето/децата често предпочита да не се вижда с другия родител, защото има свои работи/задачи/развлечения</c:v>
                </c:pt>
                <c:pt idx="7">
                  <c:v>Другият родител настройва детето/децата срещу мен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0.29899999999999999</c:v>
                </c:pt>
                <c:pt idx="1">
                  <c:v>0.28399999999999997</c:v>
                </c:pt>
                <c:pt idx="2">
                  <c:v>0.17899999999999999</c:v>
                </c:pt>
                <c:pt idx="3">
                  <c:v>0.313</c:v>
                </c:pt>
                <c:pt idx="4">
                  <c:v>0.29899999999999999</c:v>
                </c:pt>
                <c:pt idx="5">
                  <c:v>0.26900000000000002</c:v>
                </c:pt>
                <c:pt idx="6">
                  <c:v>0.35799999999999998</c:v>
                </c:pt>
                <c:pt idx="7">
                  <c:v>0.38800000000000001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Без отговор/Не знам/Неприложимо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Детето/децата са близки с другия родител, обичат се, имат силна връзка</c:v>
                </c:pt>
                <c:pt idx="1">
                  <c:v>Детето обича да се вижда с другия родител и да прекарват заедно времето си</c:v>
                </c:pt>
                <c:pt idx="2">
                  <c:v>Другия родител не се вижда толкова често с детето/децата, колкото би ми се искало</c:v>
                </c:pt>
                <c:pt idx="3">
                  <c:v>Детето/децата иска да се виждат по-често с другия родител, но той често не може</c:v>
                </c:pt>
                <c:pt idx="4">
                  <c:v>Детето/децата се чувстват нещастни от раздялата ни</c:v>
                </c:pt>
                <c:pt idx="5">
                  <c:v>Детето/децата е добре прието от новото семейство на другия си родител</c:v>
                </c:pt>
                <c:pt idx="6">
                  <c:v>Детето/децата често предпочита да не се вижда с другия родител, защото има свои работи/задачи/развлечения</c:v>
                </c:pt>
                <c:pt idx="7">
                  <c:v>Другият родител настройва детето/децата срещу мен</c:v>
                </c:pt>
              </c:strCache>
            </c:strRef>
          </c:cat>
          <c:val>
            <c:numRef>
              <c:f>Sheet1!$F$2:$F$9</c:f>
              <c:numCache>
                <c:formatCode>0.0%</c:formatCode>
                <c:ptCount val="8"/>
                <c:pt idx="0">
                  <c:v>7.4999999999999997E-2</c:v>
                </c:pt>
                <c:pt idx="1">
                  <c:v>0.09</c:v>
                </c:pt>
                <c:pt idx="2">
                  <c:v>0.14899999999999999</c:v>
                </c:pt>
                <c:pt idx="3">
                  <c:v>0.09</c:v>
                </c:pt>
                <c:pt idx="4">
                  <c:v>0.13400000000000001</c:v>
                </c:pt>
                <c:pt idx="5">
                  <c:v>0.44800000000000001</c:v>
                </c:pt>
                <c:pt idx="6">
                  <c:v>7.4999999999999997E-2</c:v>
                </c:pt>
                <c:pt idx="7">
                  <c:v>0.19400000000000001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9732480"/>
        <c:axId val="119640064"/>
      </c:barChart>
      <c:catAx>
        <c:axId val="1197324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rgbClr val="292934"/>
                </a:solidFill>
              </a:defRPr>
            </a:pPr>
            <a:endParaRPr lang="en-US"/>
          </a:p>
        </c:txPr>
        <c:crossAx val="119640064"/>
        <c:crosses val="autoZero"/>
        <c:auto val="1"/>
        <c:lblAlgn val="ctr"/>
        <c:lblOffset val="100"/>
        <c:noMultiLvlLbl val="0"/>
      </c:catAx>
      <c:valAx>
        <c:axId val="1196400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19732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716448409815815E-2"/>
          <c:y val="1.4775514163434577E-2"/>
          <c:w val="0.86794487222217476"/>
          <c:h val="9.1696279186226401E-2"/>
        </c:manualLayout>
      </c:layout>
      <c:overlay val="0"/>
      <c:txPr>
        <a:bodyPr/>
        <a:lstStyle/>
        <a:p>
          <a:pPr>
            <a:defRPr sz="11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200303480050176"/>
          <c:y val="0.13008153415052648"/>
          <c:w val="0.50662373991988319"/>
          <c:h val="0.865094496865874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Изцяло се отнася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9.1091493157930224E-3"/>
                  <c:y val="-1.298689034551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552008941076767E-2"/>
                  <c:y val="-2.3109262046658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52008941076767E-2"/>
                  <c:y val="-1.1554631023329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074298487252604E-3"/>
                  <c:y val="-9.2437048186632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297193949009863E-3"/>
                  <c:y val="-4.621852409331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0445790923515072E-3"/>
                  <c:y val="-1.052950998811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Детето обича да се вижда с мен и да прекарваме заедно времето си</c:v>
                </c:pt>
                <c:pt idx="1">
                  <c:v>Не се виждам толкова често с детето/децата, колкото би ми се искало</c:v>
                </c:pt>
                <c:pt idx="2">
                  <c:v>Обичаме да разговаряме, детето споделя с мен</c:v>
                </c:pt>
                <c:pt idx="3">
                  <c:v>Детето/децата се чувстват нещастни от раздялата ни</c:v>
                </c:pt>
                <c:pt idx="4">
                  <c:v>С детето/децата ми сме близки, обичаме се, имаме силна връзка</c:v>
                </c:pt>
                <c:pt idx="5">
                  <c:v>Често се занимаваме заедно - спортуваме, майсторим, играем</c:v>
                </c:pt>
                <c:pt idx="6">
                  <c:v>Детето/децата е добре прието от новото ми семейство</c:v>
                </c:pt>
                <c:pt idx="7">
                  <c:v>Детето/децата иска да се виждаме по-често, но заетостта не ми го позволява</c:v>
                </c:pt>
                <c:pt idx="8">
                  <c:v>Другият родител често използва различни поводи, за да не се вижда детето/децата с мен</c:v>
                </c:pt>
                <c:pt idx="9">
                  <c:v>Другият родител настройва детето/децата срещу мен</c:v>
                </c:pt>
                <c:pt idx="10">
                  <c:v>Понякога детето иска да се намеся и да въздействам върху родителя, при когото живее</c:v>
                </c:pt>
                <c:pt idx="11">
                  <c:v>Детето/децата често предпочита да не се виждаме, защото имат свои работи/задачи/развлечения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0.51</c:v>
                </c:pt>
                <c:pt idx="1">
                  <c:v>0.37</c:v>
                </c:pt>
                <c:pt idx="2">
                  <c:v>0.31</c:v>
                </c:pt>
                <c:pt idx="3">
                  <c:v>0.24</c:v>
                </c:pt>
                <c:pt idx="4">
                  <c:v>0.224</c:v>
                </c:pt>
                <c:pt idx="5">
                  <c:v>0.16</c:v>
                </c:pt>
                <c:pt idx="6">
                  <c:v>0.15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0.13</c:v>
                </c:pt>
                <c:pt idx="10">
                  <c:v>0.1</c:v>
                </c:pt>
                <c:pt idx="11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По-скоро се отнася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Детето обича да се вижда с мен и да прекарваме заедно времето си</c:v>
                </c:pt>
                <c:pt idx="1">
                  <c:v>Не се виждам толкова често с детето/децата, колкото би ми се искало</c:v>
                </c:pt>
                <c:pt idx="2">
                  <c:v>Обичаме да разговаряме, детето споделя с мен</c:v>
                </c:pt>
                <c:pt idx="3">
                  <c:v>Детето/децата се чувстват нещастни от раздялата ни</c:v>
                </c:pt>
                <c:pt idx="4">
                  <c:v>С детето/децата ми сме близки, обичаме се, имаме силна връзка</c:v>
                </c:pt>
                <c:pt idx="5">
                  <c:v>Често се занимаваме заедно - спортуваме, майсторим, играем</c:v>
                </c:pt>
                <c:pt idx="6">
                  <c:v>Детето/децата е добре прието от новото ми семейство</c:v>
                </c:pt>
                <c:pt idx="7">
                  <c:v>Детето/децата иска да се виждаме по-често, но заетостта не ми го позволява</c:v>
                </c:pt>
                <c:pt idx="8">
                  <c:v>Другият родител често използва различни поводи, за да не се вижда детето/децата с мен</c:v>
                </c:pt>
                <c:pt idx="9">
                  <c:v>Другият родител настройва детето/децата срещу мен</c:v>
                </c:pt>
                <c:pt idx="10">
                  <c:v>Понякога детето иска да се намеся и да въздействам върху родителя, при когото живее</c:v>
                </c:pt>
                <c:pt idx="11">
                  <c:v>Детето/децата често предпочита да не се виждаме, защото имат свои работи/задачи/развлечения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0.39</c:v>
                </c:pt>
                <c:pt idx="1">
                  <c:v>0.28999999999999998</c:v>
                </c:pt>
                <c:pt idx="2">
                  <c:v>0.53</c:v>
                </c:pt>
                <c:pt idx="3">
                  <c:v>0.49</c:v>
                </c:pt>
                <c:pt idx="4">
                  <c:v>0.19400000000000001</c:v>
                </c:pt>
                <c:pt idx="5">
                  <c:v>0.42</c:v>
                </c:pt>
                <c:pt idx="6">
                  <c:v>0.17</c:v>
                </c:pt>
                <c:pt idx="7">
                  <c:v>0.3</c:v>
                </c:pt>
                <c:pt idx="8">
                  <c:v>0.17</c:v>
                </c:pt>
                <c:pt idx="9">
                  <c:v>0.19</c:v>
                </c:pt>
                <c:pt idx="10">
                  <c:v>0.24</c:v>
                </c:pt>
                <c:pt idx="11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По-скоро не се отнася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60000"/>
              </a:schemeClr>
            </a:solidFill>
            <a:ln>
              <a:solidFill>
                <a:srgbClr val="FFEFEF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Детето обича да се вижда с мен и да прекарваме заедно времето си</c:v>
                </c:pt>
                <c:pt idx="1">
                  <c:v>Не се виждам толкова често с детето/децата, колкото би ми се искало</c:v>
                </c:pt>
                <c:pt idx="2">
                  <c:v>Обичаме да разговаряме, детето споделя с мен</c:v>
                </c:pt>
                <c:pt idx="3">
                  <c:v>Детето/децата се чувстват нещастни от раздялата ни</c:v>
                </c:pt>
                <c:pt idx="4">
                  <c:v>С детето/децата ми сме близки, обичаме се, имаме силна връзка</c:v>
                </c:pt>
                <c:pt idx="5">
                  <c:v>Често се занимаваме заедно - спортуваме, майсторим, играем</c:v>
                </c:pt>
                <c:pt idx="6">
                  <c:v>Детето/децата е добре прието от новото ми семейство</c:v>
                </c:pt>
                <c:pt idx="7">
                  <c:v>Детето/децата иска да се виждаме по-често, но заетостта не ми го позволява</c:v>
                </c:pt>
                <c:pt idx="8">
                  <c:v>Другият родител често използва различни поводи, за да не се вижда детето/децата с мен</c:v>
                </c:pt>
                <c:pt idx="9">
                  <c:v>Другият родител настройва детето/децата срещу мен</c:v>
                </c:pt>
                <c:pt idx="10">
                  <c:v>Понякога детето иска да се намеся и да въздействам върху родителя, при когото живее</c:v>
                </c:pt>
                <c:pt idx="11">
                  <c:v>Детето/децата често предпочита да не се виждаме, защото имат свои работи/задачи/развлечения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7.0000000000000007E-2</c:v>
                </c:pt>
                <c:pt idx="1">
                  <c:v>0.14000000000000001</c:v>
                </c:pt>
                <c:pt idx="2">
                  <c:v>0.12</c:v>
                </c:pt>
                <c:pt idx="3">
                  <c:v>0.16</c:v>
                </c:pt>
                <c:pt idx="4">
                  <c:v>0.20899999999999999</c:v>
                </c:pt>
                <c:pt idx="5">
                  <c:v>0.23</c:v>
                </c:pt>
                <c:pt idx="6">
                  <c:v>0.04</c:v>
                </c:pt>
                <c:pt idx="7">
                  <c:v>0.23</c:v>
                </c:pt>
                <c:pt idx="8">
                  <c:v>0.22</c:v>
                </c:pt>
                <c:pt idx="9">
                  <c:v>0.28999999999999998</c:v>
                </c:pt>
                <c:pt idx="10">
                  <c:v>0.28000000000000003</c:v>
                </c:pt>
                <c:pt idx="11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Изобщо не се отнася</c:v>
                </c:pt>
              </c:strCache>
            </c:strRef>
          </c:tx>
          <c:spPr>
            <a:solidFill>
              <a:schemeClr val="accent2">
                <a:lumMod val="75000"/>
                <a:alpha val="50196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9.6509931944883613E-3"/>
                  <c:y val="-3.5044195098944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720502090460983E-3"/>
                  <c:y val="9.0234584217010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Детето обича да се вижда с мен и да прекарваме заедно времето си</c:v>
                </c:pt>
                <c:pt idx="1">
                  <c:v>Не се виждам толкова често с детето/децата, колкото би ми се искало</c:v>
                </c:pt>
                <c:pt idx="2">
                  <c:v>Обичаме да разговаряме, детето споделя с мен</c:v>
                </c:pt>
                <c:pt idx="3">
                  <c:v>Детето/децата се чувстват нещастни от раздялата ни</c:v>
                </c:pt>
                <c:pt idx="4">
                  <c:v>С детето/децата ми сме близки, обичаме се, имаме силна връзка</c:v>
                </c:pt>
                <c:pt idx="5">
                  <c:v>Често се занимаваме заедно - спортуваме, майсторим, играем</c:v>
                </c:pt>
                <c:pt idx="6">
                  <c:v>Детето/децата е добре прието от новото ми семейство</c:v>
                </c:pt>
                <c:pt idx="7">
                  <c:v>Детето/децата иска да се виждаме по-често, но заетостта не ми го позволява</c:v>
                </c:pt>
                <c:pt idx="8">
                  <c:v>Другият родител често използва различни поводи, за да не се вижда детето/децата с мен</c:v>
                </c:pt>
                <c:pt idx="9">
                  <c:v>Другият родител настройва детето/децата срещу мен</c:v>
                </c:pt>
                <c:pt idx="10">
                  <c:v>Понякога детето иска да се намеся и да въздействам върху родителя, при когото живее</c:v>
                </c:pt>
                <c:pt idx="11">
                  <c:v>Детето/децата често предпочита да не се виждаме, защото имат свои работи/задачи/развлечения</c:v>
                </c:pt>
              </c:strCache>
            </c:strRef>
          </c:cat>
          <c:val>
            <c:numRef>
              <c:f>Sheet1!$E$2:$E$13</c:f>
              <c:numCache>
                <c:formatCode>0.0%</c:formatCode>
                <c:ptCount val="12"/>
                <c:pt idx="0">
                  <c:v>0.02</c:v>
                </c:pt>
                <c:pt idx="1">
                  <c:v>0.2</c:v>
                </c:pt>
                <c:pt idx="2">
                  <c:v>0.02</c:v>
                </c:pt>
                <c:pt idx="3">
                  <c:v>0.05</c:v>
                </c:pt>
                <c:pt idx="4">
                  <c:v>0.29899999999999999</c:v>
                </c:pt>
                <c:pt idx="5">
                  <c:v>0.12</c:v>
                </c:pt>
                <c:pt idx="6">
                  <c:v>0.12</c:v>
                </c:pt>
                <c:pt idx="7">
                  <c:v>0.28999999999999998</c:v>
                </c:pt>
                <c:pt idx="8">
                  <c:v>0.45</c:v>
                </c:pt>
                <c:pt idx="9">
                  <c:v>0.36</c:v>
                </c:pt>
                <c:pt idx="10">
                  <c:v>0.26</c:v>
                </c:pt>
                <c:pt idx="11">
                  <c:v>0.5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Без отговор/Не знам/Неприложимо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222895461756703E-3"/>
                  <c:y val="-2.105901997622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Детето обича да се вижда с мен и да прекарваме заедно времето си</c:v>
                </c:pt>
                <c:pt idx="1">
                  <c:v>Не се виждам толкова често с детето/децата, колкото би ми се искало</c:v>
                </c:pt>
                <c:pt idx="2">
                  <c:v>Обичаме да разговаряме, детето споделя с мен</c:v>
                </c:pt>
                <c:pt idx="3">
                  <c:v>Детето/децата се чувстват нещастни от раздялата ни</c:v>
                </c:pt>
                <c:pt idx="4">
                  <c:v>С детето/децата ми сме близки, обичаме се, имаме силна връзка</c:v>
                </c:pt>
                <c:pt idx="5">
                  <c:v>Често се занимаваме заедно - спортуваме, майсторим, играем</c:v>
                </c:pt>
                <c:pt idx="6">
                  <c:v>Детето/децата е добре прието от новото ми семейство</c:v>
                </c:pt>
                <c:pt idx="7">
                  <c:v>Детето/децата иска да се виждаме по-често, но заетостта не ми го позволява</c:v>
                </c:pt>
                <c:pt idx="8">
                  <c:v>Другият родител често използва различни поводи, за да не се вижда детето/децата с мен</c:v>
                </c:pt>
                <c:pt idx="9">
                  <c:v>Другият родител настройва детето/децата срещу мен</c:v>
                </c:pt>
                <c:pt idx="10">
                  <c:v>Понякога детето иска да се намеся и да въздействам върху родителя, при когото живее</c:v>
                </c:pt>
                <c:pt idx="11">
                  <c:v>Детето/децата често предпочита да не се виждаме, защото имат свои работи/задачи/развлечения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 formatCode="0.0%">
                  <c:v>0.01</c:v>
                </c:pt>
                <c:pt idx="2" formatCode="0.0%">
                  <c:v>0.02</c:v>
                </c:pt>
                <c:pt idx="3" formatCode="0.0%">
                  <c:v>0.06</c:v>
                </c:pt>
                <c:pt idx="4" formatCode="0.0%">
                  <c:v>7.4999999999999997E-2</c:v>
                </c:pt>
                <c:pt idx="5" formatCode="0.0%">
                  <c:v>7.0000000000000007E-2</c:v>
                </c:pt>
                <c:pt idx="6" formatCode="0.0%">
                  <c:v>0.52</c:v>
                </c:pt>
                <c:pt idx="7" formatCode="0.0%">
                  <c:v>0.04</c:v>
                </c:pt>
                <c:pt idx="8" formatCode="0.0%">
                  <c:v>0.03</c:v>
                </c:pt>
                <c:pt idx="9" formatCode="0.0%">
                  <c:v>0.03</c:v>
                </c:pt>
                <c:pt idx="10" formatCode="0.0%">
                  <c:v>0.12</c:v>
                </c:pt>
                <c:pt idx="11" formatCode="0.0%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4220544"/>
        <c:axId val="124222080"/>
      </c:barChart>
      <c:catAx>
        <c:axId val="1242205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rgbClr val="292934"/>
                </a:solidFill>
              </a:defRPr>
            </a:pPr>
            <a:endParaRPr lang="en-US"/>
          </a:p>
        </c:txPr>
        <c:crossAx val="124222080"/>
        <c:crosses val="autoZero"/>
        <c:auto val="1"/>
        <c:lblAlgn val="ctr"/>
        <c:lblOffset val="100"/>
        <c:noMultiLvlLbl val="0"/>
      </c:catAx>
      <c:valAx>
        <c:axId val="1242220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4220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716448409815815E-2"/>
          <c:y val="1.4775514163434577E-2"/>
          <c:w val="0.86794487222217476"/>
          <c:h val="9.1696279186226401E-2"/>
        </c:manualLayout>
      </c:layout>
      <c:overlay val="0"/>
      <c:txPr>
        <a:bodyPr/>
        <a:lstStyle/>
        <a:p>
          <a:pPr>
            <a:defRPr sz="11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2.2553111102138288E-2"/>
          <c:w val="0.3871267360023255"/>
          <c:h val="0.97744681016242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0.82799999999999996</c:v>
                </c:pt>
                <c:pt idx="1">
                  <c:v>0.60499999999999998</c:v>
                </c:pt>
                <c:pt idx="2">
                  <c:v>0.74299999999999999</c:v>
                </c:pt>
                <c:pt idx="3">
                  <c:v>0.29699999999999999</c:v>
                </c:pt>
                <c:pt idx="4">
                  <c:v>0.23799999999999999</c:v>
                </c:pt>
                <c:pt idx="5">
                  <c:v>0.308</c:v>
                </c:pt>
                <c:pt idx="6">
                  <c:v>0.16400000000000001</c:v>
                </c:pt>
                <c:pt idx="7">
                  <c:v>0.31900000000000001</c:v>
                </c:pt>
                <c:pt idx="8">
                  <c:v>0.627</c:v>
                </c:pt>
                <c:pt idx="9">
                  <c:v>8.8999999999999996E-2</c:v>
                </c:pt>
                <c:pt idx="10">
                  <c:v>0.188</c:v>
                </c:pt>
                <c:pt idx="11">
                  <c:v>0.19500000000000001</c:v>
                </c:pt>
                <c:pt idx="12">
                  <c:v>0.41</c:v>
                </c:pt>
                <c:pt idx="13">
                  <c:v>0.70699999999999996</c:v>
                </c:pt>
                <c:pt idx="14">
                  <c:v>8.3000000000000004E-2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
/100 респ./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0.16</c:v>
                </c:pt>
                <c:pt idx="1">
                  <c:v>0.1</c:v>
                </c:pt>
                <c:pt idx="2">
                  <c:v>0.2</c:v>
                </c:pt>
                <c:pt idx="3">
                  <c:v>0.01</c:v>
                </c:pt>
                <c:pt idx="4">
                  <c:v>0.01</c:v>
                </c:pt>
                <c:pt idx="5">
                  <c:v>0.03</c:v>
                </c:pt>
                <c:pt idx="6">
                  <c:v>0.06</c:v>
                </c:pt>
                <c:pt idx="7">
                  <c:v>0.05</c:v>
                </c:pt>
                <c:pt idx="8">
                  <c:v>0.16</c:v>
                </c:pt>
                <c:pt idx="9">
                  <c:v>0.01</c:v>
                </c:pt>
                <c:pt idx="10">
                  <c:v>0.03</c:v>
                </c:pt>
                <c:pt idx="11">
                  <c:v>0.01</c:v>
                </c:pt>
                <c:pt idx="12">
                  <c:v>0.06</c:v>
                </c:pt>
                <c:pt idx="13">
                  <c:v>0.23</c:v>
                </c:pt>
                <c:pt idx="14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24333440"/>
        <c:axId val="124368000"/>
      </c:barChart>
      <c:catAx>
        <c:axId val="1243334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24368000"/>
        <c:crosses val="autoZero"/>
        <c:auto val="1"/>
        <c:lblAlgn val="ctr"/>
        <c:lblOffset val="100"/>
        <c:noMultiLvlLbl val="0"/>
      </c:catAx>
      <c:valAx>
        <c:axId val="124368000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433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3871267360023255"/>
          <c:h val="0.952943243941376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0.14199999999999999</c:v>
                </c:pt>
                <c:pt idx="1">
                  <c:v>0.33300000000000002</c:v>
                </c:pt>
                <c:pt idx="2">
                  <c:v>0.09</c:v>
                </c:pt>
                <c:pt idx="3">
                  <c:v>0.437</c:v>
                </c:pt>
                <c:pt idx="4">
                  <c:v>0.33100000000000002</c:v>
                </c:pt>
                <c:pt idx="5">
                  <c:v>0.26200000000000001</c:v>
                </c:pt>
                <c:pt idx="6">
                  <c:v>4.5999999999999999E-2</c:v>
                </c:pt>
                <c:pt idx="7">
                  <c:v>0.04</c:v>
                </c:pt>
                <c:pt idx="8">
                  <c:v>0.35199999999999998</c:v>
                </c:pt>
                <c:pt idx="9">
                  <c:v>0.20499999999999999</c:v>
                </c:pt>
                <c:pt idx="10">
                  <c:v>0.40799999999999997</c:v>
                </c:pt>
                <c:pt idx="11">
                  <c:v>0.38300000000000001</c:v>
                </c:pt>
                <c:pt idx="12">
                  <c:v>0.38800000000000001</c:v>
                </c:pt>
                <c:pt idx="13">
                  <c:v>0.16800000000000001</c:v>
                </c:pt>
                <c:pt idx="14">
                  <c:v>0.16600000000000001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0.25</c:v>
                </c:pt>
                <c:pt idx="1">
                  <c:v>0.24</c:v>
                </c:pt>
                <c:pt idx="2">
                  <c:v>0.18</c:v>
                </c:pt>
                <c:pt idx="3">
                  <c:v>0.28999999999999998</c:v>
                </c:pt>
                <c:pt idx="4">
                  <c:v>0.2</c:v>
                </c:pt>
                <c:pt idx="5">
                  <c:v>0.23</c:v>
                </c:pt>
                <c:pt idx="6">
                  <c:v>0.01</c:v>
                </c:pt>
                <c:pt idx="7">
                  <c:v>0.03</c:v>
                </c:pt>
                <c:pt idx="8">
                  <c:v>0.26</c:v>
                </c:pt>
                <c:pt idx="9">
                  <c:v>0.14000000000000001</c:v>
                </c:pt>
                <c:pt idx="10">
                  <c:v>0.24</c:v>
                </c:pt>
                <c:pt idx="11">
                  <c:v>0.21</c:v>
                </c:pt>
                <c:pt idx="12">
                  <c:v>0.26</c:v>
                </c:pt>
                <c:pt idx="13">
                  <c:v>0.17</c:v>
                </c:pt>
                <c:pt idx="14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24455168"/>
        <c:axId val="124465152"/>
      </c:barChart>
      <c:catAx>
        <c:axId val="1244551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124465152"/>
        <c:crosses val="autoZero"/>
        <c:auto val="1"/>
        <c:lblAlgn val="ctr"/>
        <c:lblOffset val="100"/>
        <c:noMultiLvlLbl val="0"/>
      </c:catAx>
      <c:valAx>
        <c:axId val="12446515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445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637479953688567"/>
          <c:y val="0.45779946436303326"/>
          <c:w val="0.34379622422254602"/>
          <c:h val="0.14900987804404703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2.2553111102138288E-2"/>
          <c:w val="0.3871267360023255"/>
          <c:h val="0.97744681016242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Мъж /501 респ./</c:v>
                </c:pt>
              </c:strCache>
            </c:strRef>
          </c:tx>
          <c:spPr>
            <a:solidFill>
              <a:srgbClr val="4F81BD">
                <a:lumMod val="50000"/>
              </a:srgb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0.86799999999999999</c:v>
                </c:pt>
                <c:pt idx="1">
                  <c:v>0.61499999999999999</c:v>
                </c:pt>
                <c:pt idx="2">
                  <c:v>0.76200000000000001</c:v>
                </c:pt>
                <c:pt idx="3">
                  <c:v>0.31900000000000001</c:v>
                </c:pt>
                <c:pt idx="4">
                  <c:v>0.26100000000000001</c:v>
                </c:pt>
                <c:pt idx="5">
                  <c:v>0.315</c:v>
                </c:pt>
                <c:pt idx="6">
                  <c:v>0.158</c:v>
                </c:pt>
                <c:pt idx="7">
                  <c:v>0.32300000000000001</c:v>
                </c:pt>
                <c:pt idx="8">
                  <c:v>0.66500000000000004</c:v>
                </c:pt>
                <c:pt idx="9">
                  <c:v>0.106</c:v>
                </c:pt>
                <c:pt idx="10">
                  <c:v>0.20399999999999999</c:v>
                </c:pt>
                <c:pt idx="11">
                  <c:v>0.17399999999999999</c:v>
                </c:pt>
                <c:pt idx="12">
                  <c:v>0.38500000000000001</c:v>
                </c:pt>
                <c:pt idx="13">
                  <c:v>0.75600000000000001</c:v>
                </c:pt>
                <c:pt idx="14">
                  <c:v>3.5999999999999997E-2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Жена /499 респ./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0.78800000000000003</c:v>
                </c:pt>
                <c:pt idx="1">
                  <c:v>0.59499999999999997</c:v>
                </c:pt>
                <c:pt idx="2">
                  <c:v>0.72299999999999998</c:v>
                </c:pt>
                <c:pt idx="3">
                  <c:v>0.27500000000000002</c:v>
                </c:pt>
                <c:pt idx="4">
                  <c:v>0.214</c:v>
                </c:pt>
                <c:pt idx="5">
                  <c:v>0.30099999999999999</c:v>
                </c:pt>
                <c:pt idx="6">
                  <c:v>0.17</c:v>
                </c:pt>
                <c:pt idx="7">
                  <c:v>0.315</c:v>
                </c:pt>
                <c:pt idx="8">
                  <c:v>0.58899999999999997</c:v>
                </c:pt>
                <c:pt idx="9">
                  <c:v>7.1999999999999995E-2</c:v>
                </c:pt>
                <c:pt idx="10">
                  <c:v>0.17199999999999999</c:v>
                </c:pt>
                <c:pt idx="11">
                  <c:v>0.216</c:v>
                </c:pt>
                <c:pt idx="12">
                  <c:v>0.435</c:v>
                </c:pt>
                <c:pt idx="13">
                  <c:v>0.65700000000000003</c:v>
                </c:pt>
                <c:pt idx="14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96888704"/>
        <c:axId val="96890240"/>
      </c:barChart>
      <c:catAx>
        <c:axId val="968887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6890240"/>
        <c:crosses val="autoZero"/>
        <c:auto val="1"/>
        <c:lblAlgn val="ctr"/>
        <c:lblOffset val="100"/>
        <c:noMultiLvlLbl val="0"/>
      </c:catAx>
      <c:valAx>
        <c:axId val="96890240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9688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74472524517183"/>
          <c:y val="0.68142100341378986"/>
          <c:w val="0.17205035715772488"/>
          <c:h val="0.12931391421750246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3871267360023255"/>
          <c:h val="0.952943243941376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Мъж /501 респ./</c:v>
                </c:pt>
              </c:strCache>
            </c:strRef>
          </c:tx>
          <c:spPr>
            <a:solidFill>
              <a:srgbClr val="4F81BD">
                <a:lumMod val="50000"/>
              </a:srgb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0.16200000000000001</c:v>
                </c:pt>
                <c:pt idx="1">
                  <c:v>0.34699999999999998</c:v>
                </c:pt>
                <c:pt idx="2">
                  <c:v>9.1999999999999998E-2</c:v>
                </c:pt>
                <c:pt idx="3">
                  <c:v>0.56100000000000005</c:v>
                </c:pt>
                <c:pt idx="4">
                  <c:v>0.47699999999999998</c:v>
                </c:pt>
                <c:pt idx="5">
                  <c:v>0.27700000000000002</c:v>
                </c:pt>
                <c:pt idx="6">
                  <c:v>5.3999999999999999E-2</c:v>
                </c:pt>
                <c:pt idx="7">
                  <c:v>4.2000000000000003E-2</c:v>
                </c:pt>
                <c:pt idx="8">
                  <c:v>0.36299999999999999</c:v>
                </c:pt>
                <c:pt idx="9">
                  <c:v>0.29299999999999998</c:v>
                </c:pt>
                <c:pt idx="10">
                  <c:v>0.48299999999999998</c:v>
                </c:pt>
                <c:pt idx="11">
                  <c:v>0.39700000000000002</c:v>
                </c:pt>
                <c:pt idx="12">
                  <c:v>0.42499999999999999</c:v>
                </c:pt>
                <c:pt idx="13">
                  <c:v>0.19400000000000001</c:v>
                </c:pt>
                <c:pt idx="14">
                  <c:v>0.114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Жена /499 респ./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0.122</c:v>
                </c:pt>
                <c:pt idx="1">
                  <c:v>0.31900000000000001</c:v>
                </c:pt>
                <c:pt idx="2">
                  <c:v>8.7999999999999995E-2</c:v>
                </c:pt>
                <c:pt idx="3">
                  <c:v>0.313</c:v>
                </c:pt>
                <c:pt idx="4">
                  <c:v>0.184</c:v>
                </c:pt>
                <c:pt idx="5">
                  <c:v>0.246</c:v>
                </c:pt>
                <c:pt idx="6">
                  <c:v>3.7999999999999999E-2</c:v>
                </c:pt>
                <c:pt idx="7">
                  <c:v>3.7999999999999999E-2</c:v>
                </c:pt>
                <c:pt idx="8">
                  <c:v>0.34100000000000003</c:v>
                </c:pt>
                <c:pt idx="9">
                  <c:v>0.11600000000000001</c:v>
                </c:pt>
                <c:pt idx="10">
                  <c:v>0.33300000000000002</c:v>
                </c:pt>
                <c:pt idx="11">
                  <c:v>0.36899999999999999</c:v>
                </c:pt>
                <c:pt idx="12">
                  <c:v>0.35099999999999998</c:v>
                </c:pt>
                <c:pt idx="13">
                  <c:v>0.14199999999999999</c:v>
                </c:pt>
                <c:pt idx="14">
                  <c:v>0.218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24974208"/>
        <c:axId val="124975744"/>
      </c:barChart>
      <c:catAx>
        <c:axId val="124974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124975744"/>
        <c:crosses val="autoZero"/>
        <c:auto val="1"/>
        <c:lblAlgn val="ctr"/>
        <c:lblOffset val="100"/>
        <c:noMultiLvlLbl val="0"/>
      </c:catAx>
      <c:valAx>
        <c:axId val="124975744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49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299087457715428"/>
          <c:y val="2.2553111102138288E-2"/>
          <c:w val="0.40136632328208743"/>
          <c:h val="0.977446810162424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68467A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Sheet1!$B$2:$B$16</c:f>
              <c:numCache>
                <c:formatCode>0.0%</c:formatCode>
                <c:ptCount val="15"/>
                <c:pt idx="0">
                  <c:v>0.191</c:v>
                </c:pt>
                <c:pt idx="1">
                  <c:v>0.19500000000000001</c:v>
                </c:pt>
                <c:pt idx="2">
                  <c:v>7.8E-2</c:v>
                </c:pt>
                <c:pt idx="3">
                  <c:v>0.123</c:v>
                </c:pt>
                <c:pt idx="4">
                  <c:v>0.11600000000000001</c:v>
                </c:pt>
                <c:pt idx="5">
                  <c:v>8.5000000000000006E-2</c:v>
                </c:pt>
                <c:pt idx="6">
                  <c:v>0.122</c:v>
                </c:pt>
                <c:pt idx="7">
                  <c:v>0.33</c:v>
                </c:pt>
                <c:pt idx="8">
                  <c:v>0.25600000000000001</c:v>
                </c:pt>
                <c:pt idx="9">
                  <c:v>4.2999999999999997E-2</c:v>
                </c:pt>
                <c:pt idx="10">
                  <c:v>5.2999999999999999E-2</c:v>
                </c:pt>
                <c:pt idx="11">
                  <c:v>3.5999999999999997E-2</c:v>
                </c:pt>
                <c:pt idx="12">
                  <c:v>0.104</c:v>
                </c:pt>
                <c:pt idx="13">
                  <c:v>0.28799999999999998</c:v>
                </c:pt>
                <c:pt idx="14">
                  <c:v>0.373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 algn="ctr">
                  <a:defRPr lang="bg-BG" sz="1000" b="0" i="0" u="none" strike="noStrike" kern="1200" baseline="0">
                    <a:solidFill>
                      <a:srgbClr val="29293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Sheet1!$C$2:$C$16</c:f>
              <c:numCache>
                <c:formatCode>0.0%</c:formatCode>
                <c:ptCount val="15"/>
                <c:pt idx="0">
                  <c:v>0.28999999999999998</c:v>
                </c:pt>
                <c:pt idx="1">
                  <c:v>0.27</c:v>
                </c:pt>
                <c:pt idx="2">
                  <c:v>0.33</c:v>
                </c:pt>
                <c:pt idx="3">
                  <c:v>0.13</c:v>
                </c:pt>
                <c:pt idx="4">
                  <c:v>0.19</c:v>
                </c:pt>
                <c:pt idx="5">
                  <c:v>0.13</c:v>
                </c:pt>
                <c:pt idx="6">
                  <c:v>0.16</c:v>
                </c:pt>
                <c:pt idx="7">
                  <c:v>0.24</c:v>
                </c:pt>
                <c:pt idx="8">
                  <c:v>0.55000000000000004</c:v>
                </c:pt>
                <c:pt idx="9">
                  <c:v>7.0000000000000007E-2</c:v>
                </c:pt>
                <c:pt idx="10">
                  <c:v>0.06</c:v>
                </c:pt>
                <c:pt idx="11">
                  <c:v>0.03</c:v>
                </c:pt>
                <c:pt idx="12">
                  <c:v>7.0000000000000007E-2</c:v>
                </c:pt>
                <c:pt idx="13">
                  <c:v>0.6</c:v>
                </c:pt>
                <c:pt idx="14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33169408"/>
        <c:axId val="33170944"/>
      </c:barChart>
      <c:catAx>
        <c:axId val="331694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3170944"/>
        <c:crosses val="autoZero"/>
        <c:auto val="1"/>
        <c:lblAlgn val="ctr"/>
        <c:lblOffset val="100"/>
        <c:noMultiLvlLbl val="0"/>
      </c:catAx>
      <c:valAx>
        <c:axId val="33170944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316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3871267360023255"/>
          <c:h val="0.952943243941376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0.14899999999999999</c:v>
                </c:pt>
                <c:pt idx="1">
                  <c:v>0.253</c:v>
                </c:pt>
                <c:pt idx="2">
                  <c:v>0.02</c:v>
                </c:pt>
                <c:pt idx="3">
                  <c:v>0.35099999999999998</c:v>
                </c:pt>
                <c:pt idx="4">
                  <c:v>0.41899999999999998</c:v>
                </c:pt>
                <c:pt idx="5">
                  <c:v>4.1000000000000002E-2</c:v>
                </c:pt>
                <c:pt idx="6">
                  <c:v>0.21199999999999999</c:v>
                </c:pt>
                <c:pt idx="7">
                  <c:v>8.4000000000000005E-2</c:v>
                </c:pt>
                <c:pt idx="8">
                  <c:v>4.2999999999999997E-2</c:v>
                </c:pt>
                <c:pt idx="9">
                  <c:v>0.48299999999999998</c:v>
                </c:pt>
                <c:pt idx="10">
                  <c:v>0.42599999999999999</c:v>
                </c:pt>
                <c:pt idx="11">
                  <c:v>0.104</c:v>
                </c:pt>
                <c:pt idx="12">
                  <c:v>0.36399999999999999</c:v>
                </c:pt>
                <c:pt idx="13">
                  <c:v>9.8000000000000004E-2</c:v>
                </c:pt>
                <c:pt idx="14">
                  <c:v>0.14199999999999999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0.62</c:v>
                </c:pt>
                <c:pt idx="1">
                  <c:v>0.75</c:v>
                </c:pt>
                <c:pt idx="2">
                  <c:v>0.28000000000000003</c:v>
                </c:pt>
                <c:pt idx="3">
                  <c:v>0.68</c:v>
                </c:pt>
                <c:pt idx="4">
                  <c:v>0.69</c:v>
                </c:pt>
                <c:pt idx="5">
                  <c:v>0.24</c:v>
                </c:pt>
                <c:pt idx="6">
                  <c:v>0.44</c:v>
                </c:pt>
                <c:pt idx="7">
                  <c:v>0.28000000000000003</c:v>
                </c:pt>
                <c:pt idx="8">
                  <c:v>0.2</c:v>
                </c:pt>
                <c:pt idx="9">
                  <c:v>0.52</c:v>
                </c:pt>
                <c:pt idx="10">
                  <c:v>0.61</c:v>
                </c:pt>
                <c:pt idx="11">
                  <c:v>0.45</c:v>
                </c:pt>
                <c:pt idx="12">
                  <c:v>0.73</c:v>
                </c:pt>
                <c:pt idx="13">
                  <c:v>0.37</c:v>
                </c:pt>
                <c:pt idx="1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33598080"/>
        <c:axId val="33603968"/>
      </c:barChart>
      <c:catAx>
        <c:axId val="33598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3603968"/>
        <c:crosses val="autoZero"/>
        <c:auto val="1"/>
        <c:lblAlgn val="ctr"/>
        <c:lblOffset val="100"/>
        <c:noMultiLvlLbl val="0"/>
      </c:catAx>
      <c:valAx>
        <c:axId val="33603968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359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3656437439238"/>
          <c:y val="0.45812147209347986"/>
          <c:w val="0.34860259241598029"/>
          <c:h val="0.143580025044627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601561531"/>
          <c:y val="1.2996743853645167E-2"/>
          <c:w val="0.3871267360023255"/>
          <c:h val="0.98700325614635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Мъж /501 респ./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0.126</c:v>
                </c:pt>
                <c:pt idx="1">
                  <c:v>0.158</c:v>
                </c:pt>
                <c:pt idx="2">
                  <c:v>4.2000000000000003E-2</c:v>
                </c:pt>
                <c:pt idx="3">
                  <c:v>7.5999999999999998E-2</c:v>
                </c:pt>
                <c:pt idx="4">
                  <c:v>4.2000000000000003E-2</c:v>
                </c:pt>
                <c:pt idx="5">
                  <c:v>0.04</c:v>
                </c:pt>
                <c:pt idx="6">
                  <c:v>0.158</c:v>
                </c:pt>
                <c:pt idx="7">
                  <c:v>0.33500000000000002</c:v>
                </c:pt>
                <c:pt idx="8">
                  <c:v>0.22800000000000001</c:v>
                </c:pt>
                <c:pt idx="9">
                  <c:v>1.6E-2</c:v>
                </c:pt>
                <c:pt idx="10">
                  <c:v>3.2000000000000001E-2</c:v>
                </c:pt>
                <c:pt idx="11">
                  <c:v>1.4E-2</c:v>
                </c:pt>
                <c:pt idx="12">
                  <c:v>4.3999999999999997E-2</c:v>
                </c:pt>
                <c:pt idx="13">
                  <c:v>0.22600000000000001</c:v>
                </c:pt>
                <c:pt idx="14">
                  <c:v>0.41899999999999998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Жена /499 респ./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0.25700000000000001</c:v>
                </c:pt>
                <c:pt idx="1">
                  <c:v>0.23200000000000001</c:v>
                </c:pt>
                <c:pt idx="2">
                  <c:v>0.114</c:v>
                </c:pt>
                <c:pt idx="3">
                  <c:v>0.17</c:v>
                </c:pt>
                <c:pt idx="4">
                  <c:v>0.19</c:v>
                </c:pt>
                <c:pt idx="5">
                  <c:v>0.13</c:v>
                </c:pt>
                <c:pt idx="6">
                  <c:v>8.5999999999999993E-2</c:v>
                </c:pt>
                <c:pt idx="7">
                  <c:v>0.32500000000000001</c:v>
                </c:pt>
                <c:pt idx="8">
                  <c:v>0.28499999999999998</c:v>
                </c:pt>
                <c:pt idx="9">
                  <c:v>7.0000000000000007E-2</c:v>
                </c:pt>
                <c:pt idx="10">
                  <c:v>7.3999999999999996E-2</c:v>
                </c:pt>
                <c:pt idx="11">
                  <c:v>5.8000000000000003E-2</c:v>
                </c:pt>
                <c:pt idx="12">
                  <c:v>0.16400000000000001</c:v>
                </c:pt>
                <c:pt idx="13">
                  <c:v>0.35099999999999998</c:v>
                </c:pt>
                <c:pt idx="14">
                  <c:v>0.32700000000000001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33548160"/>
        <c:axId val="33549696"/>
      </c:barChart>
      <c:catAx>
        <c:axId val="335481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3549696"/>
        <c:crosses val="autoZero"/>
        <c:auto val="1"/>
        <c:lblAlgn val="ctr"/>
        <c:lblOffset val="100"/>
        <c:noMultiLvlLbl val="0"/>
      </c:catAx>
      <c:valAx>
        <c:axId val="33549696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354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110417908173097"/>
          <c:y val="0.73637047191265725"/>
          <c:w val="0.20497953738102964"/>
          <c:h val="0.13648123619561559"/>
        </c:manualLayout>
      </c:layout>
      <c:overlay val="0"/>
      <c:txPr>
        <a:bodyPr/>
        <a:lstStyle/>
        <a:p>
          <a:pPr>
            <a:defRPr sz="12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6082011851231824"/>
          <c:y val="4.7713937506843392E-2"/>
          <c:w val="0.46202914491280839"/>
          <c:h val="0.76576265188641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68467A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.0%">
                  <c:v>0.93200000000000005</c:v>
                </c:pt>
                <c:pt idx="2" formatCode="0.0%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Имам партньор/ка, но не живеем заедно</c:v>
                </c:pt>
              </c:strCache>
            </c:strRef>
          </c:tx>
          <c:spPr>
            <a:solidFill>
              <a:srgbClr val="68467A"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4.5609630168148702E-3"/>
                  <c:y val="-6.205586210585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.0%">
                  <c:v>4.0000000000000001E-3</c:v>
                </c:pt>
                <c:pt idx="2" formatCode="0.0%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Нямам постоянен партньор/ка в момента</c:v>
                </c:pt>
              </c:strCache>
            </c:strRef>
          </c:tx>
          <c:spPr>
            <a:solidFill>
              <a:srgbClr val="9BBB59">
                <a:lumMod val="75000"/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.0%">
                  <c:v>6.4000000000000001E-2</c:v>
                </c:pt>
                <c:pt idx="2" formatCode="0.0%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01210368"/>
        <c:axId val="101224448"/>
      </c:barChart>
      <c:catAx>
        <c:axId val="10121036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1224448"/>
        <c:crosses val="autoZero"/>
        <c:auto val="1"/>
        <c:lblAlgn val="ctr"/>
        <c:lblOffset val="100"/>
        <c:noMultiLvlLbl val="0"/>
      </c:catAx>
      <c:valAx>
        <c:axId val="101224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1210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820855069235057"/>
          <c:y val="0.91290547469317063"/>
          <c:w val="0.87047295989381213"/>
          <c:h val="7.2820507317368777E-2"/>
        </c:manualLayout>
      </c:layout>
      <c:overlay val="0"/>
      <c:txPr>
        <a:bodyPr/>
        <a:lstStyle/>
        <a:p>
          <a:pPr>
            <a:defRPr sz="12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3871267360023255"/>
          <c:h val="0.952943243941376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Мъж /501 респ./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0.13400000000000001</c:v>
                </c:pt>
                <c:pt idx="1">
                  <c:v>0.27500000000000002</c:v>
                </c:pt>
                <c:pt idx="2">
                  <c:v>2.8000000000000001E-2</c:v>
                </c:pt>
                <c:pt idx="3">
                  <c:v>0.246</c:v>
                </c:pt>
                <c:pt idx="4">
                  <c:v>0.24</c:v>
                </c:pt>
                <c:pt idx="5">
                  <c:v>1.6E-2</c:v>
                </c:pt>
                <c:pt idx="6">
                  <c:v>0.26900000000000002</c:v>
                </c:pt>
                <c:pt idx="7">
                  <c:v>8.7999999999999995E-2</c:v>
                </c:pt>
                <c:pt idx="8">
                  <c:v>3.5999999999999997E-2</c:v>
                </c:pt>
                <c:pt idx="9">
                  <c:v>0.158</c:v>
                </c:pt>
                <c:pt idx="10">
                  <c:v>0.26500000000000001</c:v>
                </c:pt>
                <c:pt idx="11">
                  <c:v>0.126</c:v>
                </c:pt>
                <c:pt idx="12">
                  <c:v>0.443</c:v>
                </c:pt>
                <c:pt idx="13">
                  <c:v>0.106</c:v>
                </c:pt>
                <c:pt idx="14">
                  <c:v>0.214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Жена /499 респ./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Хранене вкъщи (например вечеря)</c:v>
                </c:pt>
                <c:pt idx="1">
                  <c:v>Гледане на телевизия/филми</c:v>
                </c:pt>
                <c:pt idx="2">
                  <c:v>Пътуване/ почивка по време на отпуск</c:v>
                </c:pt>
                <c:pt idx="3">
                  <c:v>Пазаруване на храна, предмети за бита</c:v>
                </c:pt>
                <c:pt idx="4">
                  <c:v>Пазаруване на лични вещи, дрехи, бельо и пр.</c:v>
                </c:pt>
                <c:pt idx="5">
                  <c:v>Посещаване на театър, кино, концерт</c:v>
                </c:pt>
                <c:pt idx="6">
                  <c:v>Спорт</c:v>
                </c:pt>
                <c:pt idx="7">
                  <c:v>Игри (в т.ч. у дома, извън дома, електр., онлайн )</c:v>
                </c:pt>
                <c:pt idx="8">
                  <c:v>Разговори по различни теми</c:v>
                </c:pt>
                <c:pt idx="9">
                  <c:v>Готвене</c:v>
                </c:pt>
                <c:pt idx="10">
                  <c:v>Грижи за дома - почистване, ремонти, разтребване</c:v>
                </c:pt>
                <c:pt idx="11">
                  <c:v>Забавление, вечерни излизания в клуб, парти</c:v>
                </c:pt>
                <c:pt idx="12">
                  <c:v>Срещи с приятели</c:v>
                </c:pt>
                <c:pt idx="13">
                  <c:v>Разходки през свободното време</c:v>
                </c:pt>
                <c:pt idx="14">
                  <c:v>Нито едно от посочените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0.16400000000000001</c:v>
                </c:pt>
                <c:pt idx="1">
                  <c:v>0.23</c:v>
                </c:pt>
                <c:pt idx="2">
                  <c:v>1.2E-2</c:v>
                </c:pt>
                <c:pt idx="3">
                  <c:v>0.45700000000000002</c:v>
                </c:pt>
                <c:pt idx="4">
                  <c:v>0.59899999999999998</c:v>
                </c:pt>
                <c:pt idx="5">
                  <c:v>6.6000000000000003E-2</c:v>
                </c:pt>
                <c:pt idx="6">
                  <c:v>0.154</c:v>
                </c:pt>
                <c:pt idx="7">
                  <c:v>0.08</c:v>
                </c:pt>
                <c:pt idx="8">
                  <c:v>0.05</c:v>
                </c:pt>
                <c:pt idx="9">
                  <c:v>0.81</c:v>
                </c:pt>
                <c:pt idx="10">
                  <c:v>0.58699999999999997</c:v>
                </c:pt>
                <c:pt idx="11">
                  <c:v>8.2000000000000003E-2</c:v>
                </c:pt>
                <c:pt idx="12">
                  <c:v>0.28499999999999998</c:v>
                </c:pt>
                <c:pt idx="13">
                  <c:v>0.09</c:v>
                </c:pt>
                <c:pt idx="14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33285248"/>
        <c:axId val="33286784"/>
      </c:barChart>
      <c:catAx>
        <c:axId val="33285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3286784"/>
        <c:crosses val="autoZero"/>
        <c:auto val="1"/>
        <c:lblAlgn val="ctr"/>
        <c:lblOffset val="100"/>
        <c:noMultiLvlLbl val="0"/>
      </c:catAx>
      <c:valAx>
        <c:axId val="33286784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328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61295071156964"/>
          <c:y val="1.1945652893704129E-2"/>
          <c:w val="0.62038704928843036"/>
          <c:h val="0.85585102372944188"/>
        </c:manualLayout>
      </c:layout>
      <c:barChart>
        <c:barDir val="bar"/>
        <c:grouping val="stacked"/>
        <c:varyColors val="0"/>
        <c:ser>
          <c:idx val="14"/>
          <c:order val="0"/>
          <c:tx>
            <c:strRef>
              <c:f>Sheet1!$C$1</c:f>
              <c:strCache>
                <c:ptCount val="1"/>
                <c:pt idx="0">
                  <c:v>Основно аз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0.3</c:v>
                </c:pt>
                <c:pt idx="1">
                  <c:v>0.27</c:v>
                </c:pt>
                <c:pt idx="2">
                  <c:v>0.24</c:v>
                </c:pt>
                <c:pt idx="3">
                  <c:v>0.18</c:v>
                </c:pt>
                <c:pt idx="4">
                  <c:v>0.17</c:v>
                </c:pt>
                <c:pt idx="5">
                  <c:v>0.17</c:v>
                </c:pt>
                <c:pt idx="6">
                  <c:v>0.17</c:v>
                </c:pt>
                <c:pt idx="7">
                  <c:v>0.16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0.11</c:v>
                </c:pt>
              </c:numCache>
            </c:numRef>
          </c:val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Основно партньора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0.16</c:v>
                </c:pt>
                <c:pt idx="1">
                  <c:v>0.09</c:v>
                </c:pt>
                <c:pt idx="2">
                  <c:v>0.12</c:v>
                </c:pt>
                <c:pt idx="3">
                  <c:v>0.11</c:v>
                </c:pt>
                <c:pt idx="4">
                  <c:v>0.13</c:v>
                </c:pt>
                <c:pt idx="5">
                  <c:v>0.22</c:v>
                </c:pt>
                <c:pt idx="6">
                  <c:v>0.16</c:v>
                </c:pt>
                <c:pt idx="7">
                  <c:v>0.08</c:v>
                </c:pt>
                <c:pt idx="8">
                  <c:v>0.14000000000000001</c:v>
                </c:pt>
                <c:pt idx="9">
                  <c:v>0.14000000000000001</c:v>
                </c:pt>
                <c:pt idx="10">
                  <c:v>0.05</c:v>
                </c:pt>
                <c:pt idx="11">
                  <c:v>0.21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По равно (аз и партньора)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Sheet1!$E$2:$E$13</c:f>
              <c:numCache>
                <c:formatCode>0.0%</c:formatCode>
                <c:ptCount val="12"/>
                <c:pt idx="0">
                  <c:v>0.1</c:v>
                </c:pt>
                <c:pt idx="1">
                  <c:v>0.24</c:v>
                </c:pt>
                <c:pt idx="2">
                  <c:v>0.28999999999999998</c:v>
                </c:pt>
                <c:pt idx="3">
                  <c:v>0.23</c:v>
                </c:pt>
                <c:pt idx="4">
                  <c:v>0.25</c:v>
                </c:pt>
                <c:pt idx="5">
                  <c:v>0.15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0.09</c:v>
                </c:pt>
                <c:pt idx="9">
                  <c:v>0.2</c:v>
                </c:pt>
                <c:pt idx="10">
                  <c:v>0.08</c:v>
                </c:pt>
                <c:pt idx="11">
                  <c:v>0.16</c:v>
                </c:pt>
              </c:numCache>
            </c:numRef>
          </c:val>
        </c:ser>
        <c:ser>
          <c:idx val="2"/>
          <c:order val="3"/>
          <c:tx>
            <c:strRef>
              <c:f>Sheet1!$F$1</c:f>
              <c:strCache>
                <c:ptCount val="1"/>
                <c:pt idx="0">
                  <c:v>Друго дете (брат, сестра)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283795731379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067996029115046E-2"/>
                  <c:y val="4.3919075472337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20948932844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Sheet1!$F$2:$F$13</c:f>
              <c:numCache>
                <c:formatCode>0.0%</c:formatCode>
                <c:ptCount val="12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5">
                  <c:v>0.02</c:v>
                </c:pt>
                <c:pt idx="6">
                  <c:v>0.01</c:v>
                </c:pt>
                <c:pt idx="8">
                  <c:v>0.03</c:v>
                </c:pt>
                <c:pt idx="10">
                  <c:v>0.01</c:v>
                </c:pt>
              </c:numCache>
            </c:numRef>
          </c:val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Баба, дядо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Sheet1!$G$2:$G$13</c:f>
              <c:numCache>
                <c:formatCode>0.0%</c:formatCode>
                <c:ptCount val="12"/>
                <c:pt idx="0">
                  <c:v>0.02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0.03</c:v>
                </c:pt>
                <c:pt idx="5">
                  <c:v>7.0000000000000007E-2</c:v>
                </c:pt>
                <c:pt idx="6">
                  <c:v>0.03</c:v>
                </c:pt>
                <c:pt idx="8">
                  <c:v>0.06</c:v>
                </c:pt>
                <c:pt idx="9">
                  <c:v>0.04</c:v>
                </c:pt>
              </c:numCache>
            </c:numRef>
          </c:val>
        </c:ser>
        <c:ser>
          <c:idx val="4"/>
          <c:order val="5"/>
          <c:tx>
            <c:strRef>
              <c:f>Sheet1!$H$1</c:f>
              <c:strCache>
                <c:ptCount val="1"/>
                <c:pt idx="0">
                  <c:v>Друг член на домакинството /семейството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1.5645663026688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1116650121312687E-3"/>
                  <c:y val="-2.1959537736168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Sheet1!$H$2:$H$13</c:f>
              <c:numCache>
                <c:formatCode>0.0%</c:formatCode>
                <c:ptCount val="12"/>
                <c:pt idx="1">
                  <c:v>0.01</c:v>
                </c:pt>
                <c:pt idx="2">
                  <c:v>0.02</c:v>
                </c:pt>
                <c:pt idx="5">
                  <c:v>0.01</c:v>
                </c:pt>
                <c:pt idx="6">
                  <c:v>0.01</c:v>
                </c:pt>
                <c:pt idx="8">
                  <c:v>0.01</c:v>
                </c:pt>
                <c:pt idx="11">
                  <c:v>0.01</c:v>
                </c:pt>
              </c:numCache>
            </c:numRef>
          </c:val>
        </c:ser>
        <c:ser>
          <c:idx val="5"/>
          <c:order val="6"/>
          <c:tx>
            <c:strRef>
              <c:f>Sheet1!$I$1</c:f>
              <c:strCache>
                <c:ptCount val="1"/>
                <c:pt idx="0">
                  <c:v>Външен човек за домакинството /семейството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7" formatCode="0.0%">
                  <c:v>0.01</c:v>
                </c:pt>
              </c:numCache>
            </c:numRef>
          </c:val>
        </c:ser>
        <c:ser>
          <c:idx val="6"/>
          <c:order val="7"/>
          <c:tx>
            <c:strRef>
              <c:f>Sheet1!$J$1</c:f>
              <c:strCache>
                <c:ptCount val="1"/>
                <c:pt idx="0">
                  <c:v>Никой, детето само</c:v>
                </c:pt>
              </c:strCache>
            </c:strRef>
          </c:tx>
          <c:spPr>
            <a:solidFill>
              <a:srgbClr val="91395B"/>
            </a:solidFill>
          </c:spPr>
          <c:invertIfNegative val="0"/>
          <c:dLbls>
            <c:dLbl>
              <c:idx val="6"/>
              <c:layout>
                <c:manualLayout>
                  <c:x val="1.28009970218362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3786640194100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9563310169837761E-3"/>
                  <c:y val="-2.1959537736168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 formatCode="0.0%">
                  <c:v>0.09</c:v>
                </c:pt>
                <c:pt idx="6" formatCode="0.0%">
                  <c:v>0.1</c:v>
                </c:pt>
                <c:pt idx="7" formatCode="0.0%">
                  <c:v>0.03</c:v>
                </c:pt>
                <c:pt idx="8" formatCode="0.0%">
                  <c:v>0.13</c:v>
                </c:pt>
                <c:pt idx="9" formatCode="0.0%">
                  <c:v>0.04</c:v>
                </c:pt>
                <c:pt idx="10" formatCode="0.0%">
                  <c:v>0.14000000000000001</c:v>
                </c:pt>
                <c:pt idx="11" formatCode="0.0%">
                  <c:v>0.01</c:v>
                </c:pt>
              </c:numCache>
            </c:numRef>
          </c:val>
        </c:ser>
        <c:ser>
          <c:idx val="7"/>
          <c:order val="8"/>
          <c:tx>
            <c:strRef>
              <c:f>Sheet1!$K$1</c:f>
              <c:strCache>
                <c:ptCount val="1"/>
                <c:pt idx="0">
                  <c:v>Не е приложимо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8.5339980145575228E-3"/>
                  <c:y val="4.3919075472337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91255003924295E-2"/>
                  <c:y val="2.1961266833628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Sheet1!$K$2:$K$13</c:f>
              <c:numCache>
                <c:formatCode>0.0%</c:formatCode>
                <c:ptCount val="12"/>
                <c:pt idx="0">
                  <c:v>0.08</c:v>
                </c:pt>
                <c:pt idx="1">
                  <c:v>0.08</c:v>
                </c:pt>
                <c:pt idx="2">
                  <c:v>0.01</c:v>
                </c:pt>
                <c:pt idx="3">
                  <c:v>0.15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0.11</c:v>
                </c:pt>
                <c:pt idx="7">
                  <c:v>0.33</c:v>
                </c:pt>
                <c:pt idx="8">
                  <c:v>0.17</c:v>
                </c:pt>
                <c:pt idx="9">
                  <c:v>0.14000000000000001</c:v>
                </c:pt>
                <c:pt idx="10">
                  <c:v>0.31</c:v>
                </c:pt>
                <c:pt idx="11">
                  <c:v>0.15</c:v>
                </c:pt>
              </c:numCache>
            </c:numRef>
          </c:val>
        </c:ser>
        <c:ser>
          <c:idx val="8"/>
          <c:order val="9"/>
          <c:tx>
            <c:strRef>
              <c:f>Sheet1!$L$1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Извежда детето сред природата - на разходка, поход, риболов и др.</c:v>
                </c:pt>
                <c:pt idx="1">
                  <c:v>Закриля детето в случай на заплаха</c:v>
                </c:pt>
                <c:pt idx="2">
                  <c:v>Разговаря с детето</c:v>
                </c:pt>
                <c:pt idx="3">
                  <c:v>Се интересува от приятелите на детето</c:v>
                </c:pt>
                <c:pt idx="4">
                  <c:v>Поощрява/хвали детето</c:v>
                </c:pt>
                <c:pt idx="5">
                  <c:v>Прегръща и целува детето</c:v>
                </c:pt>
                <c:pt idx="6">
                  <c:v>Извежда детето на различни мероприятия</c:v>
                </c:pt>
                <c:pt idx="7">
                  <c:v>Насочва детето да се развива в определена професия</c:v>
                </c:pt>
                <c:pt idx="8">
                  <c:v>Играе с детето</c:v>
                </c:pt>
                <c:pt idx="9">
                  <c:v>Насърчава детето да води здравословен живот</c:v>
                </c:pt>
                <c:pt idx="10">
                  <c:v>Търси информация или играе заедно в интернет</c:v>
                </c:pt>
                <c:pt idx="11">
                  <c:v>Определя правила и граници на детето</c:v>
                </c:pt>
              </c:strCache>
            </c:strRef>
          </c:cat>
          <c:val>
            <c:numRef>
              <c:f>Sheet1!$L$2:$L$13</c:f>
              <c:numCache>
                <c:formatCode>0.0%</c:formatCode>
                <c:ptCount val="12"/>
                <c:pt idx="0">
                  <c:v>0.26</c:v>
                </c:pt>
                <c:pt idx="1">
                  <c:v>0.33</c:v>
                </c:pt>
                <c:pt idx="2">
                  <c:v>0.36</c:v>
                </c:pt>
                <c:pt idx="3">
                  <c:v>0.37</c:v>
                </c:pt>
                <c:pt idx="4">
                  <c:v>0.41</c:v>
                </c:pt>
                <c:pt idx="5">
                  <c:v>0.41</c:v>
                </c:pt>
                <c:pt idx="6">
                  <c:v>0.28999999999999998</c:v>
                </c:pt>
                <c:pt idx="7">
                  <c:v>0.27</c:v>
                </c:pt>
                <c:pt idx="8">
                  <c:v>0.32</c:v>
                </c:pt>
                <c:pt idx="9">
                  <c:v>0.35</c:v>
                </c:pt>
                <c:pt idx="10">
                  <c:v>0.31</c:v>
                </c:pt>
                <c:pt idx="11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34263808"/>
        <c:axId val="34265344"/>
      </c:barChart>
      <c:catAx>
        <c:axId val="34263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292934"/>
                </a:solidFill>
              </a:defRPr>
            </a:pPr>
            <a:endParaRPr lang="en-US"/>
          </a:p>
        </c:txPr>
        <c:crossAx val="3426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2653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26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478158340829515E-3"/>
          <c:y val="0.88232627239094752"/>
          <c:w val="0.99405213146251725"/>
          <c:h val="0.10010614710971835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943827477950479"/>
          <c:y val="1.1945652893704129E-2"/>
          <c:w val="0.58056172522049521"/>
          <c:h val="0.85585102372944188"/>
        </c:manualLayout>
      </c:layout>
      <c:barChart>
        <c:barDir val="bar"/>
        <c:grouping val="stacked"/>
        <c:varyColors val="0"/>
        <c:ser>
          <c:idx val="14"/>
          <c:order val="0"/>
          <c:tx>
            <c:strRef>
              <c:f>Sheet1!$C$1</c:f>
              <c:strCache>
                <c:ptCount val="1"/>
                <c:pt idx="0">
                  <c:v>Основно аз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0.1</c:v>
                </c:pt>
                <c:pt idx="1">
                  <c:v>0.08</c:v>
                </c:pt>
                <c:pt idx="2">
                  <c:v>0.06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0.03</c:v>
                </c:pt>
                <c:pt idx="7">
                  <c:v>0.03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0.01</c:v>
                </c:pt>
              </c:numCache>
            </c:numRef>
          </c:val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Основно партньора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0.19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0.17</c:v>
                </c:pt>
                <c:pt idx="4">
                  <c:v>0.21</c:v>
                </c:pt>
                <c:pt idx="5">
                  <c:v>0.14000000000000001</c:v>
                </c:pt>
                <c:pt idx="6">
                  <c:v>0.03</c:v>
                </c:pt>
                <c:pt idx="7">
                  <c:v>0.06</c:v>
                </c:pt>
                <c:pt idx="8">
                  <c:v>0.03</c:v>
                </c:pt>
                <c:pt idx="9">
                  <c:v>0.2</c:v>
                </c:pt>
                <c:pt idx="10">
                  <c:v>0.32</c:v>
                </c:pt>
                <c:pt idx="11">
                  <c:v>0.16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По равно (аз и партньора)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Sheet1!$E$2:$E$13</c:f>
              <c:numCache>
                <c:formatCode>0.0%</c:formatCode>
                <c:ptCount val="12"/>
                <c:pt idx="0">
                  <c:v>0.12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0.02</c:v>
                </c:pt>
                <c:pt idx="4">
                  <c:v>0.04</c:v>
                </c:pt>
                <c:pt idx="5">
                  <c:v>0.05</c:v>
                </c:pt>
                <c:pt idx="6">
                  <c:v>0.01</c:v>
                </c:pt>
                <c:pt idx="8">
                  <c:v>0.01</c:v>
                </c:pt>
                <c:pt idx="9">
                  <c:v>0.03</c:v>
                </c:pt>
                <c:pt idx="11">
                  <c:v>0.01</c:v>
                </c:pt>
              </c:numCache>
            </c:numRef>
          </c:val>
        </c:ser>
        <c:ser>
          <c:idx val="2"/>
          <c:order val="3"/>
          <c:tx>
            <c:strRef>
              <c:f>Sheet1!$F$1</c:f>
              <c:strCache>
                <c:ptCount val="1"/>
                <c:pt idx="0">
                  <c:v>Друго дете (брат, сестра)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283795731379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20948932844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3" formatCode="0.0%">
                  <c:v>0.01</c:v>
                </c:pt>
                <c:pt idx="7" formatCode="0.0%">
                  <c:v>0.01</c:v>
                </c:pt>
              </c:numCache>
            </c:numRef>
          </c:val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Баба, дядо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Sheet1!$G$2:$G$13</c:f>
              <c:numCache>
                <c:formatCode>0.0%</c:formatCode>
                <c:ptCount val="12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0.05</c:v>
                </c:pt>
                <c:pt idx="4">
                  <c:v>0.02</c:v>
                </c:pt>
                <c:pt idx="5">
                  <c:v>0.02</c:v>
                </c:pt>
                <c:pt idx="6">
                  <c:v>0.01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0.12</c:v>
                </c:pt>
              </c:numCache>
            </c:numRef>
          </c:val>
        </c:ser>
        <c:ser>
          <c:idx val="4"/>
          <c:order val="5"/>
          <c:tx>
            <c:strRef>
              <c:f>Sheet1!$H$1</c:f>
              <c:strCache>
                <c:ptCount val="1"/>
                <c:pt idx="0">
                  <c:v>Друг член на домакинството /семейството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2.8446660048525598E-3"/>
                  <c:y val="-6.5878613208506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2" formatCode="0.0%">
                  <c:v>0.01</c:v>
                </c:pt>
                <c:pt idx="3" formatCode="0.0%">
                  <c:v>0.02</c:v>
                </c:pt>
                <c:pt idx="4" formatCode="0.0%">
                  <c:v>0.03</c:v>
                </c:pt>
                <c:pt idx="5" formatCode="0.0%">
                  <c:v>0.02</c:v>
                </c:pt>
                <c:pt idx="10" formatCode="0.0%">
                  <c:v>0.02</c:v>
                </c:pt>
              </c:numCache>
            </c:numRef>
          </c:val>
        </c:ser>
        <c:ser>
          <c:idx val="5"/>
          <c:order val="6"/>
          <c:tx>
            <c:strRef>
              <c:f>Sheet1!$I$1</c:f>
              <c:strCache>
                <c:ptCount val="1"/>
                <c:pt idx="0">
                  <c:v>Външен човек за домакинството /семейството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3" formatCode="0.0%">
                  <c:v>0.01</c:v>
                </c:pt>
              </c:numCache>
            </c:numRef>
          </c:val>
        </c:ser>
        <c:ser>
          <c:idx val="6"/>
          <c:order val="7"/>
          <c:tx>
            <c:strRef>
              <c:f>Sheet1!$J$1</c:f>
              <c:strCache>
                <c:ptCount val="1"/>
                <c:pt idx="0">
                  <c:v>Никой, детето само</c:v>
                </c:pt>
              </c:strCache>
            </c:strRef>
          </c:tx>
          <c:spPr>
            <a:solidFill>
              <a:srgbClr val="91395B"/>
            </a:solidFill>
          </c:spPr>
          <c:invertIfNegative val="0"/>
          <c:dLbls>
            <c:dLbl>
              <c:idx val="1"/>
              <c:layout>
                <c:manualLayout>
                  <c:x val="5.6893320097050146E-3"/>
                  <c:y val="-6.5878613208506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223330024262537E-2"/>
                  <c:y val="-2.1959537736168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Sheet1!$J$2:$J$13</c:f>
              <c:numCache>
                <c:formatCode>0.0%</c:formatCode>
                <c:ptCount val="12"/>
                <c:pt idx="1">
                  <c:v>0.02</c:v>
                </c:pt>
                <c:pt idx="2">
                  <c:v>7.0000000000000007E-2</c:v>
                </c:pt>
                <c:pt idx="3">
                  <c:v>0.18</c:v>
                </c:pt>
                <c:pt idx="4">
                  <c:v>0.05</c:v>
                </c:pt>
                <c:pt idx="5">
                  <c:v>7.0000000000000007E-2</c:v>
                </c:pt>
                <c:pt idx="6">
                  <c:v>0.55000000000000004</c:v>
                </c:pt>
                <c:pt idx="7">
                  <c:v>0.48</c:v>
                </c:pt>
                <c:pt idx="8">
                  <c:v>0.56000000000000005</c:v>
                </c:pt>
                <c:pt idx="9">
                  <c:v>0.28999999999999998</c:v>
                </c:pt>
                <c:pt idx="10">
                  <c:v>7.0000000000000007E-2</c:v>
                </c:pt>
                <c:pt idx="11">
                  <c:v>0.03</c:v>
                </c:pt>
              </c:numCache>
            </c:numRef>
          </c:val>
        </c:ser>
        <c:ser>
          <c:idx val="7"/>
          <c:order val="8"/>
          <c:tx>
            <c:strRef>
              <c:f>Sheet1!$K$1</c:f>
              <c:strCache>
                <c:ptCount val="1"/>
                <c:pt idx="0">
                  <c:v>Не е приложимо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2800997021836284E-2"/>
                  <c:y val="4.3919075472337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Sheet1!$K$2:$K$13</c:f>
              <c:numCache>
                <c:formatCode>0.0%</c:formatCode>
                <c:ptCount val="12"/>
                <c:pt idx="0">
                  <c:v>0.17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0.27</c:v>
                </c:pt>
                <c:pt idx="4">
                  <c:v>0.23</c:v>
                </c:pt>
                <c:pt idx="5">
                  <c:v>0.34</c:v>
                </c:pt>
                <c:pt idx="6">
                  <c:v>0.2</c:v>
                </c:pt>
                <c:pt idx="7">
                  <c:v>0.19</c:v>
                </c:pt>
                <c:pt idx="8">
                  <c:v>0.17</c:v>
                </c:pt>
                <c:pt idx="9">
                  <c:v>0.14000000000000001</c:v>
                </c:pt>
                <c:pt idx="10">
                  <c:v>0.14000000000000001</c:v>
                </c:pt>
                <c:pt idx="11">
                  <c:v>0.51</c:v>
                </c:pt>
              </c:numCache>
            </c:numRef>
          </c:val>
        </c:ser>
        <c:ser>
          <c:idx val="8"/>
          <c:order val="9"/>
          <c:tx>
            <c:strRef>
              <c:f>Sheet1!$L$1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Наказва детето когато е необходимо</c:v>
                </c:pt>
                <c:pt idx="1">
                  <c:v>Обикновено има решаваща дума по отношение на цялостната грижа и решенията, касаещи детето</c:v>
                </c:pt>
                <c:pt idx="2">
                  <c:v>Води детето на доктор или зъболекар</c:v>
                </c:pt>
                <c:pt idx="3">
                  <c:v>Помага в училищната подготовка</c:v>
                </c:pt>
                <c:pt idx="4">
                  <c:v>Посещава училището на детето</c:v>
                </c:pt>
                <c:pt idx="5">
                  <c:v>Посещава училищни или спортни участия</c:v>
                </c:pt>
                <c:pt idx="6">
                  <c:v>Приспива детето</c:v>
                </c:pt>
                <c:pt idx="7">
                  <c:v>Чете на детето</c:v>
                </c:pt>
                <c:pt idx="8">
                  <c:v>Храни детето</c:v>
                </c:pt>
                <c:pt idx="9">
                  <c:v>Грижи се за хигиената на детето</c:v>
                </c:pt>
                <c:pt idx="10">
                  <c:v> Остава вкъщи, когато детето е болно</c:v>
                </c:pt>
                <c:pt idx="11">
                  <c:v>Участва в консултации и терапии</c:v>
                </c:pt>
              </c:strCache>
            </c:strRef>
          </c:cat>
          <c:val>
            <c:numRef>
              <c:f>Sheet1!$L$2:$L$13</c:f>
              <c:numCache>
                <c:formatCode>0.0%</c:formatCode>
                <c:ptCount val="12"/>
                <c:pt idx="0">
                  <c:v>0.42</c:v>
                </c:pt>
                <c:pt idx="1">
                  <c:v>0.47</c:v>
                </c:pt>
                <c:pt idx="2">
                  <c:v>0.4</c:v>
                </c:pt>
                <c:pt idx="3">
                  <c:v>0.26</c:v>
                </c:pt>
                <c:pt idx="4">
                  <c:v>0.38</c:v>
                </c:pt>
                <c:pt idx="5">
                  <c:v>0.33</c:v>
                </c:pt>
                <c:pt idx="6">
                  <c:v>0.18</c:v>
                </c:pt>
                <c:pt idx="7">
                  <c:v>0.22</c:v>
                </c:pt>
                <c:pt idx="8">
                  <c:v>0.2</c:v>
                </c:pt>
                <c:pt idx="9">
                  <c:v>0.3</c:v>
                </c:pt>
                <c:pt idx="10">
                  <c:v>0.34</c:v>
                </c:pt>
                <c:pt idx="1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34024064"/>
        <c:axId val="34046336"/>
      </c:barChart>
      <c:catAx>
        <c:axId val="34024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292934"/>
                </a:solidFill>
              </a:defRPr>
            </a:pPr>
            <a:endParaRPr lang="en-US"/>
          </a:p>
        </c:txPr>
        <c:crossAx val="3404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463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024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478158340829515E-3"/>
          <c:y val="0.88232627239094752"/>
          <c:w val="0.99405213146251725"/>
          <c:h val="0.10010614710971835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56434872368050026"/>
          <c:h val="0.9639230731456640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Родители /1000 респ./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Храня /приготвям храна за детето</c:v>
                </c:pt>
                <c:pt idx="1">
                  <c:v>Грижа се за хигиената на детето</c:v>
                </c:pt>
                <c:pt idx="2">
                  <c:v>Приспивам детето</c:v>
                </c:pt>
                <c:pt idx="3">
                  <c:v>Чета на детето</c:v>
                </c:pt>
                <c:pt idx="4">
                  <c:v>Помагам в училищната подготовка</c:v>
                </c:pt>
                <c:pt idx="5">
                  <c:v>Посещавам училището/градината на детето</c:v>
                </c:pt>
                <c:pt idx="6">
                  <c:v>Посещавам училищни или спортни участия</c:v>
                </c:pt>
                <c:pt idx="7">
                  <c:v>Участвам в консултации и терапии</c:v>
                </c:pt>
                <c:pt idx="8">
                  <c:v>Водя детето на доктор или зъболекар</c:v>
                </c:pt>
                <c:pt idx="9">
                  <c:v>Оставам вкъщи, когато детето е болно</c:v>
                </c:pt>
                <c:pt idx="10">
                  <c:v>Интересувам се от приятелите на детето</c:v>
                </c:pt>
                <c:pt idx="11">
                  <c:v>Поощрявам/хваля детето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0.67200000000000004</c:v>
                </c:pt>
                <c:pt idx="1">
                  <c:v>0.55600000000000005</c:v>
                </c:pt>
                <c:pt idx="2">
                  <c:v>0.35099999999999998</c:v>
                </c:pt>
                <c:pt idx="3">
                  <c:v>0.33900000000000002</c:v>
                </c:pt>
                <c:pt idx="4">
                  <c:v>0.39600000000000002</c:v>
                </c:pt>
                <c:pt idx="5">
                  <c:v>0.55000000000000004</c:v>
                </c:pt>
                <c:pt idx="6">
                  <c:v>0.38600000000000001</c:v>
                </c:pt>
                <c:pt idx="7">
                  <c:v>0.33100000000000002</c:v>
                </c:pt>
                <c:pt idx="8">
                  <c:v>0.70699999999999996</c:v>
                </c:pt>
                <c:pt idx="9">
                  <c:v>0.53200000000000003</c:v>
                </c:pt>
                <c:pt idx="10">
                  <c:v>0.70399999999999996</c:v>
                </c:pt>
                <c:pt idx="11">
                  <c:v>0.84499999999999997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Мъж /501 респ./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Храня /приготвям храна за детето</c:v>
                </c:pt>
                <c:pt idx="1">
                  <c:v>Грижа се за хигиената на детето</c:v>
                </c:pt>
                <c:pt idx="2">
                  <c:v>Приспивам детето</c:v>
                </c:pt>
                <c:pt idx="3">
                  <c:v>Чета на детето</c:v>
                </c:pt>
                <c:pt idx="4">
                  <c:v>Помагам в училищната подготовка</c:v>
                </c:pt>
                <c:pt idx="5">
                  <c:v>Посещавам училището/градината на детето</c:v>
                </c:pt>
                <c:pt idx="6">
                  <c:v>Посещавам училищни или спортни участия</c:v>
                </c:pt>
                <c:pt idx="7">
                  <c:v>Участвам в консултации и терапии</c:v>
                </c:pt>
                <c:pt idx="8">
                  <c:v>Водя детето на доктор или зъболекар</c:v>
                </c:pt>
                <c:pt idx="9">
                  <c:v>Оставам вкъщи, когато детето е болно</c:v>
                </c:pt>
                <c:pt idx="10">
                  <c:v>Интересувам се от приятелите на детето</c:v>
                </c:pt>
                <c:pt idx="11">
                  <c:v>Поощрявам/хваля детето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0.47699999999999998</c:v>
                </c:pt>
                <c:pt idx="1">
                  <c:v>0.36099999999999999</c:v>
                </c:pt>
                <c:pt idx="2">
                  <c:v>0.29099999999999998</c:v>
                </c:pt>
                <c:pt idx="3">
                  <c:v>0.27100000000000002</c:v>
                </c:pt>
                <c:pt idx="4">
                  <c:v>0.315</c:v>
                </c:pt>
                <c:pt idx="5">
                  <c:v>0.435</c:v>
                </c:pt>
                <c:pt idx="6">
                  <c:v>0.33300000000000002</c:v>
                </c:pt>
                <c:pt idx="7">
                  <c:v>0.222</c:v>
                </c:pt>
                <c:pt idx="8">
                  <c:v>0.57499999999999996</c:v>
                </c:pt>
                <c:pt idx="9">
                  <c:v>0.30099999999999999</c:v>
                </c:pt>
                <c:pt idx="10">
                  <c:v>0.64500000000000002</c:v>
                </c:pt>
                <c:pt idx="11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Жена /499 респ./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Храня /приготвям храна за детето</c:v>
                </c:pt>
                <c:pt idx="1">
                  <c:v>Грижа се за хигиената на детето</c:v>
                </c:pt>
                <c:pt idx="2">
                  <c:v>Приспивам детето</c:v>
                </c:pt>
                <c:pt idx="3">
                  <c:v>Чета на детето</c:v>
                </c:pt>
                <c:pt idx="4">
                  <c:v>Помагам в училищната подготовка</c:v>
                </c:pt>
                <c:pt idx="5">
                  <c:v>Посещавам училището/градината на детето</c:v>
                </c:pt>
                <c:pt idx="6">
                  <c:v>Посещавам училищни или спортни участия</c:v>
                </c:pt>
                <c:pt idx="7">
                  <c:v>Участвам в консултации и терапии</c:v>
                </c:pt>
                <c:pt idx="8">
                  <c:v>Водя детето на доктор или зъболекар</c:v>
                </c:pt>
                <c:pt idx="9">
                  <c:v>Оставам вкъщи, когато детето е болно</c:v>
                </c:pt>
                <c:pt idx="10">
                  <c:v>Интересувам се от приятелите на детето</c:v>
                </c:pt>
                <c:pt idx="11">
                  <c:v>Поощрявам/хваля детето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0.86799999999999999</c:v>
                </c:pt>
                <c:pt idx="1">
                  <c:v>0.752</c:v>
                </c:pt>
                <c:pt idx="2">
                  <c:v>0.41099999999999998</c:v>
                </c:pt>
                <c:pt idx="3">
                  <c:v>0.40699999999999997</c:v>
                </c:pt>
                <c:pt idx="4">
                  <c:v>0.47699999999999998</c:v>
                </c:pt>
                <c:pt idx="5">
                  <c:v>0.66500000000000004</c:v>
                </c:pt>
                <c:pt idx="6">
                  <c:v>0.439</c:v>
                </c:pt>
                <c:pt idx="7">
                  <c:v>0.441</c:v>
                </c:pt>
                <c:pt idx="8">
                  <c:v>0.84</c:v>
                </c:pt>
                <c:pt idx="9">
                  <c:v>0.76400000000000001</c:v>
                </c:pt>
                <c:pt idx="10">
                  <c:v>0.76400000000000001</c:v>
                </c:pt>
                <c:pt idx="11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3774208"/>
        <c:axId val="33788288"/>
      </c:barChart>
      <c:catAx>
        <c:axId val="33774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3788288"/>
        <c:crosses val="autoZero"/>
        <c:auto val="1"/>
        <c:lblAlgn val="ctr"/>
        <c:lblOffset val="100"/>
        <c:tickLblSkip val="1"/>
        <c:noMultiLvlLbl val="0"/>
      </c:catAx>
      <c:valAx>
        <c:axId val="33788288"/>
        <c:scaling>
          <c:orientation val="minMax"/>
          <c:max val="2.5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37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56434872368050026"/>
          <c:h val="0.8249786802283238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Насочвам детето да се развива в определена професия</c:v>
                </c:pt>
                <c:pt idx="1">
                  <c:v>Определям правила и граници на детето</c:v>
                </c:pt>
                <c:pt idx="2">
                  <c:v>Играя или се занимавам с детето</c:v>
                </c:pt>
                <c:pt idx="3">
                  <c:v>Разговарям с детето</c:v>
                </c:pt>
                <c:pt idx="4">
                  <c:v>Прегръщам и целувам детето</c:v>
                </c:pt>
                <c:pt idx="5">
                  <c:v>Насърчавам детето да води здравословен живот</c:v>
                </c:pt>
                <c:pt idx="6">
                  <c:v>Закрилям детето в случай на заплаха</c:v>
                </c:pt>
                <c:pt idx="7">
                  <c:v>Търся информация или играем заедно в интернет</c:v>
                </c:pt>
                <c:pt idx="8">
                  <c:v>Наказвам детето, когато е необходимо</c:v>
                </c:pt>
                <c:pt idx="9">
                  <c:v>Извеждам детето/цата сред природата.</c:v>
                </c:pt>
                <c:pt idx="10">
                  <c:v>Извеждам детето на различни мероприятия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0.48099999999999998</c:v>
                </c:pt>
                <c:pt idx="1">
                  <c:v>0.77900000000000003</c:v>
                </c:pt>
                <c:pt idx="2">
                  <c:v>0.753</c:v>
                </c:pt>
                <c:pt idx="3">
                  <c:v>0.94699999999999995</c:v>
                </c:pt>
                <c:pt idx="4">
                  <c:v>0.86899999999999999</c:v>
                </c:pt>
                <c:pt idx="5">
                  <c:v>0.67400000000000004</c:v>
                </c:pt>
                <c:pt idx="6">
                  <c:v>0.78900000000000003</c:v>
                </c:pt>
                <c:pt idx="7">
                  <c:v>0.35299999999999998</c:v>
                </c:pt>
                <c:pt idx="8">
                  <c:v>0.63100000000000001</c:v>
                </c:pt>
                <c:pt idx="9">
                  <c:v>0.75700000000000001</c:v>
                </c:pt>
                <c:pt idx="10">
                  <c:v>0.61699999999999999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Мъж /501 респ./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Насочвам детето да се развива в определена професия</c:v>
                </c:pt>
                <c:pt idx="1">
                  <c:v>Определям правила и граници на детето</c:v>
                </c:pt>
                <c:pt idx="2">
                  <c:v>Играя или се занимавам с детето</c:v>
                </c:pt>
                <c:pt idx="3">
                  <c:v>Разговарям с детето</c:v>
                </c:pt>
                <c:pt idx="4">
                  <c:v>Прегръщам и целувам детето</c:v>
                </c:pt>
                <c:pt idx="5">
                  <c:v>Насърчавам детето да води здравословен живот</c:v>
                </c:pt>
                <c:pt idx="6">
                  <c:v>Закрилям детето в случай на заплаха</c:v>
                </c:pt>
                <c:pt idx="7">
                  <c:v>Търся информация или играем заедно в интернет</c:v>
                </c:pt>
                <c:pt idx="8">
                  <c:v>Наказвам детето, когато е необходимо</c:v>
                </c:pt>
                <c:pt idx="9">
                  <c:v>Извеждам детето/цата сред природата.</c:v>
                </c:pt>
                <c:pt idx="10">
                  <c:v>Извеждам детето на различни мероприятия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0.46100000000000002</c:v>
                </c:pt>
                <c:pt idx="1">
                  <c:v>0.74299999999999999</c:v>
                </c:pt>
                <c:pt idx="2">
                  <c:v>0.75</c:v>
                </c:pt>
                <c:pt idx="3">
                  <c:v>0.94</c:v>
                </c:pt>
                <c:pt idx="4">
                  <c:v>0.81200000000000006</c:v>
                </c:pt>
                <c:pt idx="5">
                  <c:v>0.58899999999999997</c:v>
                </c:pt>
                <c:pt idx="6">
                  <c:v>0.78200000000000003</c:v>
                </c:pt>
                <c:pt idx="7">
                  <c:v>0.32500000000000001</c:v>
                </c:pt>
                <c:pt idx="8">
                  <c:v>0.57299999999999995</c:v>
                </c:pt>
                <c:pt idx="9">
                  <c:v>0.75800000000000001</c:v>
                </c:pt>
                <c:pt idx="10">
                  <c:v>0.57699999999999996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Жена /499 респ./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Насочвам детето да се развива в определена професия</c:v>
                </c:pt>
                <c:pt idx="1">
                  <c:v>Определям правила и граници на детето</c:v>
                </c:pt>
                <c:pt idx="2">
                  <c:v>Играя или се занимавам с детето</c:v>
                </c:pt>
                <c:pt idx="3">
                  <c:v>Разговарям с детето</c:v>
                </c:pt>
                <c:pt idx="4">
                  <c:v>Прегръщам и целувам детето</c:v>
                </c:pt>
                <c:pt idx="5">
                  <c:v>Насърчавам детето да води здравословен живот</c:v>
                </c:pt>
                <c:pt idx="6">
                  <c:v>Закрилям детето в случай на заплаха</c:v>
                </c:pt>
                <c:pt idx="7">
                  <c:v>Търся информация или играем заедно в интернет</c:v>
                </c:pt>
                <c:pt idx="8">
                  <c:v>Наказвам детето, когато е необходимо</c:v>
                </c:pt>
                <c:pt idx="9">
                  <c:v>Извеждам детето/цата сред природата.</c:v>
                </c:pt>
                <c:pt idx="10">
                  <c:v>Извеждам детето на различни мероприятия</c:v>
                </c:pt>
              </c:strCache>
            </c:strRef>
          </c:cat>
          <c:val>
            <c:numRef>
              <c:f>Sheet1!$D$2:$D$12</c:f>
              <c:numCache>
                <c:formatCode>0.0%</c:formatCode>
                <c:ptCount val="11"/>
                <c:pt idx="0">
                  <c:v>0.501</c:v>
                </c:pt>
                <c:pt idx="1">
                  <c:v>0.81599999999999995</c:v>
                </c:pt>
                <c:pt idx="2">
                  <c:v>0.75600000000000001</c:v>
                </c:pt>
                <c:pt idx="3">
                  <c:v>0.95399999999999996</c:v>
                </c:pt>
                <c:pt idx="4">
                  <c:v>0.92600000000000005</c:v>
                </c:pt>
                <c:pt idx="5">
                  <c:v>0.76</c:v>
                </c:pt>
                <c:pt idx="6">
                  <c:v>0.79600000000000004</c:v>
                </c:pt>
                <c:pt idx="7">
                  <c:v>0.38100000000000001</c:v>
                </c:pt>
                <c:pt idx="8">
                  <c:v>0.68899999999999995</c:v>
                </c:pt>
                <c:pt idx="9">
                  <c:v>0.75600000000000001</c:v>
                </c:pt>
                <c:pt idx="10">
                  <c:v>0.65700000000000003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4838784"/>
        <c:axId val="34852864"/>
      </c:barChart>
      <c:catAx>
        <c:axId val="348387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4852864"/>
        <c:crosses val="autoZero"/>
        <c:auto val="1"/>
        <c:lblAlgn val="ctr"/>
        <c:lblOffset val="100"/>
        <c:tickLblSkip val="1"/>
        <c:noMultiLvlLbl val="0"/>
      </c:catAx>
      <c:valAx>
        <c:axId val="34852864"/>
        <c:scaling>
          <c:orientation val="minMax"/>
          <c:max val="3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4838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002239591959122E-2"/>
          <c:y val="0.87908369592507063"/>
          <c:w val="0.89999989175485939"/>
          <c:h val="8.7976997470676221E-2"/>
        </c:manualLayout>
      </c:layout>
      <c:overlay val="0"/>
      <c:txPr>
        <a:bodyPr/>
        <a:lstStyle/>
        <a:p>
          <a:pPr>
            <a:defRPr sz="1100" b="1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56434872368050026"/>
          <c:h val="0.9639230731456640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Разговарям с детето</c:v>
                </c:pt>
                <c:pt idx="1">
                  <c:v>Извеждам детето/цата сред природата.</c:v>
                </c:pt>
                <c:pt idx="2">
                  <c:v>Прегръщам и целувам детето</c:v>
                </c:pt>
                <c:pt idx="3">
                  <c:v>Поощрявам/хваля детето</c:v>
                </c:pt>
                <c:pt idx="4">
                  <c:v>Играя или се занимавам с детето</c:v>
                </c:pt>
                <c:pt idx="5">
                  <c:v>Извеждам детето на различни мероприятия</c:v>
                </c:pt>
                <c:pt idx="6">
                  <c:v>Закрилям детето в случай на заплаха</c:v>
                </c:pt>
                <c:pt idx="7">
                  <c:v>Интересувам се от приятелите на детето</c:v>
                </c:pt>
                <c:pt idx="8">
                  <c:v>Насърчавам детето да води здравословен живот</c:v>
                </c:pt>
                <c:pt idx="9">
                  <c:v>Насочвам детето да се развива в определена професия</c:v>
                </c:pt>
                <c:pt idx="10">
                  <c:v>Определям правила и граници на детето</c:v>
                </c:pt>
                <c:pt idx="11">
                  <c:v>Храня /приготвям храна за детето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0.94</c:v>
                </c:pt>
                <c:pt idx="1">
                  <c:v>0.77</c:v>
                </c:pt>
                <c:pt idx="2">
                  <c:v>0.75</c:v>
                </c:pt>
                <c:pt idx="3">
                  <c:v>0.7</c:v>
                </c:pt>
                <c:pt idx="4">
                  <c:v>0.68</c:v>
                </c:pt>
                <c:pt idx="5">
                  <c:v>0.67</c:v>
                </c:pt>
                <c:pt idx="6">
                  <c:v>0.61</c:v>
                </c:pt>
                <c:pt idx="7">
                  <c:v>0.6</c:v>
                </c:pt>
                <c:pt idx="8">
                  <c:v>0.46</c:v>
                </c:pt>
                <c:pt idx="9">
                  <c:v>0.44</c:v>
                </c:pt>
                <c:pt idx="10">
                  <c:v>0.39</c:v>
                </c:pt>
                <c:pt idx="11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3920896"/>
        <c:axId val="33922432"/>
      </c:barChart>
      <c:catAx>
        <c:axId val="339208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3922432"/>
        <c:crosses val="autoZero"/>
        <c:auto val="1"/>
        <c:lblAlgn val="ctr"/>
        <c:lblOffset val="100"/>
        <c:tickLblSkip val="1"/>
        <c:noMultiLvlLbl val="0"/>
      </c:catAx>
      <c:valAx>
        <c:axId val="3392243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39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56434872368050026"/>
          <c:h val="0.9639230731456640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Водя детето на доктор или зъболекар</c:v>
                </c:pt>
                <c:pt idx="1">
                  <c:v>Посещавам училището/градината на детето</c:v>
                </c:pt>
                <c:pt idx="2">
                  <c:v>Наказвам детето, когато е необходимо</c:v>
                </c:pt>
                <c:pt idx="3">
                  <c:v>Търся информация или играем заедно в интернет</c:v>
                </c:pt>
                <c:pt idx="4">
                  <c:v>Помагам в училищната подготовка</c:v>
                </c:pt>
                <c:pt idx="5">
                  <c:v>Грижа се за хигиената на детето</c:v>
                </c:pt>
                <c:pt idx="6">
                  <c:v>Посещавам училищни или спортни участия</c:v>
                </c:pt>
                <c:pt idx="7">
                  <c:v>Чета на детето</c:v>
                </c:pt>
                <c:pt idx="8">
                  <c:v>Приспивам детето</c:v>
                </c:pt>
                <c:pt idx="9">
                  <c:v>Участвам в консултации и терапии</c:v>
                </c:pt>
                <c:pt idx="10">
                  <c:v>Оставам вкъщи, когато детето е болно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0.32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0.21</c:v>
                </c:pt>
                <c:pt idx="5">
                  <c:v>0.2</c:v>
                </c:pt>
                <c:pt idx="6">
                  <c:v>0.2</c:v>
                </c:pt>
                <c:pt idx="7">
                  <c:v>0.09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4909184"/>
        <c:axId val="34927360"/>
      </c:barChart>
      <c:catAx>
        <c:axId val="349091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4927360"/>
        <c:crosses val="autoZero"/>
        <c:auto val="1"/>
        <c:lblAlgn val="ctr"/>
        <c:lblOffset val="100"/>
        <c:tickLblSkip val="1"/>
        <c:noMultiLvlLbl val="0"/>
      </c:catAx>
      <c:valAx>
        <c:axId val="34927360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490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582736631995747"/>
          <c:y val="0.70847676196760223"/>
          <c:w val="0.33818639596721906"/>
          <c:h val="6.1764398713274833E-2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613849985787722"/>
          <c:y val="1.1945652893704129E-2"/>
          <c:w val="0.44386150014212283"/>
          <c:h val="0.88872010572093052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Sheet1!$C$1:$C$2</c:f>
              <c:strCache>
                <c:ptCount val="1"/>
                <c:pt idx="0">
                  <c:v>Ежедневно</c:v>
                </c:pt>
              </c:strCache>
            </c:strRef>
          </c:tx>
          <c:spPr>
            <a:solidFill>
              <a:srgbClr val="68467A"/>
            </a:solidFill>
            <a:ln w="16463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7508670560456248E-2"/>
                  <c:y val="-4.3167035458589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716920342186E-3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/947 респ./</c:v>
                </c:pt>
                <c:pt idx="1">
                  <c:v>Мъж /471 респ./</c:v>
                </c:pt>
                <c:pt idx="2">
                  <c:v>Жена /476 респ./</c:v>
                </c:pt>
                <c:pt idx="4">
                  <c:v>Извършвали тази дейност /556 респ./</c:v>
                </c:pt>
                <c:pt idx="5">
                  <c:v>Мъж /181 респ./</c:v>
                </c:pt>
                <c:pt idx="6">
                  <c:v>Жена /375 респ./</c:v>
                </c:pt>
                <c:pt idx="8">
                  <c:v>Извършвали тази дейност /672 респ./</c:v>
                </c:pt>
                <c:pt idx="9">
                  <c:v>Мъж /239 респ./</c:v>
                </c:pt>
                <c:pt idx="10">
                  <c:v>Жена /433 респ./</c:v>
                </c:pt>
                <c:pt idx="12">
                  <c:v>Извършвали тази дейност /869 респ./</c:v>
                </c:pt>
                <c:pt idx="13">
                  <c:v>Мъж /407 респ./</c:v>
                </c:pt>
                <c:pt idx="14">
                  <c:v>Жена /462 респ./</c:v>
                </c:pt>
                <c:pt idx="16">
                  <c:v>Извършвали тази дейност /351 респ./</c:v>
                </c:pt>
                <c:pt idx="17">
                  <c:v>Мъж /146 респ./</c:v>
                </c:pt>
                <c:pt idx="18">
                  <c:v>Жена /205 респ./</c:v>
                </c:pt>
                <c:pt idx="20">
                  <c:v>Извършвали тази дейност /753 респ./</c:v>
                </c:pt>
                <c:pt idx="21">
                  <c:v>Мъж /376 респ./</c:v>
                </c:pt>
                <c:pt idx="22">
                  <c:v>Жена /377 респ./</c:v>
                </c:pt>
                <c:pt idx="24">
                  <c:v>Извършвали тази дейност /674 респ./</c:v>
                </c:pt>
                <c:pt idx="25">
                  <c:v>Мъж /295 респ./</c:v>
                </c:pt>
                <c:pt idx="26">
                  <c:v>Жена /379 респ./</c:v>
                </c:pt>
                <c:pt idx="28">
                  <c:v>Извършвали тази дейност /845 респ./</c:v>
                </c:pt>
                <c:pt idx="29">
                  <c:v>Мъж /401 респ./</c:v>
                </c:pt>
                <c:pt idx="30">
                  <c:v>Жена /444 респ./</c:v>
                </c:pt>
              </c:strCache>
            </c:strRef>
          </c:cat>
          <c:val>
            <c:numRef>
              <c:f>Sheet1!$C$3:$C$34</c:f>
              <c:numCache>
                <c:formatCode>0.0%</c:formatCode>
                <c:ptCount val="32"/>
                <c:pt idx="0">
                  <c:v>0.81299999999999994</c:v>
                </c:pt>
                <c:pt idx="1">
                  <c:v>0.749</c:v>
                </c:pt>
                <c:pt idx="2">
                  <c:v>0.876</c:v>
                </c:pt>
                <c:pt idx="4">
                  <c:v>0.70099999999999996</c:v>
                </c:pt>
                <c:pt idx="5">
                  <c:v>0.28199999999999997</c:v>
                </c:pt>
                <c:pt idx="6">
                  <c:v>0.90400000000000003</c:v>
                </c:pt>
                <c:pt idx="8">
                  <c:v>0.68799999999999994</c:v>
                </c:pt>
                <c:pt idx="9">
                  <c:v>0.23</c:v>
                </c:pt>
                <c:pt idx="10">
                  <c:v>0.94</c:v>
                </c:pt>
                <c:pt idx="12">
                  <c:v>0.65600000000000003</c:v>
                </c:pt>
                <c:pt idx="13">
                  <c:v>0.59699999999999998</c:v>
                </c:pt>
                <c:pt idx="14">
                  <c:v>0.70799999999999996</c:v>
                </c:pt>
                <c:pt idx="16">
                  <c:v>0.56999999999999995</c:v>
                </c:pt>
                <c:pt idx="17">
                  <c:v>0.20499999999999999</c:v>
                </c:pt>
                <c:pt idx="18">
                  <c:v>0.82899999999999996</c:v>
                </c:pt>
                <c:pt idx="20">
                  <c:v>0.55500000000000005</c:v>
                </c:pt>
                <c:pt idx="21">
                  <c:v>0.441</c:v>
                </c:pt>
                <c:pt idx="22">
                  <c:v>0.66800000000000004</c:v>
                </c:pt>
                <c:pt idx="24">
                  <c:v>0.53900000000000003</c:v>
                </c:pt>
                <c:pt idx="25">
                  <c:v>0.42</c:v>
                </c:pt>
                <c:pt idx="26">
                  <c:v>0.63100000000000001</c:v>
                </c:pt>
                <c:pt idx="28">
                  <c:v>0.52800000000000002</c:v>
                </c:pt>
                <c:pt idx="29">
                  <c:v>0.47899999999999998</c:v>
                </c:pt>
                <c:pt idx="30">
                  <c:v>0.57199999999999995</c:v>
                </c:pt>
              </c:numCache>
            </c:numRef>
          </c:val>
        </c:ser>
        <c:ser>
          <c:idx val="0"/>
          <c:order val="1"/>
          <c:tx>
            <c:strRef>
              <c:f>Sheet1!$D$1:$D$2</c:f>
              <c:strCache>
                <c:ptCount val="1"/>
                <c:pt idx="0">
                  <c:v>Поне веднъж седмично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0000"/>
              </a:srgbClr>
            </a:solidFill>
            <a:effectLst/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/947 респ./</c:v>
                </c:pt>
                <c:pt idx="1">
                  <c:v>Мъж /471 респ./</c:v>
                </c:pt>
                <c:pt idx="2">
                  <c:v>Жена /476 респ./</c:v>
                </c:pt>
                <c:pt idx="4">
                  <c:v>Извършвали тази дейност /556 респ./</c:v>
                </c:pt>
                <c:pt idx="5">
                  <c:v>Мъж /181 респ./</c:v>
                </c:pt>
                <c:pt idx="6">
                  <c:v>Жена /375 респ./</c:v>
                </c:pt>
                <c:pt idx="8">
                  <c:v>Извършвали тази дейност /672 респ./</c:v>
                </c:pt>
                <c:pt idx="9">
                  <c:v>Мъж /239 респ./</c:v>
                </c:pt>
                <c:pt idx="10">
                  <c:v>Жена /433 респ./</c:v>
                </c:pt>
                <c:pt idx="12">
                  <c:v>Извършвали тази дейност /869 респ./</c:v>
                </c:pt>
                <c:pt idx="13">
                  <c:v>Мъж /407 респ./</c:v>
                </c:pt>
                <c:pt idx="14">
                  <c:v>Жена /462 респ./</c:v>
                </c:pt>
                <c:pt idx="16">
                  <c:v>Извършвали тази дейност /351 респ./</c:v>
                </c:pt>
                <c:pt idx="17">
                  <c:v>Мъж /146 респ./</c:v>
                </c:pt>
                <c:pt idx="18">
                  <c:v>Жена /205 респ./</c:v>
                </c:pt>
                <c:pt idx="20">
                  <c:v>Извършвали тази дейност /753 респ./</c:v>
                </c:pt>
                <c:pt idx="21">
                  <c:v>Мъж /376 респ./</c:v>
                </c:pt>
                <c:pt idx="22">
                  <c:v>Жена /377 респ./</c:v>
                </c:pt>
                <c:pt idx="24">
                  <c:v>Извършвали тази дейност /674 респ./</c:v>
                </c:pt>
                <c:pt idx="25">
                  <c:v>Мъж /295 респ./</c:v>
                </c:pt>
                <c:pt idx="26">
                  <c:v>Жена /379 респ./</c:v>
                </c:pt>
                <c:pt idx="28">
                  <c:v>Извършвали тази дейност /845 респ./</c:v>
                </c:pt>
                <c:pt idx="29">
                  <c:v>Мъж /401 респ./</c:v>
                </c:pt>
                <c:pt idx="30">
                  <c:v>Жена /444 респ./</c:v>
                </c:pt>
              </c:strCache>
            </c:strRef>
          </c:cat>
          <c:val>
            <c:numRef>
              <c:f>Sheet1!$D$3:$D$34</c:f>
              <c:numCache>
                <c:formatCode>0.0%</c:formatCode>
                <c:ptCount val="32"/>
                <c:pt idx="0">
                  <c:v>0.13400000000000001</c:v>
                </c:pt>
                <c:pt idx="1">
                  <c:v>0.18</c:v>
                </c:pt>
                <c:pt idx="2">
                  <c:v>8.7999999999999995E-2</c:v>
                </c:pt>
                <c:pt idx="4">
                  <c:v>0.14899999999999999</c:v>
                </c:pt>
                <c:pt idx="5">
                  <c:v>0.32</c:v>
                </c:pt>
                <c:pt idx="6">
                  <c:v>6.7000000000000004E-2</c:v>
                </c:pt>
                <c:pt idx="8">
                  <c:v>0.16700000000000001</c:v>
                </c:pt>
                <c:pt idx="9">
                  <c:v>0.38500000000000001</c:v>
                </c:pt>
                <c:pt idx="10">
                  <c:v>4.5999999999999999E-2</c:v>
                </c:pt>
                <c:pt idx="12">
                  <c:v>0.19400000000000001</c:v>
                </c:pt>
                <c:pt idx="13">
                  <c:v>0.20399999999999999</c:v>
                </c:pt>
                <c:pt idx="14">
                  <c:v>0.186</c:v>
                </c:pt>
                <c:pt idx="16">
                  <c:v>0.219</c:v>
                </c:pt>
                <c:pt idx="17">
                  <c:v>0.41799999999999998</c:v>
                </c:pt>
                <c:pt idx="18">
                  <c:v>7.8E-2</c:v>
                </c:pt>
                <c:pt idx="20">
                  <c:v>0.27900000000000003</c:v>
                </c:pt>
                <c:pt idx="21">
                  <c:v>0.34799999999999998</c:v>
                </c:pt>
                <c:pt idx="22">
                  <c:v>0.21</c:v>
                </c:pt>
                <c:pt idx="24">
                  <c:v>0.23</c:v>
                </c:pt>
                <c:pt idx="25">
                  <c:v>0.26800000000000002</c:v>
                </c:pt>
                <c:pt idx="26">
                  <c:v>0.20100000000000001</c:v>
                </c:pt>
                <c:pt idx="28">
                  <c:v>0.308</c:v>
                </c:pt>
                <c:pt idx="29">
                  <c:v>0.317</c:v>
                </c:pt>
                <c:pt idx="30">
                  <c:v>0.3</c:v>
                </c:pt>
              </c:numCache>
            </c:numRef>
          </c:val>
        </c:ser>
        <c:ser>
          <c:idx val="1"/>
          <c:order val="2"/>
          <c:tx>
            <c:strRef>
              <c:f>Sheet1!$E$1:$E$2</c:f>
              <c:strCache>
                <c:ptCount val="1"/>
                <c:pt idx="0">
                  <c:v>Поне веднъж месечно</c:v>
                </c:pt>
              </c:strCache>
            </c:strRef>
          </c:tx>
          <c:spPr>
            <a:solidFill>
              <a:srgbClr val="FFEFEF"/>
            </a:solidFill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/947 респ./</c:v>
                </c:pt>
                <c:pt idx="1">
                  <c:v>Мъж /471 респ./</c:v>
                </c:pt>
                <c:pt idx="2">
                  <c:v>Жена /476 респ./</c:v>
                </c:pt>
                <c:pt idx="4">
                  <c:v>Извършвали тази дейност /556 респ./</c:v>
                </c:pt>
                <c:pt idx="5">
                  <c:v>Мъж /181 респ./</c:v>
                </c:pt>
                <c:pt idx="6">
                  <c:v>Жена /375 респ./</c:v>
                </c:pt>
                <c:pt idx="8">
                  <c:v>Извършвали тази дейност /672 респ./</c:v>
                </c:pt>
                <c:pt idx="9">
                  <c:v>Мъж /239 респ./</c:v>
                </c:pt>
                <c:pt idx="10">
                  <c:v>Жена /433 респ./</c:v>
                </c:pt>
                <c:pt idx="12">
                  <c:v>Извършвали тази дейност /869 респ./</c:v>
                </c:pt>
                <c:pt idx="13">
                  <c:v>Мъж /407 респ./</c:v>
                </c:pt>
                <c:pt idx="14">
                  <c:v>Жена /462 респ./</c:v>
                </c:pt>
                <c:pt idx="16">
                  <c:v>Извършвали тази дейност /351 респ./</c:v>
                </c:pt>
                <c:pt idx="17">
                  <c:v>Мъж /146 респ./</c:v>
                </c:pt>
                <c:pt idx="18">
                  <c:v>Жена /205 респ./</c:v>
                </c:pt>
                <c:pt idx="20">
                  <c:v>Извършвали тази дейност /753 респ./</c:v>
                </c:pt>
                <c:pt idx="21">
                  <c:v>Мъж /376 респ./</c:v>
                </c:pt>
                <c:pt idx="22">
                  <c:v>Жена /377 респ./</c:v>
                </c:pt>
                <c:pt idx="24">
                  <c:v>Извършвали тази дейност /674 респ./</c:v>
                </c:pt>
                <c:pt idx="25">
                  <c:v>Мъж /295 респ./</c:v>
                </c:pt>
                <c:pt idx="26">
                  <c:v>Жена /379 респ./</c:v>
                </c:pt>
                <c:pt idx="28">
                  <c:v>Извършвали тази дейност /845 респ./</c:v>
                </c:pt>
                <c:pt idx="29">
                  <c:v>Мъж /401 респ./</c:v>
                </c:pt>
                <c:pt idx="30">
                  <c:v>Жена /444 респ./</c:v>
                </c:pt>
              </c:strCache>
            </c:strRef>
          </c:cat>
          <c:val>
            <c:numRef>
              <c:f>Sheet1!$E$3:$E$34</c:f>
              <c:numCache>
                <c:formatCode>0.0%</c:formatCode>
                <c:ptCount val="32"/>
                <c:pt idx="0">
                  <c:v>0.03</c:v>
                </c:pt>
                <c:pt idx="1">
                  <c:v>4.2000000000000003E-2</c:v>
                </c:pt>
                <c:pt idx="2">
                  <c:v>1.7000000000000001E-2</c:v>
                </c:pt>
                <c:pt idx="4">
                  <c:v>6.7000000000000004E-2</c:v>
                </c:pt>
                <c:pt idx="5">
                  <c:v>0.17100000000000001</c:v>
                </c:pt>
                <c:pt idx="6">
                  <c:v>1.6E-2</c:v>
                </c:pt>
                <c:pt idx="8">
                  <c:v>6.8000000000000005E-2</c:v>
                </c:pt>
                <c:pt idx="9">
                  <c:v>0.188</c:v>
                </c:pt>
                <c:pt idx="10">
                  <c:v>2E-3</c:v>
                </c:pt>
                <c:pt idx="12">
                  <c:v>7.4999999999999997E-2</c:v>
                </c:pt>
                <c:pt idx="13">
                  <c:v>8.4000000000000005E-2</c:v>
                </c:pt>
                <c:pt idx="14">
                  <c:v>6.7000000000000004E-2</c:v>
                </c:pt>
                <c:pt idx="16">
                  <c:v>0.11700000000000001</c:v>
                </c:pt>
                <c:pt idx="17">
                  <c:v>0.21199999999999999</c:v>
                </c:pt>
                <c:pt idx="18">
                  <c:v>4.9000000000000002E-2</c:v>
                </c:pt>
                <c:pt idx="20">
                  <c:v>9.6000000000000002E-2</c:v>
                </c:pt>
                <c:pt idx="21">
                  <c:v>0.13600000000000001</c:v>
                </c:pt>
                <c:pt idx="22">
                  <c:v>5.6000000000000001E-2</c:v>
                </c:pt>
                <c:pt idx="24">
                  <c:v>0.13600000000000001</c:v>
                </c:pt>
                <c:pt idx="25">
                  <c:v>0.17299999999999999</c:v>
                </c:pt>
                <c:pt idx="26">
                  <c:v>0.108</c:v>
                </c:pt>
                <c:pt idx="28">
                  <c:v>8.8999999999999996E-2</c:v>
                </c:pt>
                <c:pt idx="29">
                  <c:v>0.1</c:v>
                </c:pt>
                <c:pt idx="30">
                  <c:v>7.9000000000000001E-2</c:v>
                </c:pt>
              </c:numCache>
            </c:numRef>
          </c:val>
        </c:ser>
        <c:ser>
          <c:idx val="2"/>
          <c:order val="3"/>
          <c:tx>
            <c:strRef>
              <c:f>Sheet1!$F$1:$F$2</c:f>
              <c:strCache>
                <c:ptCount val="1"/>
                <c:pt idx="0">
                  <c:v>На 2 - 3 месеца</c:v>
                </c:pt>
              </c:strCache>
            </c:strRef>
          </c:tx>
          <c:spPr>
            <a:solidFill>
              <a:srgbClr val="FFC1C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C1C1"/>
              </a:solidFill>
              <a:effectLst/>
            </c:spPr>
          </c:dPt>
          <c:dLbls>
            <c:dLbl>
              <c:idx val="5"/>
              <c:layout>
                <c:manualLayout>
                  <c:x val="-5.7705597603558258E-4"/>
                  <c:y val="-6.322241441639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/947 респ./</c:v>
                </c:pt>
                <c:pt idx="1">
                  <c:v>Мъж /471 респ./</c:v>
                </c:pt>
                <c:pt idx="2">
                  <c:v>Жена /476 респ./</c:v>
                </c:pt>
                <c:pt idx="4">
                  <c:v>Извършвали тази дейност /556 респ./</c:v>
                </c:pt>
                <c:pt idx="5">
                  <c:v>Мъж /181 респ./</c:v>
                </c:pt>
                <c:pt idx="6">
                  <c:v>Жена /375 респ./</c:v>
                </c:pt>
                <c:pt idx="8">
                  <c:v>Извършвали тази дейност /672 респ./</c:v>
                </c:pt>
                <c:pt idx="9">
                  <c:v>Мъж /239 респ./</c:v>
                </c:pt>
                <c:pt idx="10">
                  <c:v>Жена /433 респ./</c:v>
                </c:pt>
                <c:pt idx="12">
                  <c:v>Извършвали тази дейност /869 респ./</c:v>
                </c:pt>
                <c:pt idx="13">
                  <c:v>Мъж /407 респ./</c:v>
                </c:pt>
                <c:pt idx="14">
                  <c:v>Жена /462 респ./</c:v>
                </c:pt>
                <c:pt idx="16">
                  <c:v>Извършвали тази дейност /351 респ./</c:v>
                </c:pt>
                <c:pt idx="17">
                  <c:v>Мъж /146 респ./</c:v>
                </c:pt>
                <c:pt idx="18">
                  <c:v>Жена /205 респ./</c:v>
                </c:pt>
                <c:pt idx="20">
                  <c:v>Извършвали тази дейност /753 респ./</c:v>
                </c:pt>
                <c:pt idx="21">
                  <c:v>Мъж /376 респ./</c:v>
                </c:pt>
                <c:pt idx="22">
                  <c:v>Жена /377 респ./</c:v>
                </c:pt>
                <c:pt idx="24">
                  <c:v>Извършвали тази дейност /674 респ./</c:v>
                </c:pt>
                <c:pt idx="25">
                  <c:v>Мъж /295 респ./</c:v>
                </c:pt>
                <c:pt idx="26">
                  <c:v>Жена /379 респ./</c:v>
                </c:pt>
                <c:pt idx="28">
                  <c:v>Извършвали тази дейност /845 респ./</c:v>
                </c:pt>
                <c:pt idx="29">
                  <c:v>Мъж /401 респ./</c:v>
                </c:pt>
                <c:pt idx="30">
                  <c:v>Жена /444 респ./</c:v>
                </c:pt>
              </c:strCache>
            </c:strRef>
          </c:cat>
          <c:val>
            <c:numRef>
              <c:f>Sheet1!$F$3:$F$34</c:f>
              <c:numCache>
                <c:formatCode>0.0%</c:formatCode>
                <c:ptCount val="32"/>
                <c:pt idx="0">
                  <c:v>3.0000000000000001E-3</c:v>
                </c:pt>
                <c:pt idx="1">
                  <c:v>2E-3</c:v>
                </c:pt>
                <c:pt idx="2">
                  <c:v>4.0000000000000001E-3</c:v>
                </c:pt>
                <c:pt idx="4">
                  <c:v>2.5000000000000001E-2</c:v>
                </c:pt>
                <c:pt idx="5">
                  <c:v>7.1999999999999995E-2</c:v>
                </c:pt>
                <c:pt idx="6">
                  <c:v>3.0000000000000001E-3</c:v>
                </c:pt>
                <c:pt idx="8">
                  <c:v>0.03</c:v>
                </c:pt>
                <c:pt idx="9">
                  <c:v>7.4999999999999997E-2</c:v>
                </c:pt>
                <c:pt idx="10">
                  <c:v>5.0000000000000001E-3</c:v>
                </c:pt>
                <c:pt idx="12">
                  <c:v>0.03</c:v>
                </c:pt>
                <c:pt idx="13">
                  <c:v>5.8999999999999997E-2</c:v>
                </c:pt>
                <c:pt idx="14">
                  <c:v>4.0000000000000001E-3</c:v>
                </c:pt>
                <c:pt idx="16">
                  <c:v>3.6999999999999998E-2</c:v>
                </c:pt>
                <c:pt idx="17">
                  <c:v>6.8000000000000005E-2</c:v>
                </c:pt>
                <c:pt idx="18">
                  <c:v>1.4999999999999999E-2</c:v>
                </c:pt>
                <c:pt idx="20">
                  <c:v>2.7E-2</c:v>
                </c:pt>
                <c:pt idx="21">
                  <c:v>2.7E-2</c:v>
                </c:pt>
                <c:pt idx="22">
                  <c:v>2.7E-2</c:v>
                </c:pt>
                <c:pt idx="24">
                  <c:v>0.04</c:v>
                </c:pt>
                <c:pt idx="25">
                  <c:v>6.0999999999999999E-2</c:v>
                </c:pt>
                <c:pt idx="26">
                  <c:v>2.4E-2</c:v>
                </c:pt>
                <c:pt idx="28">
                  <c:v>3.7999999999999999E-2</c:v>
                </c:pt>
                <c:pt idx="29">
                  <c:v>5.5E-2</c:v>
                </c:pt>
                <c:pt idx="30">
                  <c:v>2.3E-2</c:v>
                </c:pt>
              </c:numCache>
            </c:numRef>
          </c:val>
        </c:ser>
        <c:ser>
          <c:idx val="3"/>
          <c:order val="4"/>
          <c:tx>
            <c:strRef>
              <c:f>Sheet1!$G$1:$G$2</c:f>
              <c:strCache>
                <c:ptCount val="1"/>
                <c:pt idx="0">
                  <c:v>Няколко пъти годишно</c:v>
                </c:pt>
              </c:strCache>
            </c:strRef>
          </c:tx>
          <c:spPr>
            <a:solidFill>
              <a:srgbClr val="BD7621">
                <a:alpha val="60000"/>
              </a:srgbClr>
            </a:solidFill>
          </c:spPr>
          <c:invertIfNegative val="0"/>
          <c:dLbls>
            <c:dLbl>
              <c:idx val="5"/>
              <c:layout>
                <c:manualLayout>
                  <c:x val="8.4979254355888132E-3"/>
                  <c:y val="-6.280699805133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/947 респ./</c:v>
                </c:pt>
                <c:pt idx="1">
                  <c:v>Мъж /471 респ./</c:v>
                </c:pt>
                <c:pt idx="2">
                  <c:v>Жена /476 респ./</c:v>
                </c:pt>
                <c:pt idx="4">
                  <c:v>Извършвали тази дейност /556 респ./</c:v>
                </c:pt>
                <c:pt idx="5">
                  <c:v>Мъж /181 респ./</c:v>
                </c:pt>
                <c:pt idx="6">
                  <c:v>Жена /375 респ./</c:v>
                </c:pt>
                <c:pt idx="8">
                  <c:v>Извършвали тази дейност /672 респ./</c:v>
                </c:pt>
                <c:pt idx="9">
                  <c:v>Мъж /239 респ./</c:v>
                </c:pt>
                <c:pt idx="10">
                  <c:v>Жена /433 респ./</c:v>
                </c:pt>
                <c:pt idx="12">
                  <c:v>Извършвали тази дейност /869 респ./</c:v>
                </c:pt>
                <c:pt idx="13">
                  <c:v>Мъж /407 респ./</c:v>
                </c:pt>
                <c:pt idx="14">
                  <c:v>Жена /462 респ./</c:v>
                </c:pt>
                <c:pt idx="16">
                  <c:v>Извършвали тази дейност /351 респ./</c:v>
                </c:pt>
                <c:pt idx="17">
                  <c:v>Мъж /146 респ./</c:v>
                </c:pt>
                <c:pt idx="18">
                  <c:v>Жена /205 респ./</c:v>
                </c:pt>
                <c:pt idx="20">
                  <c:v>Извършвали тази дейност /753 респ./</c:v>
                </c:pt>
                <c:pt idx="21">
                  <c:v>Мъж /376 респ./</c:v>
                </c:pt>
                <c:pt idx="22">
                  <c:v>Жена /377 респ./</c:v>
                </c:pt>
                <c:pt idx="24">
                  <c:v>Извършвали тази дейност /674 респ./</c:v>
                </c:pt>
                <c:pt idx="25">
                  <c:v>Мъж /295 респ./</c:v>
                </c:pt>
                <c:pt idx="26">
                  <c:v>Жена /379 респ./</c:v>
                </c:pt>
                <c:pt idx="28">
                  <c:v>Извършвали тази дейност /845 респ./</c:v>
                </c:pt>
                <c:pt idx="29">
                  <c:v>Мъж /401 респ./</c:v>
                </c:pt>
                <c:pt idx="30">
                  <c:v>Жена /444 респ./</c:v>
                </c:pt>
              </c:strCache>
            </c:strRef>
          </c:cat>
          <c:val>
            <c:numRef>
              <c:f>Sheet1!$G$3:$G$34</c:f>
              <c:numCache>
                <c:formatCode>0.0%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1.6E-2</c:v>
                </c:pt>
                <c:pt idx="5">
                  <c:v>4.3999999999999997E-2</c:v>
                </c:pt>
                <c:pt idx="6">
                  <c:v>3.0000000000000001E-3</c:v>
                </c:pt>
                <c:pt idx="8">
                  <c:v>1.2999999999999999E-2</c:v>
                </c:pt>
                <c:pt idx="9">
                  <c:v>3.7999999999999999E-2</c:v>
                </c:pt>
                <c:pt idx="10">
                  <c:v>0</c:v>
                </c:pt>
                <c:pt idx="12">
                  <c:v>1.4999999999999999E-2</c:v>
                </c:pt>
                <c:pt idx="13">
                  <c:v>2.1999999999999999E-2</c:v>
                </c:pt>
                <c:pt idx="14">
                  <c:v>8.9999999999999993E-3</c:v>
                </c:pt>
                <c:pt idx="16">
                  <c:v>0.02</c:v>
                </c:pt>
                <c:pt idx="17">
                  <c:v>3.4000000000000002E-2</c:v>
                </c:pt>
                <c:pt idx="18">
                  <c:v>0.01</c:v>
                </c:pt>
                <c:pt idx="20">
                  <c:v>1.6E-2</c:v>
                </c:pt>
                <c:pt idx="21">
                  <c:v>1.6E-2</c:v>
                </c:pt>
                <c:pt idx="22">
                  <c:v>1.6E-2</c:v>
                </c:pt>
                <c:pt idx="24">
                  <c:v>1.2999999999999999E-2</c:v>
                </c:pt>
                <c:pt idx="25">
                  <c:v>2.4E-2</c:v>
                </c:pt>
                <c:pt idx="26">
                  <c:v>5.0000000000000001E-3</c:v>
                </c:pt>
                <c:pt idx="28">
                  <c:v>8.9999999999999993E-3</c:v>
                </c:pt>
                <c:pt idx="29">
                  <c:v>1.2E-2</c:v>
                </c:pt>
                <c:pt idx="30">
                  <c:v>7.0000000000000001E-3</c:v>
                </c:pt>
              </c:numCache>
            </c:numRef>
          </c:val>
        </c:ser>
        <c:ser>
          <c:idx val="4"/>
          <c:order val="5"/>
          <c:tx>
            <c:strRef>
              <c:f>Sheet1!$H$1:$H$2</c:f>
              <c:strCache>
                <c:ptCount val="1"/>
                <c:pt idx="0">
                  <c:v>По-рядко</c:v>
                </c:pt>
              </c:strCache>
            </c:strRef>
          </c:tx>
          <c:spPr>
            <a:solidFill>
              <a:srgbClr val="BD7621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/947 респ./</c:v>
                </c:pt>
                <c:pt idx="1">
                  <c:v>Мъж /471 респ./</c:v>
                </c:pt>
                <c:pt idx="2">
                  <c:v>Жена /476 респ./</c:v>
                </c:pt>
                <c:pt idx="4">
                  <c:v>Извършвали тази дейност /556 респ./</c:v>
                </c:pt>
                <c:pt idx="5">
                  <c:v>Мъж /181 респ./</c:v>
                </c:pt>
                <c:pt idx="6">
                  <c:v>Жена /375 респ./</c:v>
                </c:pt>
                <c:pt idx="8">
                  <c:v>Извършвали тази дейност /672 респ./</c:v>
                </c:pt>
                <c:pt idx="9">
                  <c:v>Мъж /239 респ./</c:v>
                </c:pt>
                <c:pt idx="10">
                  <c:v>Жена /433 респ./</c:v>
                </c:pt>
                <c:pt idx="12">
                  <c:v>Извършвали тази дейност /869 респ./</c:v>
                </c:pt>
                <c:pt idx="13">
                  <c:v>Мъж /407 респ./</c:v>
                </c:pt>
                <c:pt idx="14">
                  <c:v>Жена /462 респ./</c:v>
                </c:pt>
                <c:pt idx="16">
                  <c:v>Извършвали тази дейност /351 респ./</c:v>
                </c:pt>
                <c:pt idx="17">
                  <c:v>Мъж /146 респ./</c:v>
                </c:pt>
                <c:pt idx="18">
                  <c:v>Жена /205 респ./</c:v>
                </c:pt>
                <c:pt idx="20">
                  <c:v>Извършвали тази дейност /753 респ./</c:v>
                </c:pt>
                <c:pt idx="21">
                  <c:v>Мъж /376 респ./</c:v>
                </c:pt>
                <c:pt idx="22">
                  <c:v>Жена /377 респ./</c:v>
                </c:pt>
                <c:pt idx="24">
                  <c:v>Извършвали тази дейност /674 респ./</c:v>
                </c:pt>
                <c:pt idx="25">
                  <c:v>Мъж /295 респ./</c:v>
                </c:pt>
                <c:pt idx="26">
                  <c:v>Жена /379 респ./</c:v>
                </c:pt>
                <c:pt idx="28">
                  <c:v>Извършвали тази дейност /845 респ./</c:v>
                </c:pt>
                <c:pt idx="29">
                  <c:v>Мъж /401 респ./</c:v>
                </c:pt>
                <c:pt idx="30">
                  <c:v>Жена /444 респ./</c:v>
                </c:pt>
              </c:strCache>
            </c:strRef>
          </c:cat>
          <c:val>
            <c:numRef>
              <c:f>Sheet1!$H$3:$H$34</c:f>
              <c:numCache>
                <c:formatCode>0.0%</c:formatCode>
                <c:ptCount val="32"/>
                <c:pt idx="0">
                  <c:v>1.0999999999999999E-2</c:v>
                </c:pt>
                <c:pt idx="1">
                  <c:v>1.4999999999999999E-2</c:v>
                </c:pt>
                <c:pt idx="2">
                  <c:v>6.0000000000000001E-3</c:v>
                </c:pt>
                <c:pt idx="4">
                  <c:v>4.1000000000000002E-2</c:v>
                </c:pt>
                <c:pt idx="5">
                  <c:v>0.11</c:v>
                </c:pt>
                <c:pt idx="6">
                  <c:v>8.0000000000000002E-3</c:v>
                </c:pt>
                <c:pt idx="8">
                  <c:v>3.4000000000000002E-2</c:v>
                </c:pt>
                <c:pt idx="9">
                  <c:v>8.4000000000000005E-2</c:v>
                </c:pt>
                <c:pt idx="10">
                  <c:v>7.0000000000000001E-3</c:v>
                </c:pt>
                <c:pt idx="12">
                  <c:v>2.1000000000000001E-2</c:v>
                </c:pt>
                <c:pt idx="13">
                  <c:v>2.9000000000000001E-2</c:v>
                </c:pt>
                <c:pt idx="14">
                  <c:v>1.2999999999999999E-2</c:v>
                </c:pt>
                <c:pt idx="16">
                  <c:v>3.6999999999999998E-2</c:v>
                </c:pt>
                <c:pt idx="17">
                  <c:v>6.2E-2</c:v>
                </c:pt>
                <c:pt idx="18">
                  <c:v>0.02</c:v>
                </c:pt>
                <c:pt idx="20">
                  <c:v>2.1000000000000001E-2</c:v>
                </c:pt>
                <c:pt idx="21">
                  <c:v>2.4E-2</c:v>
                </c:pt>
                <c:pt idx="22">
                  <c:v>1.9E-2</c:v>
                </c:pt>
                <c:pt idx="24">
                  <c:v>1.9E-2</c:v>
                </c:pt>
                <c:pt idx="25">
                  <c:v>2.7E-2</c:v>
                </c:pt>
                <c:pt idx="26">
                  <c:v>1.2999999999999999E-2</c:v>
                </c:pt>
                <c:pt idx="28">
                  <c:v>1.7000000000000001E-2</c:v>
                </c:pt>
                <c:pt idx="29">
                  <c:v>2.5000000000000001E-2</c:v>
                </c:pt>
                <c:pt idx="30">
                  <c:v>8.9999999999999993E-3</c:v>
                </c:pt>
              </c:numCache>
            </c:numRef>
          </c:val>
        </c:ser>
        <c:ser>
          <c:idx val="5"/>
          <c:order val="6"/>
          <c:tx>
            <c:strRef>
              <c:f>Sheet1!$I$1:$I$2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/947 респ./</c:v>
                </c:pt>
                <c:pt idx="1">
                  <c:v>Мъж /471 респ./</c:v>
                </c:pt>
                <c:pt idx="2">
                  <c:v>Жена /476 респ./</c:v>
                </c:pt>
                <c:pt idx="4">
                  <c:v>Извършвали тази дейност /556 респ./</c:v>
                </c:pt>
                <c:pt idx="5">
                  <c:v>Мъж /181 респ./</c:v>
                </c:pt>
                <c:pt idx="6">
                  <c:v>Жена /375 респ./</c:v>
                </c:pt>
                <c:pt idx="8">
                  <c:v>Извършвали тази дейност /672 респ./</c:v>
                </c:pt>
                <c:pt idx="9">
                  <c:v>Мъж /239 респ./</c:v>
                </c:pt>
                <c:pt idx="10">
                  <c:v>Жена /433 респ./</c:v>
                </c:pt>
                <c:pt idx="12">
                  <c:v>Извършвали тази дейност /869 респ./</c:v>
                </c:pt>
                <c:pt idx="13">
                  <c:v>Мъж /407 респ./</c:v>
                </c:pt>
                <c:pt idx="14">
                  <c:v>Жена /462 респ./</c:v>
                </c:pt>
                <c:pt idx="16">
                  <c:v>Извършвали тази дейност /351 респ./</c:v>
                </c:pt>
                <c:pt idx="17">
                  <c:v>Мъж /146 респ./</c:v>
                </c:pt>
                <c:pt idx="18">
                  <c:v>Жена /205 респ./</c:v>
                </c:pt>
                <c:pt idx="20">
                  <c:v>Извършвали тази дейност /753 респ./</c:v>
                </c:pt>
                <c:pt idx="21">
                  <c:v>Мъж /376 респ./</c:v>
                </c:pt>
                <c:pt idx="22">
                  <c:v>Жена /377 респ./</c:v>
                </c:pt>
                <c:pt idx="24">
                  <c:v>Извършвали тази дейност /674 респ./</c:v>
                </c:pt>
                <c:pt idx="25">
                  <c:v>Мъж /295 респ./</c:v>
                </c:pt>
                <c:pt idx="26">
                  <c:v>Жена /379 респ./</c:v>
                </c:pt>
                <c:pt idx="28">
                  <c:v>Извършвали тази дейност /845 респ./</c:v>
                </c:pt>
                <c:pt idx="29">
                  <c:v>Мъж /401 респ./</c:v>
                </c:pt>
                <c:pt idx="30">
                  <c:v>Жена /444 респ./</c:v>
                </c:pt>
              </c:strCache>
            </c:strRef>
          </c:cat>
          <c:val>
            <c:numRef>
              <c:f>Sheet1!$I$3:$I$34</c:f>
              <c:numCache>
                <c:formatCode>0.0%</c:formatCode>
                <c:ptCount val="32"/>
                <c:pt idx="0">
                  <c:v>0.01</c:v>
                </c:pt>
                <c:pt idx="1">
                  <c:v>1.0999999999999999E-2</c:v>
                </c:pt>
                <c:pt idx="2">
                  <c:v>8.0000000000000002E-3</c:v>
                </c:pt>
                <c:pt idx="12">
                  <c:v>8.9999999999999993E-3</c:v>
                </c:pt>
                <c:pt idx="13">
                  <c:v>5.0000000000000001E-3</c:v>
                </c:pt>
                <c:pt idx="14">
                  <c:v>1.2999999999999999E-2</c:v>
                </c:pt>
                <c:pt idx="20">
                  <c:v>7.0000000000000001E-3</c:v>
                </c:pt>
                <c:pt idx="21">
                  <c:v>8.0000000000000002E-3</c:v>
                </c:pt>
                <c:pt idx="22">
                  <c:v>5.0000000000000001E-3</c:v>
                </c:pt>
                <c:pt idx="24">
                  <c:v>2.1999999999999999E-2</c:v>
                </c:pt>
                <c:pt idx="25">
                  <c:v>2.7E-2</c:v>
                </c:pt>
                <c:pt idx="26">
                  <c:v>1.7999999999999999E-2</c:v>
                </c:pt>
                <c:pt idx="28">
                  <c:v>1.2E-2</c:v>
                </c:pt>
                <c:pt idx="29">
                  <c:v>1.2E-2</c:v>
                </c:pt>
                <c:pt idx="30">
                  <c:v>1.0999999999999999E-2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34604544"/>
        <c:axId val="34606080"/>
      </c:barChart>
      <c:catAx>
        <c:axId val="34604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100">
                <a:solidFill>
                  <a:srgbClr val="292934"/>
                </a:solidFill>
              </a:defRPr>
            </a:pPr>
            <a:endParaRPr lang="en-US"/>
          </a:p>
        </c:txPr>
        <c:crossAx val="3460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060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4604544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2.8234792192935829E-2"/>
          <c:y val="0.9041451464779533"/>
          <c:w val="0.96884861273709211"/>
          <c:h val="4.9463560649058401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0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613849985787722"/>
          <c:y val="1.1945652893704129E-2"/>
          <c:w val="0.44386150014212283"/>
          <c:h val="0.88872010572093052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Sheet1!$C$1:$C$2</c:f>
              <c:strCache>
                <c:ptCount val="1"/>
                <c:pt idx="0">
                  <c:v>Ежедневно</c:v>
                </c:pt>
              </c:strCache>
            </c:strRef>
          </c:tx>
          <c:spPr>
            <a:solidFill>
              <a:srgbClr val="68467A"/>
            </a:solidFill>
            <a:ln w="16463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4109543384068437E-2"/>
                  <c:y val="-6.410526057200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716920342186E-3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/789 респ./</c:v>
                </c:pt>
                <c:pt idx="1">
                  <c:v>Мъж /392 респ./</c:v>
                </c:pt>
                <c:pt idx="2">
                  <c:v>Жена /397 респ./</c:v>
                </c:pt>
                <c:pt idx="4">
                  <c:v>Извършвали тази дейност /704 респ./</c:v>
                </c:pt>
                <c:pt idx="5">
                  <c:v>Мъж /323 респ./</c:v>
                </c:pt>
                <c:pt idx="6">
                  <c:v>Жена /381 респ./</c:v>
                </c:pt>
                <c:pt idx="8">
                  <c:v>Извършвали тази дейност /779 респ./</c:v>
                </c:pt>
                <c:pt idx="9">
                  <c:v>Мъж /372 респ./</c:v>
                </c:pt>
                <c:pt idx="10">
                  <c:v>Жена /407 респ./</c:v>
                </c:pt>
                <c:pt idx="12">
                  <c:v>Извършвали тази дейност /3539респ./</c:v>
                </c:pt>
                <c:pt idx="13">
                  <c:v>Мъж /136 респ./</c:v>
                </c:pt>
                <c:pt idx="14">
                  <c:v>Жена /203 респ./</c:v>
                </c:pt>
                <c:pt idx="16">
                  <c:v>Извършвали тази дейност /3539респ./</c:v>
                </c:pt>
                <c:pt idx="17">
                  <c:v>Мъж /136 респ./</c:v>
                </c:pt>
                <c:pt idx="18">
                  <c:v>Жена /203 респ./</c:v>
                </c:pt>
                <c:pt idx="20">
                  <c:v>Извършвали тази дейност /481 респ./</c:v>
                </c:pt>
                <c:pt idx="21">
                  <c:v>Мъж /231 респ./</c:v>
                </c:pt>
                <c:pt idx="22">
                  <c:v>Жена /250 респ./</c:v>
                </c:pt>
                <c:pt idx="24">
                  <c:v>Извършвали тази дейност /550 респ./</c:v>
                </c:pt>
                <c:pt idx="25">
                  <c:v>Мъж /218 респ./</c:v>
                </c:pt>
                <c:pt idx="26">
                  <c:v>Жена /332 респ./</c:v>
                </c:pt>
                <c:pt idx="28">
                  <c:v>Извършвали тази дейност /353 респ./</c:v>
                </c:pt>
                <c:pt idx="29">
                  <c:v>Мъж /163 респ./</c:v>
                </c:pt>
                <c:pt idx="30">
                  <c:v>Жена /190 респ./</c:v>
                </c:pt>
              </c:strCache>
            </c:strRef>
          </c:cat>
          <c:val>
            <c:numRef>
              <c:f>Sheet1!$C$3:$C$34</c:f>
              <c:numCache>
                <c:formatCode>0.0%</c:formatCode>
                <c:ptCount val="32"/>
                <c:pt idx="0">
                  <c:v>0.51100000000000001</c:v>
                </c:pt>
                <c:pt idx="1">
                  <c:v>0.48499999999999999</c:v>
                </c:pt>
                <c:pt idx="2">
                  <c:v>0.53700000000000003</c:v>
                </c:pt>
                <c:pt idx="4">
                  <c:v>0.48399999999999999</c:v>
                </c:pt>
                <c:pt idx="5">
                  <c:v>0.39300000000000002</c:v>
                </c:pt>
                <c:pt idx="6">
                  <c:v>0.56200000000000006</c:v>
                </c:pt>
                <c:pt idx="8">
                  <c:v>0.44800000000000001</c:v>
                </c:pt>
                <c:pt idx="9">
                  <c:v>0.40300000000000002</c:v>
                </c:pt>
                <c:pt idx="10">
                  <c:v>0.48899999999999999</c:v>
                </c:pt>
                <c:pt idx="12">
                  <c:v>0.39500000000000002</c:v>
                </c:pt>
                <c:pt idx="13">
                  <c:v>0.20599999999999999</c:v>
                </c:pt>
                <c:pt idx="14">
                  <c:v>0.52200000000000002</c:v>
                </c:pt>
                <c:pt idx="16">
                  <c:v>0.34599999999999997</c:v>
                </c:pt>
                <c:pt idx="17">
                  <c:v>0.22800000000000001</c:v>
                </c:pt>
                <c:pt idx="18">
                  <c:v>0.42399999999999999</c:v>
                </c:pt>
                <c:pt idx="20">
                  <c:v>0.27900000000000003</c:v>
                </c:pt>
                <c:pt idx="21">
                  <c:v>0.26800000000000002</c:v>
                </c:pt>
                <c:pt idx="22">
                  <c:v>0.28799999999999998</c:v>
                </c:pt>
                <c:pt idx="24">
                  <c:v>0.20899999999999999</c:v>
                </c:pt>
                <c:pt idx="25">
                  <c:v>0.161</c:v>
                </c:pt>
                <c:pt idx="26">
                  <c:v>0.24099999999999999</c:v>
                </c:pt>
                <c:pt idx="28">
                  <c:v>0.16400000000000001</c:v>
                </c:pt>
                <c:pt idx="29">
                  <c:v>0.16600000000000001</c:v>
                </c:pt>
                <c:pt idx="30">
                  <c:v>0.16300000000000001</c:v>
                </c:pt>
              </c:numCache>
            </c:numRef>
          </c:val>
        </c:ser>
        <c:ser>
          <c:idx val="0"/>
          <c:order val="1"/>
          <c:tx>
            <c:strRef>
              <c:f>Sheet1!$D$1:$D$2</c:f>
              <c:strCache>
                <c:ptCount val="1"/>
                <c:pt idx="0">
                  <c:v>Поне веднъж седмично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0000"/>
              </a:srgbClr>
            </a:solidFill>
            <a:effectLst/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/789 респ./</c:v>
                </c:pt>
                <c:pt idx="1">
                  <c:v>Мъж /392 респ./</c:v>
                </c:pt>
                <c:pt idx="2">
                  <c:v>Жена /397 респ./</c:v>
                </c:pt>
                <c:pt idx="4">
                  <c:v>Извършвали тази дейност /704 респ./</c:v>
                </c:pt>
                <c:pt idx="5">
                  <c:v>Мъж /323 респ./</c:v>
                </c:pt>
                <c:pt idx="6">
                  <c:v>Жена /381 респ./</c:v>
                </c:pt>
                <c:pt idx="8">
                  <c:v>Извършвали тази дейност /779 респ./</c:v>
                </c:pt>
                <c:pt idx="9">
                  <c:v>Мъж /372 респ./</c:v>
                </c:pt>
                <c:pt idx="10">
                  <c:v>Жена /407 респ./</c:v>
                </c:pt>
                <c:pt idx="12">
                  <c:v>Извършвали тази дейност /3539респ./</c:v>
                </c:pt>
                <c:pt idx="13">
                  <c:v>Мъж /136 респ./</c:v>
                </c:pt>
                <c:pt idx="14">
                  <c:v>Жена /203 респ./</c:v>
                </c:pt>
                <c:pt idx="16">
                  <c:v>Извършвали тази дейност /3539респ./</c:v>
                </c:pt>
                <c:pt idx="17">
                  <c:v>Мъж /136 респ./</c:v>
                </c:pt>
                <c:pt idx="18">
                  <c:v>Жена /203 респ./</c:v>
                </c:pt>
                <c:pt idx="20">
                  <c:v>Извършвали тази дейност /481 респ./</c:v>
                </c:pt>
                <c:pt idx="21">
                  <c:v>Мъж /231 респ./</c:v>
                </c:pt>
                <c:pt idx="22">
                  <c:v>Жена /250 респ./</c:v>
                </c:pt>
                <c:pt idx="24">
                  <c:v>Извършвали тази дейност /550 респ./</c:v>
                </c:pt>
                <c:pt idx="25">
                  <c:v>Мъж /218 респ./</c:v>
                </c:pt>
                <c:pt idx="26">
                  <c:v>Жена /332 респ./</c:v>
                </c:pt>
                <c:pt idx="28">
                  <c:v>Извършвали тази дейност /353 респ./</c:v>
                </c:pt>
                <c:pt idx="29">
                  <c:v>Мъж /163 респ./</c:v>
                </c:pt>
                <c:pt idx="30">
                  <c:v>Жена /190 респ./</c:v>
                </c:pt>
              </c:strCache>
            </c:strRef>
          </c:cat>
          <c:val>
            <c:numRef>
              <c:f>Sheet1!$D$3:$D$34</c:f>
              <c:numCache>
                <c:formatCode>0.0%</c:formatCode>
                <c:ptCount val="32"/>
                <c:pt idx="0">
                  <c:v>0.16</c:v>
                </c:pt>
                <c:pt idx="1">
                  <c:v>0.17100000000000001</c:v>
                </c:pt>
                <c:pt idx="2">
                  <c:v>0.14899999999999999</c:v>
                </c:pt>
                <c:pt idx="4">
                  <c:v>0.25600000000000001</c:v>
                </c:pt>
                <c:pt idx="5">
                  <c:v>0.27600000000000002</c:v>
                </c:pt>
                <c:pt idx="6">
                  <c:v>0.23899999999999999</c:v>
                </c:pt>
                <c:pt idx="8">
                  <c:v>0.27600000000000002</c:v>
                </c:pt>
                <c:pt idx="9">
                  <c:v>0.28199999999999997</c:v>
                </c:pt>
                <c:pt idx="10">
                  <c:v>0.27</c:v>
                </c:pt>
                <c:pt idx="12">
                  <c:v>0.34799999999999998</c:v>
                </c:pt>
                <c:pt idx="13">
                  <c:v>0.38200000000000001</c:v>
                </c:pt>
                <c:pt idx="14">
                  <c:v>0.32500000000000001</c:v>
                </c:pt>
                <c:pt idx="16">
                  <c:v>0.33800000000000002</c:v>
                </c:pt>
                <c:pt idx="17">
                  <c:v>0.30399999999999999</c:v>
                </c:pt>
                <c:pt idx="18">
                  <c:v>0.36099999999999999</c:v>
                </c:pt>
                <c:pt idx="20">
                  <c:v>0.25800000000000001</c:v>
                </c:pt>
                <c:pt idx="21">
                  <c:v>0.24199999999999999</c:v>
                </c:pt>
                <c:pt idx="22">
                  <c:v>0.27200000000000002</c:v>
                </c:pt>
                <c:pt idx="24">
                  <c:v>0.13600000000000001</c:v>
                </c:pt>
                <c:pt idx="25">
                  <c:v>0.188</c:v>
                </c:pt>
                <c:pt idx="26">
                  <c:v>0.10199999999999999</c:v>
                </c:pt>
                <c:pt idx="28">
                  <c:v>0.34</c:v>
                </c:pt>
                <c:pt idx="29">
                  <c:v>0.35599999999999998</c:v>
                </c:pt>
                <c:pt idx="30">
                  <c:v>0.32600000000000001</c:v>
                </c:pt>
              </c:numCache>
            </c:numRef>
          </c:val>
        </c:ser>
        <c:ser>
          <c:idx val="1"/>
          <c:order val="2"/>
          <c:tx>
            <c:strRef>
              <c:f>Sheet1!$E$1:$E$2</c:f>
              <c:strCache>
                <c:ptCount val="1"/>
                <c:pt idx="0">
                  <c:v>Поне веднъж месечно</c:v>
                </c:pt>
              </c:strCache>
            </c:strRef>
          </c:tx>
          <c:spPr>
            <a:solidFill>
              <a:srgbClr val="FFEFEF"/>
            </a:solidFill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/789 респ./</c:v>
                </c:pt>
                <c:pt idx="1">
                  <c:v>Мъж /392 респ./</c:v>
                </c:pt>
                <c:pt idx="2">
                  <c:v>Жена /397 респ./</c:v>
                </c:pt>
                <c:pt idx="4">
                  <c:v>Извършвали тази дейност /704 респ./</c:v>
                </c:pt>
                <c:pt idx="5">
                  <c:v>Мъж /323 респ./</c:v>
                </c:pt>
                <c:pt idx="6">
                  <c:v>Жена /381 респ./</c:v>
                </c:pt>
                <c:pt idx="8">
                  <c:v>Извършвали тази дейност /779 респ./</c:v>
                </c:pt>
                <c:pt idx="9">
                  <c:v>Мъж /372 респ./</c:v>
                </c:pt>
                <c:pt idx="10">
                  <c:v>Жена /407 респ./</c:v>
                </c:pt>
                <c:pt idx="12">
                  <c:v>Извършвали тази дейност /3539респ./</c:v>
                </c:pt>
                <c:pt idx="13">
                  <c:v>Мъж /136 респ./</c:v>
                </c:pt>
                <c:pt idx="14">
                  <c:v>Жена /203 респ./</c:v>
                </c:pt>
                <c:pt idx="16">
                  <c:v>Извършвали тази дейност /3539респ./</c:v>
                </c:pt>
                <c:pt idx="17">
                  <c:v>Мъж /136 респ./</c:v>
                </c:pt>
                <c:pt idx="18">
                  <c:v>Жена /203 респ./</c:v>
                </c:pt>
                <c:pt idx="20">
                  <c:v>Извършвали тази дейност /481 респ./</c:v>
                </c:pt>
                <c:pt idx="21">
                  <c:v>Мъж /231 респ./</c:v>
                </c:pt>
                <c:pt idx="22">
                  <c:v>Жена /250 респ./</c:v>
                </c:pt>
                <c:pt idx="24">
                  <c:v>Извършвали тази дейност /550 респ./</c:v>
                </c:pt>
                <c:pt idx="25">
                  <c:v>Мъж /218 респ./</c:v>
                </c:pt>
                <c:pt idx="26">
                  <c:v>Жена /332 респ./</c:v>
                </c:pt>
                <c:pt idx="28">
                  <c:v>Извършвали тази дейност /353 респ./</c:v>
                </c:pt>
                <c:pt idx="29">
                  <c:v>Мъж /163 респ./</c:v>
                </c:pt>
                <c:pt idx="30">
                  <c:v>Жена /190 респ./</c:v>
                </c:pt>
              </c:strCache>
            </c:strRef>
          </c:cat>
          <c:val>
            <c:numRef>
              <c:f>Sheet1!$E$3:$E$34</c:f>
              <c:numCache>
                <c:formatCode>0.0%</c:formatCode>
                <c:ptCount val="32"/>
                <c:pt idx="0">
                  <c:v>0.124</c:v>
                </c:pt>
                <c:pt idx="1">
                  <c:v>0.128</c:v>
                </c:pt>
                <c:pt idx="2">
                  <c:v>0.121</c:v>
                </c:pt>
                <c:pt idx="4">
                  <c:v>0.16800000000000001</c:v>
                </c:pt>
                <c:pt idx="5">
                  <c:v>0.20699999999999999</c:v>
                </c:pt>
                <c:pt idx="6">
                  <c:v>0.13400000000000001</c:v>
                </c:pt>
                <c:pt idx="8">
                  <c:v>0.16200000000000001</c:v>
                </c:pt>
                <c:pt idx="9">
                  <c:v>0.17699999999999999</c:v>
                </c:pt>
                <c:pt idx="10">
                  <c:v>0.14699999999999999</c:v>
                </c:pt>
                <c:pt idx="12">
                  <c:v>0.13600000000000001</c:v>
                </c:pt>
                <c:pt idx="13">
                  <c:v>0.20599999999999999</c:v>
                </c:pt>
                <c:pt idx="14">
                  <c:v>8.8999999999999996E-2</c:v>
                </c:pt>
                <c:pt idx="16">
                  <c:v>0.16900000000000001</c:v>
                </c:pt>
                <c:pt idx="17">
                  <c:v>0.253</c:v>
                </c:pt>
                <c:pt idx="18">
                  <c:v>0.113</c:v>
                </c:pt>
                <c:pt idx="20">
                  <c:v>0.193</c:v>
                </c:pt>
                <c:pt idx="21">
                  <c:v>0.216</c:v>
                </c:pt>
                <c:pt idx="22">
                  <c:v>0.17199999999999999</c:v>
                </c:pt>
                <c:pt idx="24">
                  <c:v>0.26</c:v>
                </c:pt>
                <c:pt idx="25">
                  <c:v>0.216</c:v>
                </c:pt>
                <c:pt idx="26">
                  <c:v>0.28899999999999998</c:v>
                </c:pt>
                <c:pt idx="28">
                  <c:v>0.246</c:v>
                </c:pt>
                <c:pt idx="29">
                  <c:v>0.245</c:v>
                </c:pt>
                <c:pt idx="30">
                  <c:v>0.247</c:v>
                </c:pt>
              </c:numCache>
            </c:numRef>
          </c:val>
        </c:ser>
        <c:ser>
          <c:idx val="2"/>
          <c:order val="3"/>
          <c:tx>
            <c:strRef>
              <c:f>Sheet1!$F$1:$F$2</c:f>
              <c:strCache>
                <c:ptCount val="1"/>
                <c:pt idx="0">
                  <c:v>На 2 - 3 месеца</c:v>
                </c:pt>
              </c:strCache>
            </c:strRef>
          </c:tx>
          <c:spPr>
            <a:solidFill>
              <a:srgbClr val="FFC1C1"/>
            </a:solidFill>
            <a:effectLst/>
          </c:spPr>
          <c:invertIfNegative val="0"/>
          <c:dLbls>
            <c:dLbl>
              <c:idx val="5"/>
              <c:layout>
                <c:manualLayout>
                  <c:x val="-1.5873236307076991E-2"/>
                  <c:y val="-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/789 респ./</c:v>
                </c:pt>
                <c:pt idx="1">
                  <c:v>Мъж /392 респ./</c:v>
                </c:pt>
                <c:pt idx="2">
                  <c:v>Жена /397 респ./</c:v>
                </c:pt>
                <c:pt idx="4">
                  <c:v>Извършвали тази дейност /704 респ./</c:v>
                </c:pt>
                <c:pt idx="5">
                  <c:v>Мъж /323 респ./</c:v>
                </c:pt>
                <c:pt idx="6">
                  <c:v>Жена /381 респ./</c:v>
                </c:pt>
                <c:pt idx="8">
                  <c:v>Извършвали тази дейност /779 респ./</c:v>
                </c:pt>
                <c:pt idx="9">
                  <c:v>Мъж /372 респ./</c:v>
                </c:pt>
                <c:pt idx="10">
                  <c:v>Жена /407 респ./</c:v>
                </c:pt>
                <c:pt idx="12">
                  <c:v>Извършвали тази дейност /3539респ./</c:v>
                </c:pt>
                <c:pt idx="13">
                  <c:v>Мъж /136 респ./</c:v>
                </c:pt>
                <c:pt idx="14">
                  <c:v>Жена /203 респ./</c:v>
                </c:pt>
                <c:pt idx="16">
                  <c:v>Извършвали тази дейност /3539респ./</c:v>
                </c:pt>
                <c:pt idx="17">
                  <c:v>Мъж /136 респ./</c:v>
                </c:pt>
                <c:pt idx="18">
                  <c:v>Жена /203 респ./</c:v>
                </c:pt>
                <c:pt idx="20">
                  <c:v>Извършвали тази дейност /481 респ./</c:v>
                </c:pt>
                <c:pt idx="21">
                  <c:v>Мъж /231 респ./</c:v>
                </c:pt>
                <c:pt idx="22">
                  <c:v>Жена /250 респ./</c:v>
                </c:pt>
                <c:pt idx="24">
                  <c:v>Извършвали тази дейност /550 респ./</c:v>
                </c:pt>
                <c:pt idx="25">
                  <c:v>Мъж /218 респ./</c:v>
                </c:pt>
                <c:pt idx="26">
                  <c:v>Жена /332 респ./</c:v>
                </c:pt>
                <c:pt idx="28">
                  <c:v>Извършвали тази дейност /353 респ./</c:v>
                </c:pt>
                <c:pt idx="29">
                  <c:v>Мъж /163 респ./</c:v>
                </c:pt>
                <c:pt idx="30">
                  <c:v>Жена /190 респ./</c:v>
                </c:pt>
              </c:strCache>
            </c:strRef>
          </c:cat>
          <c:val>
            <c:numRef>
              <c:f>Sheet1!$F$3:$F$34</c:f>
              <c:numCache>
                <c:formatCode>0.0%</c:formatCode>
                <c:ptCount val="32"/>
                <c:pt idx="0">
                  <c:v>7.0000000000000007E-2</c:v>
                </c:pt>
                <c:pt idx="1">
                  <c:v>6.6000000000000003E-2</c:v>
                </c:pt>
                <c:pt idx="2">
                  <c:v>7.2999999999999995E-2</c:v>
                </c:pt>
                <c:pt idx="4">
                  <c:v>4.7E-2</c:v>
                </c:pt>
                <c:pt idx="5">
                  <c:v>6.8000000000000005E-2</c:v>
                </c:pt>
                <c:pt idx="6">
                  <c:v>2.9000000000000001E-2</c:v>
                </c:pt>
                <c:pt idx="8">
                  <c:v>6.2E-2</c:v>
                </c:pt>
                <c:pt idx="9">
                  <c:v>7.0000000000000007E-2</c:v>
                </c:pt>
                <c:pt idx="10">
                  <c:v>5.3999999999999999E-2</c:v>
                </c:pt>
                <c:pt idx="12">
                  <c:v>0.05</c:v>
                </c:pt>
                <c:pt idx="13">
                  <c:v>5.8999999999999997E-2</c:v>
                </c:pt>
                <c:pt idx="14">
                  <c:v>4.3999999999999997E-2</c:v>
                </c:pt>
                <c:pt idx="16">
                  <c:v>8.1000000000000003E-2</c:v>
                </c:pt>
                <c:pt idx="17">
                  <c:v>0.114</c:v>
                </c:pt>
                <c:pt idx="18">
                  <c:v>5.8999999999999997E-2</c:v>
                </c:pt>
                <c:pt idx="20">
                  <c:v>0.125</c:v>
                </c:pt>
                <c:pt idx="21">
                  <c:v>0.14299999999999999</c:v>
                </c:pt>
                <c:pt idx="22">
                  <c:v>0.108</c:v>
                </c:pt>
                <c:pt idx="24">
                  <c:v>0.24</c:v>
                </c:pt>
                <c:pt idx="25">
                  <c:v>0.23400000000000001</c:v>
                </c:pt>
                <c:pt idx="26">
                  <c:v>0.24399999999999999</c:v>
                </c:pt>
                <c:pt idx="28">
                  <c:v>0.11600000000000001</c:v>
                </c:pt>
                <c:pt idx="29">
                  <c:v>0.104</c:v>
                </c:pt>
                <c:pt idx="30">
                  <c:v>0.126</c:v>
                </c:pt>
              </c:numCache>
            </c:numRef>
          </c:val>
        </c:ser>
        <c:ser>
          <c:idx val="3"/>
          <c:order val="4"/>
          <c:tx>
            <c:strRef>
              <c:f>Sheet1!$G$1:$G$2</c:f>
              <c:strCache>
                <c:ptCount val="1"/>
                <c:pt idx="0">
                  <c:v>Няколко пъти годишно</c:v>
                </c:pt>
              </c:strCache>
            </c:strRef>
          </c:tx>
          <c:spPr>
            <a:solidFill>
              <a:srgbClr val="BD7621">
                <a:alpha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/789 респ./</c:v>
                </c:pt>
                <c:pt idx="1">
                  <c:v>Мъж /392 респ./</c:v>
                </c:pt>
                <c:pt idx="2">
                  <c:v>Жена /397 респ./</c:v>
                </c:pt>
                <c:pt idx="4">
                  <c:v>Извършвали тази дейност /704 респ./</c:v>
                </c:pt>
                <c:pt idx="5">
                  <c:v>Мъж /323 респ./</c:v>
                </c:pt>
                <c:pt idx="6">
                  <c:v>Жена /381 респ./</c:v>
                </c:pt>
                <c:pt idx="8">
                  <c:v>Извършвали тази дейност /779 респ./</c:v>
                </c:pt>
                <c:pt idx="9">
                  <c:v>Мъж /372 респ./</c:v>
                </c:pt>
                <c:pt idx="10">
                  <c:v>Жена /407 респ./</c:v>
                </c:pt>
                <c:pt idx="12">
                  <c:v>Извършвали тази дейност /3539респ./</c:v>
                </c:pt>
                <c:pt idx="13">
                  <c:v>Мъж /136 респ./</c:v>
                </c:pt>
                <c:pt idx="14">
                  <c:v>Жена /203 респ./</c:v>
                </c:pt>
                <c:pt idx="16">
                  <c:v>Извършвали тази дейност /3539респ./</c:v>
                </c:pt>
                <c:pt idx="17">
                  <c:v>Мъж /136 респ./</c:v>
                </c:pt>
                <c:pt idx="18">
                  <c:v>Жена /203 респ./</c:v>
                </c:pt>
                <c:pt idx="20">
                  <c:v>Извършвали тази дейност /481 респ./</c:v>
                </c:pt>
                <c:pt idx="21">
                  <c:v>Мъж /231 респ./</c:v>
                </c:pt>
                <c:pt idx="22">
                  <c:v>Жена /250 респ./</c:v>
                </c:pt>
                <c:pt idx="24">
                  <c:v>Извършвали тази дейност /550 респ./</c:v>
                </c:pt>
                <c:pt idx="25">
                  <c:v>Мъж /218 респ./</c:v>
                </c:pt>
                <c:pt idx="26">
                  <c:v>Жена /332 респ./</c:v>
                </c:pt>
                <c:pt idx="28">
                  <c:v>Извършвали тази дейност /353 респ./</c:v>
                </c:pt>
                <c:pt idx="29">
                  <c:v>Мъж /163 респ./</c:v>
                </c:pt>
                <c:pt idx="30">
                  <c:v>Жена /190 респ./</c:v>
                </c:pt>
              </c:strCache>
            </c:strRef>
          </c:cat>
          <c:val>
            <c:numRef>
              <c:f>Sheet1!$G$3:$G$34</c:f>
              <c:numCache>
                <c:formatCode>0.0%</c:formatCode>
                <c:ptCount val="32"/>
                <c:pt idx="0">
                  <c:v>5.0999999999999997E-2</c:v>
                </c:pt>
                <c:pt idx="1">
                  <c:v>5.0999999999999997E-2</c:v>
                </c:pt>
                <c:pt idx="2">
                  <c:v>0.05</c:v>
                </c:pt>
                <c:pt idx="4">
                  <c:v>1.6E-2</c:v>
                </c:pt>
                <c:pt idx="5">
                  <c:v>2.1999999999999999E-2</c:v>
                </c:pt>
                <c:pt idx="6">
                  <c:v>0.01</c:v>
                </c:pt>
                <c:pt idx="8">
                  <c:v>1.7000000000000001E-2</c:v>
                </c:pt>
                <c:pt idx="9">
                  <c:v>2.7E-2</c:v>
                </c:pt>
                <c:pt idx="10">
                  <c:v>7.0000000000000001E-3</c:v>
                </c:pt>
                <c:pt idx="12">
                  <c:v>2.9000000000000001E-2</c:v>
                </c:pt>
                <c:pt idx="13">
                  <c:v>7.3999999999999996E-2</c:v>
                </c:pt>
                <c:pt idx="14">
                  <c:v>0</c:v>
                </c:pt>
                <c:pt idx="16">
                  <c:v>2.3E-2</c:v>
                </c:pt>
                <c:pt idx="17">
                  <c:v>3.7999999999999999E-2</c:v>
                </c:pt>
                <c:pt idx="18">
                  <c:v>1.2999999999999999E-2</c:v>
                </c:pt>
                <c:pt idx="20">
                  <c:v>5.3999999999999999E-2</c:v>
                </c:pt>
                <c:pt idx="21">
                  <c:v>5.6000000000000001E-2</c:v>
                </c:pt>
                <c:pt idx="22">
                  <c:v>5.1999999999999998E-2</c:v>
                </c:pt>
                <c:pt idx="24">
                  <c:v>9.2999999999999999E-2</c:v>
                </c:pt>
                <c:pt idx="25">
                  <c:v>0.106</c:v>
                </c:pt>
                <c:pt idx="26">
                  <c:v>8.4000000000000005E-2</c:v>
                </c:pt>
                <c:pt idx="28">
                  <c:v>3.6999999999999998E-2</c:v>
                </c:pt>
                <c:pt idx="29">
                  <c:v>5.5E-2</c:v>
                </c:pt>
                <c:pt idx="30">
                  <c:v>2.1000000000000001E-2</c:v>
                </c:pt>
              </c:numCache>
            </c:numRef>
          </c:val>
        </c:ser>
        <c:ser>
          <c:idx val="4"/>
          <c:order val="5"/>
          <c:tx>
            <c:strRef>
              <c:f>Sheet1!$H$1:$H$2</c:f>
              <c:strCache>
                <c:ptCount val="1"/>
                <c:pt idx="0">
                  <c:v>По-рядко</c:v>
                </c:pt>
              </c:strCache>
            </c:strRef>
          </c:tx>
          <c:spPr>
            <a:solidFill>
              <a:srgbClr val="BD7621"/>
            </a:solidFill>
          </c:spPr>
          <c:invertIfNegative val="0"/>
          <c:dLbls>
            <c:dLbl>
              <c:idx val="30"/>
              <c:numFmt formatCode="0%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/789 респ./</c:v>
                </c:pt>
                <c:pt idx="1">
                  <c:v>Мъж /392 респ./</c:v>
                </c:pt>
                <c:pt idx="2">
                  <c:v>Жена /397 респ./</c:v>
                </c:pt>
                <c:pt idx="4">
                  <c:v>Извършвали тази дейност /704 респ./</c:v>
                </c:pt>
                <c:pt idx="5">
                  <c:v>Мъж /323 респ./</c:v>
                </c:pt>
                <c:pt idx="6">
                  <c:v>Жена /381 респ./</c:v>
                </c:pt>
                <c:pt idx="8">
                  <c:v>Извършвали тази дейност /779 респ./</c:v>
                </c:pt>
                <c:pt idx="9">
                  <c:v>Мъж /372 респ./</c:v>
                </c:pt>
                <c:pt idx="10">
                  <c:v>Жена /407 респ./</c:v>
                </c:pt>
                <c:pt idx="12">
                  <c:v>Извършвали тази дейност /3539респ./</c:v>
                </c:pt>
                <c:pt idx="13">
                  <c:v>Мъж /136 респ./</c:v>
                </c:pt>
                <c:pt idx="14">
                  <c:v>Жена /203 респ./</c:v>
                </c:pt>
                <c:pt idx="16">
                  <c:v>Извършвали тази дейност /3539респ./</c:v>
                </c:pt>
                <c:pt idx="17">
                  <c:v>Мъж /136 респ./</c:v>
                </c:pt>
                <c:pt idx="18">
                  <c:v>Жена /203 респ./</c:v>
                </c:pt>
                <c:pt idx="20">
                  <c:v>Извършвали тази дейност /481 респ./</c:v>
                </c:pt>
                <c:pt idx="21">
                  <c:v>Мъж /231 респ./</c:v>
                </c:pt>
                <c:pt idx="22">
                  <c:v>Жена /250 респ./</c:v>
                </c:pt>
                <c:pt idx="24">
                  <c:v>Извършвали тази дейност /550 респ./</c:v>
                </c:pt>
                <c:pt idx="25">
                  <c:v>Мъж /218 респ./</c:v>
                </c:pt>
                <c:pt idx="26">
                  <c:v>Жена /332 респ./</c:v>
                </c:pt>
                <c:pt idx="28">
                  <c:v>Извършвали тази дейност /353 респ./</c:v>
                </c:pt>
                <c:pt idx="29">
                  <c:v>Мъж /163 респ./</c:v>
                </c:pt>
                <c:pt idx="30">
                  <c:v>Жена /190 респ./</c:v>
                </c:pt>
              </c:strCache>
            </c:strRef>
          </c:cat>
          <c:val>
            <c:numRef>
              <c:f>Sheet1!$H$3:$H$34</c:f>
              <c:numCache>
                <c:formatCode>0.0%</c:formatCode>
                <c:ptCount val="32"/>
                <c:pt idx="0">
                  <c:v>6.2E-2</c:v>
                </c:pt>
                <c:pt idx="1">
                  <c:v>7.3999999999999996E-2</c:v>
                </c:pt>
                <c:pt idx="2">
                  <c:v>0.05</c:v>
                </c:pt>
                <c:pt idx="4">
                  <c:v>2.1000000000000001E-2</c:v>
                </c:pt>
                <c:pt idx="5">
                  <c:v>2.8000000000000001E-2</c:v>
                </c:pt>
                <c:pt idx="6">
                  <c:v>1.6E-2</c:v>
                </c:pt>
                <c:pt idx="8">
                  <c:v>2.1999999999999999E-2</c:v>
                </c:pt>
                <c:pt idx="9">
                  <c:v>2.4E-2</c:v>
                </c:pt>
                <c:pt idx="10">
                  <c:v>0.02</c:v>
                </c:pt>
                <c:pt idx="12">
                  <c:v>4.1000000000000002E-2</c:v>
                </c:pt>
                <c:pt idx="13">
                  <c:v>7.3999999999999996E-2</c:v>
                </c:pt>
                <c:pt idx="14">
                  <c:v>0.02</c:v>
                </c:pt>
                <c:pt idx="16">
                  <c:v>4.2999999999999997E-2</c:v>
                </c:pt>
                <c:pt idx="17">
                  <c:v>6.3E-2</c:v>
                </c:pt>
                <c:pt idx="18">
                  <c:v>2.9000000000000001E-2</c:v>
                </c:pt>
                <c:pt idx="20">
                  <c:v>8.1000000000000003E-2</c:v>
                </c:pt>
                <c:pt idx="21">
                  <c:v>6.9000000000000006E-2</c:v>
                </c:pt>
                <c:pt idx="22">
                  <c:v>9.1999999999999998E-2</c:v>
                </c:pt>
                <c:pt idx="24">
                  <c:v>5.5E-2</c:v>
                </c:pt>
                <c:pt idx="25">
                  <c:v>9.1999999999999998E-2</c:v>
                </c:pt>
                <c:pt idx="26">
                  <c:v>0.03</c:v>
                </c:pt>
                <c:pt idx="28">
                  <c:v>6.5000000000000002E-2</c:v>
                </c:pt>
                <c:pt idx="29">
                  <c:v>4.9000000000000002E-2</c:v>
                </c:pt>
                <c:pt idx="30">
                  <c:v>7.9000000000000001E-2</c:v>
                </c:pt>
              </c:numCache>
            </c:numRef>
          </c:val>
        </c:ser>
        <c:ser>
          <c:idx val="5"/>
          <c:order val="6"/>
          <c:tx>
            <c:strRef>
              <c:f>Sheet1!$I$1:$I$2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Sheet1!$B$3:$B$34</c:f>
              <c:strCache>
                <c:ptCount val="31"/>
                <c:pt idx="0">
                  <c:v>Извършвали тази дейност /789 респ./</c:v>
                </c:pt>
                <c:pt idx="1">
                  <c:v>Мъж /392 респ./</c:v>
                </c:pt>
                <c:pt idx="2">
                  <c:v>Жена /397 респ./</c:v>
                </c:pt>
                <c:pt idx="4">
                  <c:v>Извършвали тази дейност /704 респ./</c:v>
                </c:pt>
                <c:pt idx="5">
                  <c:v>Мъж /323 респ./</c:v>
                </c:pt>
                <c:pt idx="6">
                  <c:v>Жена /381 респ./</c:v>
                </c:pt>
                <c:pt idx="8">
                  <c:v>Извършвали тази дейност /779 респ./</c:v>
                </c:pt>
                <c:pt idx="9">
                  <c:v>Мъж /372 респ./</c:v>
                </c:pt>
                <c:pt idx="10">
                  <c:v>Жена /407 респ./</c:v>
                </c:pt>
                <c:pt idx="12">
                  <c:v>Извършвали тази дейност /3539респ./</c:v>
                </c:pt>
                <c:pt idx="13">
                  <c:v>Мъж /136 респ./</c:v>
                </c:pt>
                <c:pt idx="14">
                  <c:v>Жена /203 респ./</c:v>
                </c:pt>
                <c:pt idx="16">
                  <c:v>Извършвали тази дейност /3539респ./</c:v>
                </c:pt>
                <c:pt idx="17">
                  <c:v>Мъж /136 респ./</c:v>
                </c:pt>
                <c:pt idx="18">
                  <c:v>Жена /203 респ./</c:v>
                </c:pt>
                <c:pt idx="20">
                  <c:v>Извършвали тази дейност /481 респ./</c:v>
                </c:pt>
                <c:pt idx="21">
                  <c:v>Мъж /231 респ./</c:v>
                </c:pt>
                <c:pt idx="22">
                  <c:v>Жена /250 респ./</c:v>
                </c:pt>
                <c:pt idx="24">
                  <c:v>Извършвали тази дейност /550 респ./</c:v>
                </c:pt>
                <c:pt idx="25">
                  <c:v>Мъж /218 респ./</c:v>
                </c:pt>
                <c:pt idx="26">
                  <c:v>Жена /332 респ./</c:v>
                </c:pt>
                <c:pt idx="28">
                  <c:v>Извършвали тази дейност /353 респ./</c:v>
                </c:pt>
                <c:pt idx="29">
                  <c:v>Мъж /163 респ./</c:v>
                </c:pt>
                <c:pt idx="30">
                  <c:v>Жена /190 респ./</c:v>
                </c:pt>
              </c:strCache>
            </c:strRef>
          </c:cat>
          <c:val>
            <c:numRef>
              <c:f>Sheet1!$I$3:$I$34</c:f>
              <c:numCache>
                <c:formatCode>0.0%</c:formatCode>
                <c:ptCount val="32"/>
                <c:pt idx="0">
                  <c:v>2.3E-2</c:v>
                </c:pt>
                <c:pt idx="1">
                  <c:v>2.5999999999999999E-2</c:v>
                </c:pt>
                <c:pt idx="2">
                  <c:v>0.02</c:v>
                </c:pt>
                <c:pt idx="4">
                  <c:v>8.9999999999999993E-3</c:v>
                </c:pt>
                <c:pt idx="5">
                  <c:v>6.0000000000000001E-3</c:v>
                </c:pt>
                <c:pt idx="6">
                  <c:v>0.01</c:v>
                </c:pt>
                <c:pt idx="8">
                  <c:v>1.4E-2</c:v>
                </c:pt>
                <c:pt idx="9">
                  <c:v>1.6E-2</c:v>
                </c:pt>
                <c:pt idx="10">
                  <c:v>1.2E-2</c:v>
                </c:pt>
                <c:pt idx="20">
                  <c:v>0.01</c:v>
                </c:pt>
                <c:pt idx="21">
                  <c:v>4.0000000000000001E-3</c:v>
                </c:pt>
                <c:pt idx="22">
                  <c:v>1.6E-2</c:v>
                </c:pt>
                <c:pt idx="24">
                  <c:v>7.0000000000000001E-3</c:v>
                </c:pt>
                <c:pt idx="25">
                  <c:v>5.0000000000000001E-3</c:v>
                </c:pt>
                <c:pt idx="26">
                  <c:v>8.9999999999999993E-3</c:v>
                </c:pt>
                <c:pt idx="28">
                  <c:v>3.1E-2</c:v>
                </c:pt>
                <c:pt idx="29">
                  <c:v>2.5000000000000001E-2</c:v>
                </c:pt>
                <c:pt idx="30">
                  <c:v>3.6999999999999998E-2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35278208"/>
        <c:axId val="35292288"/>
      </c:barChart>
      <c:catAx>
        <c:axId val="35278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100">
                <a:solidFill>
                  <a:srgbClr val="292934"/>
                </a:solidFill>
              </a:defRPr>
            </a:pPr>
            <a:endParaRPr lang="en-US"/>
          </a:p>
        </c:txPr>
        <c:crossAx val="3529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922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278208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1.6337696583111315E-2"/>
          <c:y val="0.89158374686768638"/>
          <c:w val="0.96884861273709211"/>
          <c:h val="6.8305660064458776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0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613849985787722"/>
          <c:y val="1.1945652893704129E-2"/>
          <c:w val="0.44386150014212283"/>
          <c:h val="0.84256035903429494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Sheet1!$C$1:$C$2</c:f>
              <c:strCache>
                <c:ptCount val="1"/>
                <c:pt idx="0">
                  <c:v>Ежедневно</c:v>
                </c:pt>
              </c:strCache>
            </c:strRef>
          </c:tx>
          <c:spPr>
            <a:solidFill>
              <a:srgbClr val="68467A"/>
            </a:solidFill>
            <a:ln w="16463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2.2124047763961E-3"/>
                  <c:y val="-2.2274960892013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9466426637075155E-3"/>
                  <c:y val="2.0916329904587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9.0107451248673115E-3"/>
                  <c:y val="2.1385675154789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50193110337E-3"/>
                  <c:y val="2.0008929087531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7.4393649600691183E-3"/>
                  <c:y val="4.5617064668694127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Sheet1!$B$3:$B$29</c:f>
              <c:strCache>
                <c:ptCount val="27"/>
                <c:pt idx="0">
                  <c:v>Извършвали тази дейност /757 респ./</c:v>
                </c:pt>
                <c:pt idx="1">
                  <c:v>Мъж /380 респ./</c:v>
                </c:pt>
                <c:pt idx="2">
                  <c:v>Жена /377 респ./</c:v>
                </c:pt>
                <c:pt idx="4">
                  <c:v>Извършвали тази дейност /532 респ./</c:v>
                </c:pt>
                <c:pt idx="5">
                  <c:v>Мъж /151 респ./</c:v>
                </c:pt>
                <c:pt idx="6">
                  <c:v>Жена /381 респ./</c:v>
                </c:pt>
                <c:pt idx="8">
                  <c:v>Извършвали тази дейност /385 респ./</c:v>
                </c:pt>
                <c:pt idx="9">
                  <c:v>Мъж /167 респ./</c:v>
                </c:pt>
                <c:pt idx="10">
                  <c:v>Жена /218 респ./</c:v>
                </c:pt>
                <c:pt idx="12">
                  <c:v>Извършвали тази дейност /631 респ./</c:v>
                </c:pt>
                <c:pt idx="13">
                  <c:v>Мъж /287 респ./</c:v>
                </c:pt>
                <c:pt idx="14">
                  <c:v>Жена /344 респ./</c:v>
                </c:pt>
                <c:pt idx="16">
                  <c:v>Извършвали тази дейност /617 респ./</c:v>
                </c:pt>
                <c:pt idx="17">
                  <c:v>Мъж /289 респ./</c:v>
                </c:pt>
                <c:pt idx="18">
                  <c:v>Жена /328 респ./</c:v>
                </c:pt>
                <c:pt idx="20">
                  <c:v>Извършвали тази дейност /331 респ./</c:v>
                </c:pt>
                <c:pt idx="21">
                  <c:v>Мъж /111 респ./</c:v>
                </c:pt>
                <c:pt idx="22">
                  <c:v>Жена /220 респ./</c:v>
                </c:pt>
                <c:pt idx="24">
                  <c:v>Извършвали тази дейност /707 респ./</c:v>
                </c:pt>
                <c:pt idx="25">
                  <c:v>Мъж /288 респ./</c:v>
                </c:pt>
                <c:pt idx="26">
                  <c:v>Жена /419 респ./</c:v>
                </c:pt>
              </c:strCache>
            </c:strRef>
          </c:cat>
          <c:val>
            <c:numRef>
              <c:f>Sheet1!$C$3:$C$29</c:f>
              <c:numCache>
                <c:formatCode>0.0%</c:formatCode>
                <c:ptCount val="27"/>
                <c:pt idx="0">
                  <c:v>0.14399999999999999</c:v>
                </c:pt>
                <c:pt idx="1">
                  <c:v>7.3999999999999996E-2</c:v>
                </c:pt>
                <c:pt idx="2">
                  <c:v>0.215</c:v>
                </c:pt>
                <c:pt idx="4">
                  <c:v>0.113</c:v>
                </c:pt>
                <c:pt idx="5">
                  <c:v>7.2999999999999995E-2</c:v>
                </c:pt>
                <c:pt idx="6">
                  <c:v>0.129</c:v>
                </c:pt>
                <c:pt idx="8">
                  <c:v>6.5000000000000002E-2</c:v>
                </c:pt>
                <c:pt idx="9">
                  <c:v>4.8000000000000001E-2</c:v>
                </c:pt>
                <c:pt idx="10">
                  <c:v>7.8E-2</c:v>
                </c:pt>
                <c:pt idx="12">
                  <c:v>5.3999999999999999E-2</c:v>
                </c:pt>
                <c:pt idx="13">
                  <c:v>4.9000000000000002E-2</c:v>
                </c:pt>
                <c:pt idx="14">
                  <c:v>5.8000000000000003E-2</c:v>
                </c:pt>
                <c:pt idx="16">
                  <c:v>5.2999999999999999E-2</c:v>
                </c:pt>
                <c:pt idx="17">
                  <c:v>5.1999999999999998E-2</c:v>
                </c:pt>
                <c:pt idx="18">
                  <c:v>5.5E-2</c:v>
                </c:pt>
                <c:pt idx="20">
                  <c:v>5.0999999999999997E-2</c:v>
                </c:pt>
                <c:pt idx="21">
                  <c:v>4.4999999999999998E-2</c:v>
                </c:pt>
                <c:pt idx="22">
                  <c:v>5.5E-2</c:v>
                </c:pt>
                <c:pt idx="24">
                  <c:v>4.1000000000000002E-2</c:v>
                </c:pt>
                <c:pt idx="25">
                  <c:v>2.1000000000000001E-2</c:v>
                </c:pt>
                <c:pt idx="26">
                  <c:v>5.5E-2</c:v>
                </c:pt>
              </c:numCache>
            </c:numRef>
          </c:val>
        </c:ser>
        <c:ser>
          <c:idx val="0"/>
          <c:order val="1"/>
          <c:tx>
            <c:strRef>
              <c:f>Sheet1!$D$1:$D$2</c:f>
              <c:strCache>
                <c:ptCount val="1"/>
                <c:pt idx="0">
                  <c:v>Поне веднъж седмично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0000"/>
              </a:srgbClr>
            </a:solidFill>
            <a:effectLst/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Sheet1!$B$3:$B$29</c:f>
              <c:strCache>
                <c:ptCount val="27"/>
                <c:pt idx="0">
                  <c:v>Извършвали тази дейност /757 респ./</c:v>
                </c:pt>
                <c:pt idx="1">
                  <c:v>Мъж /380 респ./</c:v>
                </c:pt>
                <c:pt idx="2">
                  <c:v>Жена /377 респ./</c:v>
                </c:pt>
                <c:pt idx="4">
                  <c:v>Извършвали тази дейност /532 респ./</c:v>
                </c:pt>
                <c:pt idx="5">
                  <c:v>Мъж /151 респ./</c:v>
                </c:pt>
                <c:pt idx="6">
                  <c:v>Жена /381 респ./</c:v>
                </c:pt>
                <c:pt idx="8">
                  <c:v>Извършвали тази дейност /385 респ./</c:v>
                </c:pt>
                <c:pt idx="9">
                  <c:v>Мъж /167 респ./</c:v>
                </c:pt>
                <c:pt idx="10">
                  <c:v>Жена /218 респ./</c:v>
                </c:pt>
                <c:pt idx="12">
                  <c:v>Извършвали тази дейност /631 респ./</c:v>
                </c:pt>
                <c:pt idx="13">
                  <c:v>Мъж /287 респ./</c:v>
                </c:pt>
                <c:pt idx="14">
                  <c:v>Жена /344 респ./</c:v>
                </c:pt>
                <c:pt idx="16">
                  <c:v>Извършвали тази дейност /617 респ./</c:v>
                </c:pt>
                <c:pt idx="17">
                  <c:v>Мъж /289 респ./</c:v>
                </c:pt>
                <c:pt idx="18">
                  <c:v>Жена /328 респ./</c:v>
                </c:pt>
                <c:pt idx="20">
                  <c:v>Извършвали тази дейност /331 респ./</c:v>
                </c:pt>
                <c:pt idx="21">
                  <c:v>Мъж /111 респ./</c:v>
                </c:pt>
                <c:pt idx="22">
                  <c:v>Жена /220 респ./</c:v>
                </c:pt>
                <c:pt idx="24">
                  <c:v>Извършвали тази дейност /707 респ./</c:v>
                </c:pt>
                <c:pt idx="25">
                  <c:v>Мъж /288 респ./</c:v>
                </c:pt>
                <c:pt idx="26">
                  <c:v>Жена /419 респ./</c:v>
                </c:pt>
              </c:strCache>
            </c:strRef>
          </c:cat>
          <c:val>
            <c:numRef>
              <c:f>Sheet1!$D$3:$D$29</c:f>
              <c:numCache>
                <c:formatCode>0.0%</c:formatCode>
                <c:ptCount val="27"/>
                <c:pt idx="0">
                  <c:v>0.25</c:v>
                </c:pt>
                <c:pt idx="1">
                  <c:v>0.27400000000000002</c:v>
                </c:pt>
                <c:pt idx="2">
                  <c:v>0.22500000000000001</c:v>
                </c:pt>
                <c:pt idx="4">
                  <c:v>4.1000000000000002E-2</c:v>
                </c:pt>
                <c:pt idx="5">
                  <c:v>6.6000000000000003E-2</c:v>
                </c:pt>
                <c:pt idx="6">
                  <c:v>3.1E-2</c:v>
                </c:pt>
                <c:pt idx="8">
                  <c:v>9.9000000000000005E-2</c:v>
                </c:pt>
                <c:pt idx="9">
                  <c:v>0.12</c:v>
                </c:pt>
                <c:pt idx="10">
                  <c:v>8.3000000000000004E-2</c:v>
                </c:pt>
                <c:pt idx="12">
                  <c:v>0.14699999999999999</c:v>
                </c:pt>
                <c:pt idx="13">
                  <c:v>0.14599999999999999</c:v>
                </c:pt>
                <c:pt idx="14">
                  <c:v>0.14799999999999999</c:v>
                </c:pt>
                <c:pt idx="16">
                  <c:v>0.22500000000000001</c:v>
                </c:pt>
                <c:pt idx="17">
                  <c:v>0.20100000000000001</c:v>
                </c:pt>
                <c:pt idx="18">
                  <c:v>0.247</c:v>
                </c:pt>
                <c:pt idx="20">
                  <c:v>6.6000000000000003E-2</c:v>
                </c:pt>
                <c:pt idx="21">
                  <c:v>8.1000000000000003E-2</c:v>
                </c:pt>
                <c:pt idx="22">
                  <c:v>5.8999999999999997E-2</c:v>
                </c:pt>
                <c:pt idx="24">
                  <c:v>0.04</c:v>
                </c:pt>
                <c:pt idx="25">
                  <c:v>4.4999999999999998E-2</c:v>
                </c:pt>
                <c:pt idx="26">
                  <c:v>3.5999999999999997E-2</c:v>
                </c:pt>
              </c:numCache>
            </c:numRef>
          </c:val>
        </c:ser>
        <c:ser>
          <c:idx val="1"/>
          <c:order val="2"/>
          <c:tx>
            <c:strRef>
              <c:f>Sheet1!$E$1:$E$2</c:f>
              <c:strCache>
                <c:ptCount val="1"/>
                <c:pt idx="0">
                  <c:v>Поне веднъж месечно</c:v>
                </c:pt>
              </c:strCache>
            </c:strRef>
          </c:tx>
          <c:spPr>
            <a:solidFill>
              <a:srgbClr val="FFEFEF"/>
            </a:solidFill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Sheet1!$B$3:$B$29</c:f>
              <c:strCache>
                <c:ptCount val="27"/>
                <c:pt idx="0">
                  <c:v>Извършвали тази дейност /757 респ./</c:v>
                </c:pt>
                <c:pt idx="1">
                  <c:v>Мъж /380 респ./</c:v>
                </c:pt>
                <c:pt idx="2">
                  <c:v>Жена /377 респ./</c:v>
                </c:pt>
                <c:pt idx="4">
                  <c:v>Извършвали тази дейност /532 респ./</c:v>
                </c:pt>
                <c:pt idx="5">
                  <c:v>Мъж /151 респ./</c:v>
                </c:pt>
                <c:pt idx="6">
                  <c:v>Жена /381 респ./</c:v>
                </c:pt>
                <c:pt idx="8">
                  <c:v>Извършвали тази дейност /385 респ./</c:v>
                </c:pt>
                <c:pt idx="9">
                  <c:v>Мъж /167 респ./</c:v>
                </c:pt>
                <c:pt idx="10">
                  <c:v>Жена /218 респ./</c:v>
                </c:pt>
                <c:pt idx="12">
                  <c:v>Извършвали тази дейност /631 респ./</c:v>
                </c:pt>
                <c:pt idx="13">
                  <c:v>Мъж /287 респ./</c:v>
                </c:pt>
                <c:pt idx="14">
                  <c:v>Жена /344 респ./</c:v>
                </c:pt>
                <c:pt idx="16">
                  <c:v>Извършвали тази дейност /617 респ./</c:v>
                </c:pt>
                <c:pt idx="17">
                  <c:v>Мъж /289 респ./</c:v>
                </c:pt>
                <c:pt idx="18">
                  <c:v>Жена /328 респ./</c:v>
                </c:pt>
                <c:pt idx="20">
                  <c:v>Извършвали тази дейност /331 респ./</c:v>
                </c:pt>
                <c:pt idx="21">
                  <c:v>Мъж /111 респ./</c:v>
                </c:pt>
                <c:pt idx="22">
                  <c:v>Жена /220 респ./</c:v>
                </c:pt>
                <c:pt idx="24">
                  <c:v>Извършвали тази дейност /707 респ./</c:v>
                </c:pt>
                <c:pt idx="25">
                  <c:v>Мъж /288 респ./</c:v>
                </c:pt>
                <c:pt idx="26">
                  <c:v>Жена /419 респ./</c:v>
                </c:pt>
              </c:strCache>
            </c:strRef>
          </c:cat>
          <c:val>
            <c:numRef>
              <c:f>Sheet1!$E$3:$E$29</c:f>
              <c:numCache>
                <c:formatCode>0.0%</c:formatCode>
                <c:ptCount val="27"/>
                <c:pt idx="0">
                  <c:v>0.33300000000000002</c:v>
                </c:pt>
                <c:pt idx="1">
                  <c:v>0.36099999999999999</c:v>
                </c:pt>
                <c:pt idx="2">
                  <c:v>0.30499999999999999</c:v>
                </c:pt>
                <c:pt idx="4">
                  <c:v>0.17100000000000001</c:v>
                </c:pt>
                <c:pt idx="5">
                  <c:v>0.17199999999999999</c:v>
                </c:pt>
                <c:pt idx="6">
                  <c:v>0.17100000000000001</c:v>
                </c:pt>
                <c:pt idx="8">
                  <c:v>0.26800000000000002</c:v>
                </c:pt>
                <c:pt idx="9">
                  <c:v>0.22800000000000001</c:v>
                </c:pt>
                <c:pt idx="10">
                  <c:v>0.29799999999999999</c:v>
                </c:pt>
                <c:pt idx="12">
                  <c:v>0.3</c:v>
                </c:pt>
                <c:pt idx="13">
                  <c:v>0.27200000000000002</c:v>
                </c:pt>
                <c:pt idx="14">
                  <c:v>0.32300000000000001</c:v>
                </c:pt>
                <c:pt idx="16">
                  <c:v>0.376</c:v>
                </c:pt>
                <c:pt idx="17">
                  <c:v>0.37</c:v>
                </c:pt>
                <c:pt idx="18">
                  <c:v>0.38100000000000001</c:v>
                </c:pt>
                <c:pt idx="20">
                  <c:v>0.33500000000000002</c:v>
                </c:pt>
                <c:pt idx="21">
                  <c:v>0.29699999999999999</c:v>
                </c:pt>
                <c:pt idx="22">
                  <c:v>0.35499999999999998</c:v>
                </c:pt>
                <c:pt idx="24">
                  <c:v>0.25</c:v>
                </c:pt>
                <c:pt idx="25">
                  <c:v>0.222</c:v>
                </c:pt>
                <c:pt idx="26">
                  <c:v>0.27</c:v>
                </c:pt>
              </c:numCache>
            </c:numRef>
          </c:val>
        </c:ser>
        <c:ser>
          <c:idx val="2"/>
          <c:order val="3"/>
          <c:tx>
            <c:strRef>
              <c:f>Sheet1!$F$1:$F$2</c:f>
              <c:strCache>
                <c:ptCount val="1"/>
                <c:pt idx="0">
                  <c:v>На 2 - 3 месеца</c:v>
                </c:pt>
              </c:strCache>
            </c:strRef>
          </c:tx>
          <c:spPr>
            <a:solidFill>
              <a:srgbClr val="FFC1C1"/>
            </a:solidFill>
            <a:effectLst/>
          </c:spPr>
          <c:invertIfNegative val="0"/>
          <c:dLbls>
            <c:dLbl>
              <c:idx val="5"/>
              <c:layout>
                <c:manualLayout>
                  <c:x val="-1.5873236307076991E-2"/>
                  <c:y val="-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Sheet1!$B$3:$B$29</c:f>
              <c:strCache>
                <c:ptCount val="27"/>
                <c:pt idx="0">
                  <c:v>Извършвали тази дейност /757 респ./</c:v>
                </c:pt>
                <c:pt idx="1">
                  <c:v>Мъж /380 респ./</c:v>
                </c:pt>
                <c:pt idx="2">
                  <c:v>Жена /377 респ./</c:v>
                </c:pt>
                <c:pt idx="4">
                  <c:v>Извършвали тази дейност /532 респ./</c:v>
                </c:pt>
                <c:pt idx="5">
                  <c:v>Мъж /151 респ./</c:v>
                </c:pt>
                <c:pt idx="6">
                  <c:v>Жена /381 респ./</c:v>
                </c:pt>
                <c:pt idx="8">
                  <c:v>Извършвали тази дейност /385 респ./</c:v>
                </c:pt>
                <c:pt idx="9">
                  <c:v>Мъж /167 респ./</c:v>
                </c:pt>
                <c:pt idx="10">
                  <c:v>Жена /218 респ./</c:v>
                </c:pt>
                <c:pt idx="12">
                  <c:v>Извършвали тази дейност /631 респ./</c:v>
                </c:pt>
                <c:pt idx="13">
                  <c:v>Мъж /287 респ./</c:v>
                </c:pt>
                <c:pt idx="14">
                  <c:v>Жена /344 респ./</c:v>
                </c:pt>
                <c:pt idx="16">
                  <c:v>Извършвали тази дейност /617 респ./</c:v>
                </c:pt>
                <c:pt idx="17">
                  <c:v>Мъж /289 респ./</c:v>
                </c:pt>
                <c:pt idx="18">
                  <c:v>Жена /328 респ./</c:v>
                </c:pt>
                <c:pt idx="20">
                  <c:v>Извършвали тази дейност /331 респ./</c:v>
                </c:pt>
                <c:pt idx="21">
                  <c:v>Мъж /111 респ./</c:v>
                </c:pt>
                <c:pt idx="22">
                  <c:v>Жена /220 респ./</c:v>
                </c:pt>
                <c:pt idx="24">
                  <c:v>Извършвали тази дейност /707 респ./</c:v>
                </c:pt>
                <c:pt idx="25">
                  <c:v>Мъж /288 респ./</c:v>
                </c:pt>
                <c:pt idx="26">
                  <c:v>Жена /419 респ./</c:v>
                </c:pt>
              </c:strCache>
            </c:strRef>
          </c:cat>
          <c:val>
            <c:numRef>
              <c:f>Sheet1!$F$3:$F$29</c:f>
              <c:numCache>
                <c:formatCode>0.0%</c:formatCode>
                <c:ptCount val="27"/>
                <c:pt idx="0">
                  <c:v>0.153</c:v>
                </c:pt>
                <c:pt idx="1">
                  <c:v>0.17599999999999999</c:v>
                </c:pt>
                <c:pt idx="2">
                  <c:v>0.13</c:v>
                </c:pt>
                <c:pt idx="4">
                  <c:v>0.26700000000000002</c:v>
                </c:pt>
                <c:pt idx="5">
                  <c:v>0.192</c:v>
                </c:pt>
                <c:pt idx="6">
                  <c:v>0.29699999999999999</c:v>
                </c:pt>
                <c:pt idx="8">
                  <c:v>0.28100000000000003</c:v>
                </c:pt>
                <c:pt idx="9">
                  <c:v>0.30499999999999999</c:v>
                </c:pt>
                <c:pt idx="10">
                  <c:v>0.26100000000000001</c:v>
                </c:pt>
                <c:pt idx="12">
                  <c:v>0.214</c:v>
                </c:pt>
                <c:pt idx="13">
                  <c:v>0.20599999999999999</c:v>
                </c:pt>
                <c:pt idx="14">
                  <c:v>0.221</c:v>
                </c:pt>
                <c:pt idx="16">
                  <c:v>0.156</c:v>
                </c:pt>
                <c:pt idx="17">
                  <c:v>0.187</c:v>
                </c:pt>
                <c:pt idx="18">
                  <c:v>0.128</c:v>
                </c:pt>
                <c:pt idx="20">
                  <c:v>0.24199999999999999</c:v>
                </c:pt>
                <c:pt idx="21">
                  <c:v>0.216</c:v>
                </c:pt>
                <c:pt idx="22">
                  <c:v>0.255</c:v>
                </c:pt>
                <c:pt idx="24">
                  <c:v>0.33100000000000002</c:v>
                </c:pt>
                <c:pt idx="25">
                  <c:v>0.316</c:v>
                </c:pt>
                <c:pt idx="26">
                  <c:v>0.34100000000000003</c:v>
                </c:pt>
              </c:numCache>
            </c:numRef>
          </c:val>
        </c:ser>
        <c:ser>
          <c:idx val="3"/>
          <c:order val="4"/>
          <c:tx>
            <c:strRef>
              <c:f>Sheet1!$G$1:$G$2</c:f>
              <c:strCache>
                <c:ptCount val="1"/>
                <c:pt idx="0">
                  <c:v>Няколко пъти годишно</c:v>
                </c:pt>
              </c:strCache>
            </c:strRef>
          </c:tx>
          <c:spPr>
            <a:solidFill>
              <a:srgbClr val="BD7621">
                <a:alpha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Sheet1!$B$3:$B$29</c:f>
              <c:strCache>
                <c:ptCount val="27"/>
                <c:pt idx="0">
                  <c:v>Извършвали тази дейност /757 респ./</c:v>
                </c:pt>
                <c:pt idx="1">
                  <c:v>Мъж /380 респ./</c:v>
                </c:pt>
                <c:pt idx="2">
                  <c:v>Жена /377 респ./</c:v>
                </c:pt>
                <c:pt idx="4">
                  <c:v>Извършвали тази дейност /532 респ./</c:v>
                </c:pt>
                <c:pt idx="5">
                  <c:v>Мъж /151 респ./</c:v>
                </c:pt>
                <c:pt idx="6">
                  <c:v>Жена /381 респ./</c:v>
                </c:pt>
                <c:pt idx="8">
                  <c:v>Извършвали тази дейност /385 респ./</c:v>
                </c:pt>
                <c:pt idx="9">
                  <c:v>Мъж /167 респ./</c:v>
                </c:pt>
                <c:pt idx="10">
                  <c:v>Жена /218 респ./</c:v>
                </c:pt>
                <c:pt idx="12">
                  <c:v>Извършвали тази дейност /631 респ./</c:v>
                </c:pt>
                <c:pt idx="13">
                  <c:v>Мъж /287 респ./</c:v>
                </c:pt>
                <c:pt idx="14">
                  <c:v>Жена /344 респ./</c:v>
                </c:pt>
                <c:pt idx="16">
                  <c:v>Извършвали тази дейност /617 респ./</c:v>
                </c:pt>
                <c:pt idx="17">
                  <c:v>Мъж /289 респ./</c:v>
                </c:pt>
                <c:pt idx="18">
                  <c:v>Жена /328 респ./</c:v>
                </c:pt>
                <c:pt idx="20">
                  <c:v>Извършвали тази дейност /331 респ./</c:v>
                </c:pt>
                <c:pt idx="21">
                  <c:v>Мъж /111 респ./</c:v>
                </c:pt>
                <c:pt idx="22">
                  <c:v>Жена /220 респ./</c:v>
                </c:pt>
                <c:pt idx="24">
                  <c:v>Извършвали тази дейност /707 респ./</c:v>
                </c:pt>
                <c:pt idx="25">
                  <c:v>Мъж /288 респ./</c:v>
                </c:pt>
                <c:pt idx="26">
                  <c:v>Жена /419 респ./</c:v>
                </c:pt>
              </c:strCache>
            </c:strRef>
          </c:cat>
          <c:val>
            <c:numRef>
              <c:f>Sheet1!$G$3:$G$29</c:f>
              <c:numCache>
                <c:formatCode>0.0%</c:formatCode>
                <c:ptCount val="27"/>
                <c:pt idx="0">
                  <c:v>6.6000000000000003E-2</c:v>
                </c:pt>
                <c:pt idx="1">
                  <c:v>6.3E-2</c:v>
                </c:pt>
                <c:pt idx="2">
                  <c:v>6.9000000000000006E-2</c:v>
                </c:pt>
                <c:pt idx="4">
                  <c:v>0.25900000000000001</c:v>
                </c:pt>
                <c:pt idx="5">
                  <c:v>0.28499999999999998</c:v>
                </c:pt>
                <c:pt idx="6">
                  <c:v>0.249</c:v>
                </c:pt>
                <c:pt idx="8">
                  <c:v>0.17100000000000001</c:v>
                </c:pt>
                <c:pt idx="9">
                  <c:v>0.18</c:v>
                </c:pt>
                <c:pt idx="10">
                  <c:v>0.16500000000000001</c:v>
                </c:pt>
                <c:pt idx="12">
                  <c:v>0.13200000000000001</c:v>
                </c:pt>
                <c:pt idx="13">
                  <c:v>0.13900000000000001</c:v>
                </c:pt>
                <c:pt idx="14">
                  <c:v>0.125</c:v>
                </c:pt>
                <c:pt idx="16">
                  <c:v>9.4E-2</c:v>
                </c:pt>
                <c:pt idx="17">
                  <c:v>9.7000000000000003E-2</c:v>
                </c:pt>
                <c:pt idx="18">
                  <c:v>9.0999999999999998E-2</c:v>
                </c:pt>
                <c:pt idx="20">
                  <c:v>0.16</c:v>
                </c:pt>
                <c:pt idx="21">
                  <c:v>0.14399999999999999</c:v>
                </c:pt>
                <c:pt idx="22">
                  <c:v>0.16800000000000001</c:v>
                </c:pt>
                <c:pt idx="24">
                  <c:v>0.246</c:v>
                </c:pt>
                <c:pt idx="25">
                  <c:v>0.26700000000000002</c:v>
                </c:pt>
                <c:pt idx="26">
                  <c:v>0.23200000000000001</c:v>
                </c:pt>
              </c:numCache>
            </c:numRef>
          </c:val>
        </c:ser>
        <c:ser>
          <c:idx val="4"/>
          <c:order val="5"/>
          <c:tx>
            <c:strRef>
              <c:f>Sheet1!$H$1:$H$2</c:f>
              <c:strCache>
                <c:ptCount val="1"/>
                <c:pt idx="0">
                  <c:v>По-рядко</c:v>
                </c:pt>
              </c:strCache>
            </c:strRef>
          </c:tx>
          <c:spPr>
            <a:solidFill>
              <a:srgbClr val="BD7621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Sheet1!$B$3:$B$29</c:f>
              <c:strCache>
                <c:ptCount val="27"/>
                <c:pt idx="0">
                  <c:v>Извършвали тази дейност /757 респ./</c:v>
                </c:pt>
                <c:pt idx="1">
                  <c:v>Мъж /380 респ./</c:v>
                </c:pt>
                <c:pt idx="2">
                  <c:v>Жена /377 респ./</c:v>
                </c:pt>
                <c:pt idx="4">
                  <c:v>Извършвали тази дейност /532 респ./</c:v>
                </c:pt>
                <c:pt idx="5">
                  <c:v>Мъж /151 респ./</c:v>
                </c:pt>
                <c:pt idx="6">
                  <c:v>Жена /381 респ./</c:v>
                </c:pt>
                <c:pt idx="8">
                  <c:v>Извършвали тази дейност /385 респ./</c:v>
                </c:pt>
                <c:pt idx="9">
                  <c:v>Мъж /167 респ./</c:v>
                </c:pt>
                <c:pt idx="10">
                  <c:v>Жена /218 респ./</c:v>
                </c:pt>
                <c:pt idx="12">
                  <c:v>Извършвали тази дейност /631 респ./</c:v>
                </c:pt>
                <c:pt idx="13">
                  <c:v>Мъж /287 респ./</c:v>
                </c:pt>
                <c:pt idx="14">
                  <c:v>Жена /344 респ./</c:v>
                </c:pt>
                <c:pt idx="16">
                  <c:v>Извършвали тази дейност /617 респ./</c:v>
                </c:pt>
                <c:pt idx="17">
                  <c:v>Мъж /289 респ./</c:v>
                </c:pt>
                <c:pt idx="18">
                  <c:v>Жена /328 респ./</c:v>
                </c:pt>
                <c:pt idx="20">
                  <c:v>Извършвали тази дейност /331 респ./</c:v>
                </c:pt>
                <c:pt idx="21">
                  <c:v>Мъж /111 респ./</c:v>
                </c:pt>
                <c:pt idx="22">
                  <c:v>Жена /220 респ./</c:v>
                </c:pt>
                <c:pt idx="24">
                  <c:v>Извършвали тази дейност /707 респ./</c:v>
                </c:pt>
                <c:pt idx="25">
                  <c:v>Мъж /288 респ./</c:v>
                </c:pt>
                <c:pt idx="26">
                  <c:v>Жена /419 респ./</c:v>
                </c:pt>
              </c:strCache>
            </c:strRef>
          </c:cat>
          <c:val>
            <c:numRef>
              <c:f>Sheet1!$H$3:$H$29</c:f>
              <c:numCache>
                <c:formatCode>0.0%</c:formatCode>
                <c:ptCount val="27"/>
                <c:pt idx="0">
                  <c:v>0.04</c:v>
                </c:pt>
                <c:pt idx="1">
                  <c:v>3.9E-2</c:v>
                </c:pt>
                <c:pt idx="2">
                  <c:v>0.04</c:v>
                </c:pt>
                <c:pt idx="4">
                  <c:v>0.124</c:v>
                </c:pt>
                <c:pt idx="5">
                  <c:v>0.19900000000000001</c:v>
                </c:pt>
                <c:pt idx="6">
                  <c:v>9.4E-2</c:v>
                </c:pt>
                <c:pt idx="8">
                  <c:v>0.106</c:v>
                </c:pt>
                <c:pt idx="9">
                  <c:v>0.114</c:v>
                </c:pt>
                <c:pt idx="10">
                  <c:v>0.10100000000000001</c:v>
                </c:pt>
                <c:pt idx="12">
                  <c:v>0.13300000000000001</c:v>
                </c:pt>
                <c:pt idx="13">
                  <c:v>0.16400000000000001</c:v>
                </c:pt>
                <c:pt idx="14">
                  <c:v>0.108</c:v>
                </c:pt>
                <c:pt idx="16">
                  <c:v>7.8E-2</c:v>
                </c:pt>
                <c:pt idx="17">
                  <c:v>7.5999999999999998E-2</c:v>
                </c:pt>
                <c:pt idx="18">
                  <c:v>7.9000000000000001E-2</c:v>
                </c:pt>
                <c:pt idx="20">
                  <c:v>0.13900000000000001</c:v>
                </c:pt>
                <c:pt idx="21">
                  <c:v>0.20699999999999999</c:v>
                </c:pt>
                <c:pt idx="22">
                  <c:v>0.105</c:v>
                </c:pt>
                <c:pt idx="24">
                  <c:v>8.2000000000000003E-2</c:v>
                </c:pt>
                <c:pt idx="25">
                  <c:v>0.115</c:v>
                </c:pt>
                <c:pt idx="26">
                  <c:v>0.06</c:v>
                </c:pt>
              </c:numCache>
            </c:numRef>
          </c:val>
        </c:ser>
        <c:ser>
          <c:idx val="5"/>
          <c:order val="6"/>
          <c:tx>
            <c:strRef>
              <c:f>Sheet1!$I$1:$I$2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Sheet1!$B$3:$B$29</c:f>
              <c:strCache>
                <c:ptCount val="27"/>
                <c:pt idx="0">
                  <c:v>Извършвали тази дейност /757 респ./</c:v>
                </c:pt>
                <c:pt idx="1">
                  <c:v>Мъж /380 респ./</c:v>
                </c:pt>
                <c:pt idx="2">
                  <c:v>Жена /377 респ./</c:v>
                </c:pt>
                <c:pt idx="4">
                  <c:v>Извършвали тази дейност /532 респ./</c:v>
                </c:pt>
                <c:pt idx="5">
                  <c:v>Мъж /151 респ./</c:v>
                </c:pt>
                <c:pt idx="6">
                  <c:v>Жена /381 респ./</c:v>
                </c:pt>
                <c:pt idx="8">
                  <c:v>Извършвали тази дейност /385 респ./</c:v>
                </c:pt>
                <c:pt idx="9">
                  <c:v>Мъж /167 респ./</c:v>
                </c:pt>
                <c:pt idx="10">
                  <c:v>Жена /218 респ./</c:v>
                </c:pt>
                <c:pt idx="12">
                  <c:v>Извършвали тази дейност /631 респ./</c:v>
                </c:pt>
                <c:pt idx="13">
                  <c:v>Мъж /287 респ./</c:v>
                </c:pt>
                <c:pt idx="14">
                  <c:v>Жена /344 респ./</c:v>
                </c:pt>
                <c:pt idx="16">
                  <c:v>Извършвали тази дейност /617 респ./</c:v>
                </c:pt>
                <c:pt idx="17">
                  <c:v>Мъж /289 респ./</c:v>
                </c:pt>
                <c:pt idx="18">
                  <c:v>Жена /328 респ./</c:v>
                </c:pt>
                <c:pt idx="20">
                  <c:v>Извършвали тази дейност /331 респ./</c:v>
                </c:pt>
                <c:pt idx="21">
                  <c:v>Мъж /111 респ./</c:v>
                </c:pt>
                <c:pt idx="22">
                  <c:v>Жена /220 респ./</c:v>
                </c:pt>
                <c:pt idx="24">
                  <c:v>Извършвали тази дейност /707 респ./</c:v>
                </c:pt>
                <c:pt idx="25">
                  <c:v>Мъж /288 респ./</c:v>
                </c:pt>
                <c:pt idx="26">
                  <c:v>Жена /419 респ./</c:v>
                </c:pt>
              </c:strCache>
            </c:strRef>
          </c:cat>
          <c:val>
            <c:numRef>
              <c:f>Sheet1!$I$3:$I$29</c:f>
              <c:numCache>
                <c:formatCode>0.0%</c:formatCode>
                <c:ptCount val="27"/>
                <c:pt idx="0">
                  <c:v>1.4999999999999999E-2</c:v>
                </c:pt>
                <c:pt idx="1">
                  <c:v>1.2999999999999999E-2</c:v>
                </c:pt>
                <c:pt idx="2">
                  <c:v>1.6E-2</c:v>
                </c:pt>
                <c:pt idx="4">
                  <c:v>2.4E-2</c:v>
                </c:pt>
                <c:pt idx="5">
                  <c:v>1.2999999999999999E-2</c:v>
                </c:pt>
                <c:pt idx="6">
                  <c:v>2.9000000000000001E-2</c:v>
                </c:pt>
                <c:pt idx="8">
                  <c:v>0.01</c:v>
                </c:pt>
                <c:pt idx="9">
                  <c:v>6.0000000000000001E-3</c:v>
                </c:pt>
                <c:pt idx="10">
                  <c:v>1.4E-2</c:v>
                </c:pt>
                <c:pt idx="12">
                  <c:v>2.1000000000000001E-2</c:v>
                </c:pt>
                <c:pt idx="13">
                  <c:v>2.4E-2</c:v>
                </c:pt>
                <c:pt idx="14">
                  <c:v>1.7000000000000001E-2</c:v>
                </c:pt>
                <c:pt idx="16">
                  <c:v>1.7999999999999999E-2</c:v>
                </c:pt>
                <c:pt idx="17">
                  <c:v>1.7000000000000001E-2</c:v>
                </c:pt>
                <c:pt idx="18">
                  <c:v>1.7999999999999999E-2</c:v>
                </c:pt>
                <c:pt idx="20">
                  <c:v>6.0000000000000001E-3</c:v>
                </c:pt>
                <c:pt idx="21">
                  <c:v>8.9999999999999993E-3</c:v>
                </c:pt>
                <c:pt idx="22">
                  <c:v>5.0000000000000001E-3</c:v>
                </c:pt>
                <c:pt idx="24">
                  <c:v>0.01</c:v>
                </c:pt>
                <c:pt idx="25">
                  <c:v>1.4E-2</c:v>
                </c:pt>
                <c:pt idx="26">
                  <c:v>7.0000000000000001E-3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35124352"/>
        <c:axId val="35125888"/>
      </c:barChart>
      <c:catAx>
        <c:axId val="35124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100">
                <a:solidFill>
                  <a:srgbClr val="292934"/>
                </a:solidFill>
              </a:defRPr>
            </a:pPr>
            <a:endParaRPr lang="en-US"/>
          </a:p>
        </c:txPr>
        <c:crossAx val="35125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1258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124352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1.6337696583111315E-2"/>
          <c:y val="0.89158374686768638"/>
          <c:w val="0.96884861273709211"/>
          <c:h val="6.8305660064458776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0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7325956077872938"/>
          <c:y val="5.2250892163553997E-2"/>
          <c:w val="0.49150510040652418"/>
          <c:h val="0.82455239101975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68467A"/>
            </a:solidFill>
            <a:ln>
              <a:solidFill>
                <a:srgbClr val="66537D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20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Мъж /501 респ./</c:v>
                </c:pt>
                <c:pt idx="3">
                  <c:v>Жена /499 респ./</c:v>
                </c:pt>
                <c:pt idx="4">
                  <c:v>Column3</c:v>
                </c:pt>
                <c:pt idx="5">
                  <c:v>До 30 г. /211 респ./</c:v>
                </c:pt>
                <c:pt idx="6">
                  <c:v>31-35 г. /240 респ./</c:v>
                </c:pt>
                <c:pt idx="7">
                  <c:v>36-40 г. /272 респ./</c:v>
                </c:pt>
                <c:pt idx="8">
                  <c:v>41-45 г. /171 респ./</c:v>
                </c:pt>
                <c:pt idx="9">
                  <c:v>46+ /106 респ./</c:v>
                </c:pt>
                <c:pt idx="10">
                  <c:v>Column4</c:v>
                </c:pt>
                <c:pt idx="11">
                  <c:v>До 500 лв. /207 респ./</c:v>
                </c:pt>
                <c:pt idx="12">
                  <c:v>501 - 800 лв. /216 респ./</c:v>
                </c:pt>
                <c:pt idx="13">
                  <c:v>801 - 1000 лв. /216 респ./</c:v>
                </c:pt>
                <c:pt idx="14">
                  <c:v>Над 1001 лв. /216 респ./</c:v>
                </c:pt>
                <c:pt idx="15">
                  <c:v>Без отговор /145 респ./</c:v>
                </c:pt>
                <c:pt idx="16">
                  <c:v>Column5</c:v>
                </c:pt>
                <c:pt idx="17">
                  <c:v>1 /634 респ./</c:v>
                </c:pt>
                <c:pt idx="18">
                  <c:v>2 /311 респ./</c:v>
                </c:pt>
                <c:pt idx="19">
                  <c:v>3+ /55 респ./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 formatCode="0.0%">
                  <c:v>0.93200000000000005</c:v>
                </c:pt>
                <c:pt idx="2" formatCode="0.0%">
                  <c:v>0.98</c:v>
                </c:pt>
                <c:pt idx="3" formatCode="0.0%">
                  <c:v>0.88400000000000001</c:v>
                </c:pt>
                <c:pt idx="5" formatCode="0.0%">
                  <c:v>0.94299999999999995</c:v>
                </c:pt>
                <c:pt idx="6" formatCode="0.0%">
                  <c:v>0.95</c:v>
                </c:pt>
                <c:pt idx="7" formatCode="0.0%">
                  <c:v>0.93</c:v>
                </c:pt>
                <c:pt idx="8" formatCode="0.0%">
                  <c:v>0.93</c:v>
                </c:pt>
                <c:pt idx="9" formatCode="0.0%">
                  <c:v>0.877</c:v>
                </c:pt>
                <c:pt idx="11" formatCode="0.0%">
                  <c:v>0.82099999999999995</c:v>
                </c:pt>
                <c:pt idx="12" formatCode="0.0%">
                  <c:v>0.95399999999999996</c:v>
                </c:pt>
                <c:pt idx="13" formatCode="0.0%">
                  <c:v>0.97699999999999998</c:v>
                </c:pt>
                <c:pt idx="14" formatCode="0.0%">
                  <c:v>0.98099999999999998</c:v>
                </c:pt>
                <c:pt idx="15" formatCode="0.0%">
                  <c:v>0.91700000000000004</c:v>
                </c:pt>
                <c:pt idx="17" formatCode="0.0%">
                  <c:v>0.91600000000000004</c:v>
                </c:pt>
                <c:pt idx="18" formatCode="0.0%">
                  <c:v>0.95499999999999996</c:v>
                </c:pt>
                <c:pt idx="19" formatCode="0.0%">
                  <c:v>0.98199999999999998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Имам партньор/ка, но не живеем заедно</c:v>
                </c:pt>
              </c:strCache>
            </c:strRef>
          </c:tx>
          <c:spPr>
            <a:solidFill>
              <a:srgbClr val="68467A">
                <a:alpha val="60000"/>
              </a:srgbClr>
            </a:solidFill>
            <a:ln>
              <a:solidFill>
                <a:srgbClr val="9E8CB3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delete val="1"/>
            </c:dLbl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368354854326812E-3"/>
                  <c:y val="-2.0794135294298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15"/>
              <c:layout>
                <c:manualLayout>
                  <c:x val="-1.9310506456298043E-2"/>
                  <c:y val="-4.5369546567106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20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Мъж /501 респ./</c:v>
                </c:pt>
                <c:pt idx="3">
                  <c:v>Жена /499 респ./</c:v>
                </c:pt>
                <c:pt idx="4">
                  <c:v>Column3</c:v>
                </c:pt>
                <c:pt idx="5">
                  <c:v>До 30 г. /211 респ./</c:v>
                </c:pt>
                <c:pt idx="6">
                  <c:v>31-35 г. /240 респ./</c:v>
                </c:pt>
                <c:pt idx="7">
                  <c:v>36-40 г. /272 респ./</c:v>
                </c:pt>
                <c:pt idx="8">
                  <c:v>41-45 г. /171 респ./</c:v>
                </c:pt>
                <c:pt idx="9">
                  <c:v>46+ /106 респ./</c:v>
                </c:pt>
                <c:pt idx="10">
                  <c:v>Column4</c:v>
                </c:pt>
                <c:pt idx="11">
                  <c:v>До 500 лв. /207 респ./</c:v>
                </c:pt>
                <c:pt idx="12">
                  <c:v>501 - 800 лв. /216 респ./</c:v>
                </c:pt>
                <c:pt idx="13">
                  <c:v>801 - 1000 лв. /216 респ./</c:v>
                </c:pt>
                <c:pt idx="14">
                  <c:v>Над 1001 лв. /216 респ./</c:v>
                </c:pt>
                <c:pt idx="15">
                  <c:v>Без отговор /145 респ./</c:v>
                </c:pt>
                <c:pt idx="16">
                  <c:v>Column5</c:v>
                </c:pt>
                <c:pt idx="17">
                  <c:v>1 /634 респ./</c:v>
                </c:pt>
                <c:pt idx="18">
                  <c:v>2 /311 респ./</c:v>
                </c:pt>
                <c:pt idx="19">
                  <c:v>3+ /55 респ./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 formatCode="0.0%">
                  <c:v>4.0000000000000001E-3</c:v>
                </c:pt>
                <c:pt idx="3" formatCode="0.0%">
                  <c:v>8.0000000000000002E-3</c:v>
                </c:pt>
                <c:pt idx="5" formatCode="0.0%">
                  <c:v>5.0000000000000001E-3</c:v>
                </c:pt>
                <c:pt idx="7" formatCode="0.0%">
                  <c:v>4.0000000000000001E-3</c:v>
                </c:pt>
                <c:pt idx="8" formatCode="0.0%">
                  <c:v>6.0000000000000001E-3</c:v>
                </c:pt>
                <c:pt idx="9" formatCode="0.0%">
                  <c:v>8.9999999999999993E-3</c:v>
                </c:pt>
                <c:pt idx="11" formatCode="0.0%">
                  <c:v>5.0000000000000001E-3</c:v>
                </c:pt>
                <c:pt idx="13" formatCode="0.0%">
                  <c:v>5.0000000000000001E-3</c:v>
                </c:pt>
                <c:pt idx="14" formatCode="0.0%">
                  <c:v>5.0000000000000001E-3</c:v>
                </c:pt>
                <c:pt idx="15" formatCode="0.0%">
                  <c:v>7.0000000000000001E-3</c:v>
                </c:pt>
                <c:pt idx="17" formatCode="0.0%">
                  <c:v>3.0000000000000001E-3</c:v>
                </c:pt>
                <c:pt idx="18" formatCode="0.0%">
                  <c:v>6.0000000000000001E-3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Нямам постоянен партньор/ка в момента</c:v>
                </c:pt>
              </c:strCache>
            </c:strRef>
          </c:tx>
          <c:spPr>
            <a:solidFill>
              <a:srgbClr val="9BBB59">
                <a:lumMod val="75000"/>
                <a:alpha val="60000"/>
              </a:srgbClr>
            </a:solidFill>
            <a:ln>
              <a:solidFill>
                <a:srgbClr val="FFEFEF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5"/>
              <c:layout>
                <c:manualLayout>
                  <c:x val="1.2873670970865362E-2"/>
                  <c:y val="6.8054319850659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4484051650384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8023139359211508E-2"/>
                  <c:y val="-8.31765411771931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7205813303793494E-2"/>
                  <c:y val="4.5371332769726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3172607747557653E-2"/>
                  <c:y val="6.8057892255900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20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Мъж /501 респ./</c:v>
                </c:pt>
                <c:pt idx="3">
                  <c:v>Жена /499 респ./</c:v>
                </c:pt>
                <c:pt idx="4">
                  <c:v>Column3</c:v>
                </c:pt>
                <c:pt idx="5">
                  <c:v>До 30 г. /211 респ./</c:v>
                </c:pt>
                <c:pt idx="6">
                  <c:v>31-35 г. /240 респ./</c:v>
                </c:pt>
                <c:pt idx="7">
                  <c:v>36-40 г. /272 респ./</c:v>
                </c:pt>
                <c:pt idx="8">
                  <c:v>41-45 г. /171 респ./</c:v>
                </c:pt>
                <c:pt idx="9">
                  <c:v>46+ /106 респ./</c:v>
                </c:pt>
                <c:pt idx="10">
                  <c:v>Column4</c:v>
                </c:pt>
                <c:pt idx="11">
                  <c:v>До 500 лв. /207 респ./</c:v>
                </c:pt>
                <c:pt idx="12">
                  <c:v>501 - 800 лв. /216 респ./</c:v>
                </c:pt>
                <c:pt idx="13">
                  <c:v>801 - 1000 лв. /216 респ./</c:v>
                </c:pt>
                <c:pt idx="14">
                  <c:v>Над 1001 лв. /216 респ./</c:v>
                </c:pt>
                <c:pt idx="15">
                  <c:v>Без отговор /145 респ./</c:v>
                </c:pt>
                <c:pt idx="16">
                  <c:v>Column5</c:v>
                </c:pt>
                <c:pt idx="17">
                  <c:v>1 /634 респ./</c:v>
                </c:pt>
                <c:pt idx="18">
                  <c:v>2 /311 респ./</c:v>
                </c:pt>
                <c:pt idx="19">
                  <c:v>3+ /55 респ./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0" formatCode="0.0%">
                  <c:v>6.4000000000000001E-2</c:v>
                </c:pt>
                <c:pt idx="2" formatCode="0.0%">
                  <c:v>0.02</c:v>
                </c:pt>
                <c:pt idx="3" formatCode="0.0%">
                  <c:v>0.108</c:v>
                </c:pt>
                <c:pt idx="5" formatCode="0.0%">
                  <c:v>5.1999999999999998E-2</c:v>
                </c:pt>
                <c:pt idx="6" formatCode="0.0%">
                  <c:v>0.05</c:v>
                </c:pt>
                <c:pt idx="7" formatCode="0.0%">
                  <c:v>6.6000000000000003E-2</c:v>
                </c:pt>
                <c:pt idx="8" formatCode="0.0%">
                  <c:v>6.4000000000000001E-2</c:v>
                </c:pt>
                <c:pt idx="9" formatCode="0.0%">
                  <c:v>0.113</c:v>
                </c:pt>
                <c:pt idx="11" formatCode="0.0%">
                  <c:v>0.17399999999999999</c:v>
                </c:pt>
                <c:pt idx="12" formatCode="0.0%">
                  <c:v>4.5999999999999999E-2</c:v>
                </c:pt>
                <c:pt idx="13" formatCode="0.0%">
                  <c:v>1.9E-2</c:v>
                </c:pt>
                <c:pt idx="14" formatCode="0.0%">
                  <c:v>1.4E-2</c:v>
                </c:pt>
                <c:pt idx="15" formatCode="0.0%">
                  <c:v>7.5999999999999998E-2</c:v>
                </c:pt>
                <c:pt idx="17" formatCode="0.0%">
                  <c:v>0.08</c:v>
                </c:pt>
                <c:pt idx="18" formatCode="0.0%">
                  <c:v>3.9E-2</c:v>
                </c:pt>
                <c:pt idx="19" formatCode="0.0%">
                  <c:v>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02965632"/>
        <c:axId val="102967168"/>
      </c:barChart>
      <c:catAx>
        <c:axId val="10296563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2967168"/>
        <c:crosses val="autoZero"/>
        <c:auto val="1"/>
        <c:lblAlgn val="ctr"/>
        <c:lblOffset val="100"/>
        <c:noMultiLvlLbl val="0"/>
      </c:catAx>
      <c:valAx>
        <c:axId val="1029671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2965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311075736110423"/>
          <c:y val="0.91290547469317063"/>
          <c:w val="0.76557085709049355"/>
          <c:h val="7.2820507317368777E-2"/>
        </c:manualLayout>
      </c:layout>
      <c:overlay val="0"/>
      <c:txPr>
        <a:bodyPr/>
        <a:lstStyle/>
        <a:p>
          <a:pPr>
            <a:defRPr sz="12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031697866903669"/>
          <c:y val="1.1945652893704129E-2"/>
          <c:w val="0.54968302133096325"/>
          <c:h val="0.84256035903429494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Sheet1!$C$1</c:f>
              <c:strCache>
                <c:ptCount val="1"/>
                <c:pt idx="0">
                  <c:v>Ежедневно</c:v>
                </c:pt>
              </c:strCache>
            </c:strRef>
          </c:tx>
          <c:spPr>
            <a:solidFill>
              <a:srgbClr val="68467A"/>
            </a:solidFill>
            <a:ln w="16463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4109543384068437E-2"/>
                  <c:y val="-6.410526057200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716920342186E-3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Разговарям с детето /94 респ./</c:v>
                </c:pt>
                <c:pt idx="1">
                  <c:v>Помагам в училищната подготовка /21 респ./</c:v>
                </c:pt>
                <c:pt idx="2">
                  <c:v>Интересувам се от рпиятелите на детето</c:v>
                </c:pt>
                <c:pt idx="3">
                  <c:v>Храня /приготвям храна за детето /34 респ./</c:v>
                </c:pt>
                <c:pt idx="4">
                  <c:v>Прегръщам и целувам детето /75 респ./</c:v>
                </c:pt>
                <c:pt idx="5">
                  <c:v>Определям правила и граници на детето /39 респ./</c:v>
                </c:pt>
                <c:pt idx="6">
                  <c:v>Насочвам детето да се развива в определена професия /44 респ./</c:v>
                </c:pt>
                <c:pt idx="7">
                  <c:v>Закрилям детето в случай на заплаха /61 респ./</c:v>
                </c:pt>
                <c:pt idx="8">
                  <c:v>Играя или се занимавам с детето /68 респ./</c:v>
                </c:pt>
                <c:pt idx="9">
                  <c:v>Поощрявам/хваля детето /70 респ./</c:v>
                </c:pt>
                <c:pt idx="10">
                  <c:v>Грижа се за хигиената на детето /20 респ./ </c:v>
                </c:pt>
                <c:pt idx="11">
                  <c:v>Приспивам детето /8 респ./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9.6000000000000002E-2</c:v>
                </c:pt>
                <c:pt idx="1">
                  <c:v>4.8000000000000001E-2</c:v>
                </c:pt>
                <c:pt idx="2">
                  <c:v>3.3000000000000002E-2</c:v>
                </c:pt>
                <c:pt idx="3">
                  <c:v>2.9000000000000001E-2</c:v>
                </c:pt>
                <c:pt idx="4">
                  <c:v>2.7E-2</c:v>
                </c:pt>
                <c:pt idx="5">
                  <c:v>2.5999999999999999E-2</c:v>
                </c:pt>
                <c:pt idx="6">
                  <c:v>2.3E-2</c:v>
                </c:pt>
                <c:pt idx="7">
                  <c:v>1.6E-2</c:v>
                </c:pt>
                <c:pt idx="8">
                  <c:v>1.4999999999999999E-2</c:v>
                </c:pt>
                <c:pt idx="9">
                  <c:v>1.4E-2</c:v>
                </c:pt>
              </c:numCache>
            </c:numRef>
          </c:val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Поне веднъж седмично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0000"/>
              </a:srgbClr>
            </a:solidFill>
            <a:effectLst/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Разговарям с детето /94 респ./</c:v>
                </c:pt>
                <c:pt idx="1">
                  <c:v>Помагам в училищната подготовка /21 респ./</c:v>
                </c:pt>
                <c:pt idx="2">
                  <c:v>Интересувам се от рпиятелите на детето</c:v>
                </c:pt>
                <c:pt idx="3">
                  <c:v>Храня /приготвям храна за детето /34 респ./</c:v>
                </c:pt>
                <c:pt idx="4">
                  <c:v>Прегръщам и целувам детето /75 респ./</c:v>
                </c:pt>
                <c:pt idx="5">
                  <c:v>Определям правила и граници на детето /39 респ./</c:v>
                </c:pt>
                <c:pt idx="6">
                  <c:v>Насочвам детето да се развива в определена професия /44 респ./</c:v>
                </c:pt>
                <c:pt idx="7">
                  <c:v>Закрилям детето в случай на заплаха /61 респ./</c:v>
                </c:pt>
                <c:pt idx="8">
                  <c:v>Играя или се занимавам с детето /68 респ./</c:v>
                </c:pt>
                <c:pt idx="9">
                  <c:v>Поощрявам/хваля детето /70 респ./</c:v>
                </c:pt>
                <c:pt idx="10">
                  <c:v>Грижа се за хигиената на детето /20 респ./ </c:v>
                </c:pt>
                <c:pt idx="11">
                  <c:v>Приспивам детето /8 респ./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0.45700000000000002</c:v>
                </c:pt>
                <c:pt idx="1">
                  <c:v>0.28599999999999998</c:v>
                </c:pt>
                <c:pt idx="2">
                  <c:v>0.36699999999999999</c:v>
                </c:pt>
                <c:pt idx="3">
                  <c:v>0.5</c:v>
                </c:pt>
                <c:pt idx="4">
                  <c:v>0.44</c:v>
                </c:pt>
                <c:pt idx="5">
                  <c:v>0.33300000000000002</c:v>
                </c:pt>
                <c:pt idx="6">
                  <c:v>0.22700000000000001</c:v>
                </c:pt>
                <c:pt idx="7">
                  <c:v>0.14799999999999999</c:v>
                </c:pt>
                <c:pt idx="8">
                  <c:v>0.441</c:v>
                </c:pt>
                <c:pt idx="9">
                  <c:v>0.4</c:v>
                </c:pt>
                <c:pt idx="10">
                  <c:v>0.6</c:v>
                </c:pt>
                <c:pt idx="11">
                  <c:v>0.625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Поне веднъж месечно</c:v>
                </c:pt>
              </c:strCache>
            </c:strRef>
          </c:tx>
          <c:spPr>
            <a:solidFill>
              <a:srgbClr val="FFEFEF"/>
            </a:solidFill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Разговарям с детето /94 респ./</c:v>
                </c:pt>
                <c:pt idx="1">
                  <c:v>Помагам в училищната подготовка /21 респ./</c:v>
                </c:pt>
                <c:pt idx="2">
                  <c:v>Интересувам се от рпиятелите на детето</c:v>
                </c:pt>
                <c:pt idx="3">
                  <c:v>Храня /приготвям храна за детето /34 респ./</c:v>
                </c:pt>
                <c:pt idx="4">
                  <c:v>Прегръщам и целувам детето /75 респ./</c:v>
                </c:pt>
                <c:pt idx="5">
                  <c:v>Определям правила и граници на детето /39 респ./</c:v>
                </c:pt>
                <c:pt idx="6">
                  <c:v>Насочвам детето да се развива в определена професия /44 респ./</c:v>
                </c:pt>
                <c:pt idx="7">
                  <c:v>Закрилям детето в случай на заплаха /61 респ./</c:v>
                </c:pt>
                <c:pt idx="8">
                  <c:v>Играя или се занимавам с детето /68 респ./</c:v>
                </c:pt>
                <c:pt idx="9">
                  <c:v>Поощрявам/хваля детето /70 респ./</c:v>
                </c:pt>
                <c:pt idx="10">
                  <c:v>Грижа се за хигиената на детето /20 респ./ </c:v>
                </c:pt>
                <c:pt idx="11">
                  <c:v>Приспивам детето /8 респ./</c:v>
                </c:pt>
              </c:strCache>
            </c:strRef>
          </c:cat>
          <c:val>
            <c:numRef>
              <c:f>Sheet1!$E$2:$E$13</c:f>
              <c:numCache>
                <c:formatCode>0.0%</c:formatCode>
                <c:ptCount val="12"/>
                <c:pt idx="0">
                  <c:v>0.31900000000000001</c:v>
                </c:pt>
                <c:pt idx="1">
                  <c:v>0.28599999999999998</c:v>
                </c:pt>
                <c:pt idx="2">
                  <c:v>0.38300000000000001</c:v>
                </c:pt>
                <c:pt idx="3">
                  <c:v>0.23499999999999999</c:v>
                </c:pt>
                <c:pt idx="4">
                  <c:v>0.307</c:v>
                </c:pt>
                <c:pt idx="5">
                  <c:v>0.41</c:v>
                </c:pt>
                <c:pt idx="6">
                  <c:v>0.432</c:v>
                </c:pt>
                <c:pt idx="7">
                  <c:v>0.39300000000000002</c:v>
                </c:pt>
                <c:pt idx="8">
                  <c:v>0.32400000000000001</c:v>
                </c:pt>
                <c:pt idx="9">
                  <c:v>0.38600000000000001</c:v>
                </c:pt>
                <c:pt idx="10">
                  <c:v>0.1</c:v>
                </c:pt>
                <c:pt idx="11">
                  <c:v>0.375</c:v>
                </c:pt>
              </c:numCache>
            </c:numRef>
          </c:val>
        </c:ser>
        <c:ser>
          <c:idx val="2"/>
          <c:order val="3"/>
          <c:tx>
            <c:strRef>
              <c:f>Sheet1!$F$1</c:f>
              <c:strCache>
                <c:ptCount val="1"/>
                <c:pt idx="0">
                  <c:v>На 2 - 3 месеца</c:v>
                </c:pt>
              </c:strCache>
            </c:strRef>
          </c:tx>
          <c:spPr>
            <a:solidFill>
              <a:srgbClr val="FFC1C1"/>
            </a:solidFill>
            <a:effectLst/>
          </c:spPr>
          <c:invertIfNegative val="0"/>
          <c:dLbls>
            <c:dLbl>
              <c:idx val="5"/>
              <c:layout>
                <c:manualLayout>
                  <c:x val="-1.5873236307076991E-2"/>
                  <c:y val="-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Разговарям с детето /94 респ./</c:v>
                </c:pt>
                <c:pt idx="1">
                  <c:v>Помагам в училищната подготовка /21 респ./</c:v>
                </c:pt>
                <c:pt idx="2">
                  <c:v>Интересувам се от рпиятелите на детето</c:v>
                </c:pt>
                <c:pt idx="3">
                  <c:v>Храня /приготвям храна за детето /34 респ./</c:v>
                </c:pt>
                <c:pt idx="4">
                  <c:v>Прегръщам и целувам детето /75 респ./</c:v>
                </c:pt>
                <c:pt idx="5">
                  <c:v>Определям правила и граници на детето /39 респ./</c:v>
                </c:pt>
                <c:pt idx="6">
                  <c:v>Насочвам детето да се развива в определена професия /44 респ./</c:v>
                </c:pt>
                <c:pt idx="7">
                  <c:v>Закрилям детето в случай на заплаха /61 респ./</c:v>
                </c:pt>
                <c:pt idx="8">
                  <c:v>Играя или се занимавам с детето /68 респ./</c:v>
                </c:pt>
                <c:pt idx="9">
                  <c:v>Поощрявам/хваля детето /70 респ./</c:v>
                </c:pt>
                <c:pt idx="10">
                  <c:v>Грижа се за хигиената на детето /20 респ./ </c:v>
                </c:pt>
                <c:pt idx="11">
                  <c:v>Приспивам детето /8 респ./</c:v>
                </c:pt>
              </c:strCache>
            </c:strRef>
          </c:cat>
          <c:val>
            <c:numRef>
              <c:f>Sheet1!$F$2:$F$13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0.19</c:v>
                </c:pt>
                <c:pt idx="2">
                  <c:v>0.11700000000000001</c:v>
                </c:pt>
                <c:pt idx="3">
                  <c:v>0.11799999999999999</c:v>
                </c:pt>
                <c:pt idx="4">
                  <c:v>0.17299999999999999</c:v>
                </c:pt>
                <c:pt idx="5">
                  <c:v>0.128</c:v>
                </c:pt>
                <c:pt idx="6">
                  <c:v>0.20499999999999999</c:v>
                </c:pt>
                <c:pt idx="7">
                  <c:v>0.246</c:v>
                </c:pt>
                <c:pt idx="8">
                  <c:v>0.14699999999999999</c:v>
                </c:pt>
                <c:pt idx="9">
                  <c:v>0.14299999999999999</c:v>
                </c:pt>
                <c:pt idx="10">
                  <c:v>0.1</c:v>
                </c:pt>
              </c:numCache>
            </c:numRef>
          </c:val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Няколко пъти годишно</c:v>
                </c:pt>
              </c:strCache>
            </c:strRef>
          </c:tx>
          <c:spPr>
            <a:solidFill>
              <a:srgbClr val="BD7621">
                <a:alpha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Разговарям с детето /94 респ./</c:v>
                </c:pt>
                <c:pt idx="1">
                  <c:v>Помагам в училищната подготовка /21 респ./</c:v>
                </c:pt>
                <c:pt idx="2">
                  <c:v>Интересувам се от рпиятелите на детето</c:v>
                </c:pt>
                <c:pt idx="3">
                  <c:v>Храня /приготвям храна за детето /34 респ./</c:v>
                </c:pt>
                <c:pt idx="4">
                  <c:v>Прегръщам и целувам детето /75 респ./</c:v>
                </c:pt>
                <c:pt idx="5">
                  <c:v>Определям правила и граници на детето /39 респ./</c:v>
                </c:pt>
                <c:pt idx="6">
                  <c:v>Насочвам детето да се развива в определена професия /44 респ./</c:v>
                </c:pt>
                <c:pt idx="7">
                  <c:v>Закрилям детето в случай на заплаха /61 респ./</c:v>
                </c:pt>
                <c:pt idx="8">
                  <c:v>Играя или се занимавам с детето /68 респ./</c:v>
                </c:pt>
                <c:pt idx="9">
                  <c:v>Поощрявам/хваля детето /70 респ./</c:v>
                </c:pt>
                <c:pt idx="10">
                  <c:v>Грижа се за хигиената на детето /20 респ./ </c:v>
                </c:pt>
                <c:pt idx="11">
                  <c:v>Приспивам детето /8 респ./</c:v>
                </c:pt>
              </c:strCache>
            </c:strRef>
          </c:cat>
          <c:val>
            <c:numRef>
              <c:f>Sheet1!$G$2:$G$13</c:f>
              <c:numCache>
                <c:formatCode>0.0%</c:formatCode>
                <c:ptCount val="12"/>
                <c:pt idx="0">
                  <c:v>2.1000000000000001E-2</c:v>
                </c:pt>
                <c:pt idx="1">
                  <c:v>9.5000000000000001E-2</c:v>
                </c:pt>
                <c:pt idx="2">
                  <c:v>3.3000000000000002E-2</c:v>
                </c:pt>
                <c:pt idx="3">
                  <c:v>8.7999999999999995E-2</c:v>
                </c:pt>
                <c:pt idx="4">
                  <c:v>2.7E-2</c:v>
                </c:pt>
                <c:pt idx="5">
                  <c:v>5.0999999999999997E-2</c:v>
                </c:pt>
                <c:pt idx="6">
                  <c:v>9.0999999999999998E-2</c:v>
                </c:pt>
                <c:pt idx="7">
                  <c:v>0.13100000000000001</c:v>
                </c:pt>
                <c:pt idx="8">
                  <c:v>2.9000000000000001E-2</c:v>
                </c:pt>
                <c:pt idx="9">
                  <c:v>4.2999999999999997E-2</c:v>
                </c:pt>
                <c:pt idx="10">
                  <c:v>0.1</c:v>
                </c:pt>
              </c:numCache>
            </c:numRef>
          </c:val>
        </c:ser>
        <c:ser>
          <c:idx val="4"/>
          <c:order val="5"/>
          <c:tx>
            <c:strRef>
              <c:f>Sheet1!$H$1</c:f>
              <c:strCache>
                <c:ptCount val="1"/>
                <c:pt idx="0">
                  <c:v>По-рядко</c:v>
                </c:pt>
              </c:strCache>
            </c:strRef>
          </c:tx>
          <c:spPr>
            <a:solidFill>
              <a:srgbClr val="BD7621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Разговарям с детето /94 респ./</c:v>
                </c:pt>
                <c:pt idx="1">
                  <c:v>Помагам в училищната подготовка /21 респ./</c:v>
                </c:pt>
                <c:pt idx="2">
                  <c:v>Интересувам се от рпиятелите на детето</c:v>
                </c:pt>
                <c:pt idx="3">
                  <c:v>Храня /приготвям храна за детето /34 респ./</c:v>
                </c:pt>
                <c:pt idx="4">
                  <c:v>Прегръщам и целувам детето /75 респ./</c:v>
                </c:pt>
                <c:pt idx="5">
                  <c:v>Определям правила и граници на детето /39 респ./</c:v>
                </c:pt>
                <c:pt idx="6">
                  <c:v>Насочвам детето да се развива в определена професия /44 респ./</c:v>
                </c:pt>
                <c:pt idx="7">
                  <c:v>Закрилям детето в случай на заплаха /61 респ./</c:v>
                </c:pt>
                <c:pt idx="8">
                  <c:v>Играя или се занимавам с детето /68 респ./</c:v>
                </c:pt>
                <c:pt idx="9">
                  <c:v>Поощрявам/хваля детето /70 респ./</c:v>
                </c:pt>
                <c:pt idx="10">
                  <c:v>Грижа се за хигиената на детето /20 респ./ </c:v>
                </c:pt>
                <c:pt idx="11">
                  <c:v>Приспивам детето /8 респ./</c:v>
                </c:pt>
              </c:strCache>
            </c:strRef>
          </c:cat>
          <c:val>
            <c:numRef>
              <c:f>Sheet1!$H$2:$H$13</c:f>
              <c:numCache>
                <c:formatCode>0.0%</c:formatCode>
                <c:ptCount val="12"/>
                <c:pt idx="0">
                  <c:v>1.0999999999999999E-2</c:v>
                </c:pt>
                <c:pt idx="1">
                  <c:v>9.5000000000000001E-2</c:v>
                </c:pt>
                <c:pt idx="2">
                  <c:v>0.05</c:v>
                </c:pt>
                <c:pt idx="3">
                  <c:v>2.9000000000000001E-2</c:v>
                </c:pt>
                <c:pt idx="4">
                  <c:v>2.7E-2</c:v>
                </c:pt>
                <c:pt idx="5">
                  <c:v>5.0999999999999997E-2</c:v>
                </c:pt>
                <c:pt idx="6">
                  <c:v>2.3E-2</c:v>
                </c:pt>
                <c:pt idx="7">
                  <c:v>6.6000000000000003E-2</c:v>
                </c:pt>
                <c:pt idx="8">
                  <c:v>4.3999999999999997E-2</c:v>
                </c:pt>
                <c:pt idx="9">
                  <c:v>1.4E-2</c:v>
                </c:pt>
                <c:pt idx="10">
                  <c:v>0.1</c:v>
                </c:pt>
              </c:numCache>
            </c:numRef>
          </c:val>
        </c:ser>
        <c:ser>
          <c:idx val="5"/>
          <c:order val="6"/>
          <c:tx>
            <c:strRef>
              <c:f>Sheet1!$I$1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Sheet1!$B$2:$B$13</c:f>
              <c:strCache>
                <c:ptCount val="12"/>
                <c:pt idx="0">
                  <c:v>Разговарям с детето /94 респ./</c:v>
                </c:pt>
                <c:pt idx="1">
                  <c:v>Помагам в училищната подготовка /21 респ./</c:v>
                </c:pt>
                <c:pt idx="2">
                  <c:v>Интересувам се от рпиятелите на детето</c:v>
                </c:pt>
                <c:pt idx="3">
                  <c:v>Храня /приготвям храна за детето /34 респ./</c:v>
                </c:pt>
                <c:pt idx="4">
                  <c:v>Прегръщам и целувам детето /75 респ./</c:v>
                </c:pt>
                <c:pt idx="5">
                  <c:v>Определям правила и граници на детето /39 респ./</c:v>
                </c:pt>
                <c:pt idx="6">
                  <c:v>Насочвам детето да се развива в определена професия /44 респ./</c:v>
                </c:pt>
                <c:pt idx="7">
                  <c:v>Закрилям детето в случай на заплаха /61 респ./</c:v>
                </c:pt>
                <c:pt idx="8">
                  <c:v>Играя или се занимавам с детето /68 респ./</c:v>
                </c:pt>
                <c:pt idx="9">
                  <c:v>Поощрявам/хваля детето /70 респ./</c:v>
                </c:pt>
                <c:pt idx="10">
                  <c:v>Грижа се за хигиената на детето /20 респ./ </c:v>
                </c:pt>
                <c:pt idx="11">
                  <c:v>Приспивам детето /8 респ./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 formatCode="0.0%">
                  <c:v>1.0999999999999999E-2</c:v>
                </c:pt>
                <c:pt idx="2" formatCode="0.0%">
                  <c:v>1.7000000000000001E-2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35630464"/>
        <c:axId val="35644544"/>
      </c:barChart>
      <c:catAx>
        <c:axId val="356304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100">
                <a:solidFill>
                  <a:srgbClr val="292934"/>
                </a:solidFill>
              </a:defRPr>
            </a:pPr>
            <a:endParaRPr lang="en-US"/>
          </a:p>
        </c:txPr>
        <c:crossAx val="35644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445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630464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0"/>
          <c:y val="0.89158374686768638"/>
          <c:w val="0.99824348220568082"/>
          <c:h val="5.3665429955655944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1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031697866903669"/>
          <c:y val="1.1945652893704129E-2"/>
          <c:w val="0.54968302133096325"/>
          <c:h val="0.84256035903429494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Sheet1!$C$1</c:f>
              <c:strCache>
                <c:ptCount val="1"/>
                <c:pt idx="0">
                  <c:v>Ежедневно</c:v>
                </c:pt>
              </c:strCache>
            </c:strRef>
          </c:tx>
          <c:spPr>
            <a:solidFill>
              <a:srgbClr val="68467A"/>
            </a:solidFill>
            <a:ln w="16463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4109543384068437E-2"/>
                  <c:y val="-6.410526057200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716920342186E-3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Sheet1!$B$2:$B$12</c:f>
              <c:strCache>
                <c:ptCount val="11"/>
                <c:pt idx="0">
                  <c:v>Чета на детето /9 респ./</c:v>
                </c:pt>
                <c:pt idx="1">
                  <c:v>Посещавам училището/градината на детето /28 респ./</c:v>
                </c:pt>
                <c:pt idx="2">
                  <c:v>Посещавам училищни или спортни участия 20 респ./</c:v>
                </c:pt>
                <c:pt idx="3">
                  <c:v>Участвам в консултации и терапии /7 респ./</c:v>
                </c:pt>
                <c:pt idx="4">
                  <c:v>Водя детето на доктор или зъболекар /32 респ./</c:v>
                </c:pt>
                <c:pt idx="5">
                  <c:v>Оставам вкъщи, когато детето е болно /6 респ./</c:v>
                </c:pt>
                <c:pt idx="6">
                  <c:v>Насърчавам детето да води здравословен живот /46 респ./</c:v>
                </c:pt>
                <c:pt idx="7">
                  <c:v>Търся информация или играем заедно в интернет /27 респ./</c:v>
                </c:pt>
                <c:pt idx="8">
                  <c:v>Наказвам детето, когато е необходимо /28 респ./</c:v>
                </c:pt>
                <c:pt idx="9">
                  <c:v>Извеждам детето/цата сред природата - на разходка, поход, риболов и др. /77 респ./</c:v>
                </c:pt>
                <c:pt idx="10">
                  <c:v>Извеждам детето на различни мероприятия - кино, театър, сладкарница, музей /67 респ./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Поне веднъж седмично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0000"/>
              </a:srgbClr>
            </a:solidFill>
            <a:effectLst/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Sheet1!$B$2:$B$12</c:f>
              <c:strCache>
                <c:ptCount val="11"/>
                <c:pt idx="0">
                  <c:v>Чета на детето /9 респ./</c:v>
                </c:pt>
                <c:pt idx="1">
                  <c:v>Посещавам училището/градината на детето /28 респ./</c:v>
                </c:pt>
                <c:pt idx="2">
                  <c:v>Посещавам училищни или спортни участия 20 респ./</c:v>
                </c:pt>
                <c:pt idx="3">
                  <c:v>Участвам в консултации и терапии /7 респ./</c:v>
                </c:pt>
                <c:pt idx="4">
                  <c:v>Водя детето на доктор или зъболекар /32 респ./</c:v>
                </c:pt>
                <c:pt idx="5">
                  <c:v>Оставам вкъщи, когато детето е болно /6 респ./</c:v>
                </c:pt>
                <c:pt idx="6">
                  <c:v>Насърчавам детето да води здравословен живот /46 респ./</c:v>
                </c:pt>
                <c:pt idx="7">
                  <c:v>Търся информация или играем заедно в интернет /27 респ./</c:v>
                </c:pt>
                <c:pt idx="8">
                  <c:v>Наказвам детето, когато е необходимо /28 респ./</c:v>
                </c:pt>
                <c:pt idx="9">
                  <c:v>Извеждам детето/цата сред природата - на разходка, поход, риболов и др. /77 респ./</c:v>
                </c:pt>
                <c:pt idx="10">
                  <c:v>Извеждам детето на различни мероприятия - кино, театър, сладкарница, музей /67 респ./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 formatCode="0.0%">
                  <c:v>0.55600000000000005</c:v>
                </c:pt>
                <c:pt idx="2" formatCode="0.0%">
                  <c:v>0.05</c:v>
                </c:pt>
                <c:pt idx="3" formatCode="0.0%">
                  <c:v>0.14299999999999999</c:v>
                </c:pt>
                <c:pt idx="4" formatCode="0.0%">
                  <c:v>3.1E-2</c:v>
                </c:pt>
                <c:pt idx="6" formatCode="0.0%">
                  <c:v>0.39100000000000001</c:v>
                </c:pt>
                <c:pt idx="7" formatCode="0.0%">
                  <c:v>0.48099999999999998</c:v>
                </c:pt>
                <c:pt idx="8" formatCode="0.0%">
                  <c:v>0.17899999999999999</c:v>
                </c:pt>
                <c:pt idx="9" formatCode="0.0%">
                  <c:v>0.19500000000000001</c:v>
                </c:pt>
                <c:pt idx="10" formatCode="0.0%">
                  <c:v>0.17899999999999999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Поне веднъж месечно</c:v>
                </c:pt>
              </c:strCache>
            </c:strRef>
          </c:tx>
          <c:spPr>
            <a:solidFill>
              <a:srgbClr val="FFEFEF"/>
            </a:solidFill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Sheet1!$B$2:$B$12</c:f>
              <c:strCache>
                <c:ptCount val="11"/>
                <c:pt idx="0">
                  <c:v>Чета на детето /9 респ./</c:v>
                </c:pt>
                <c:pt idx="1">
                  <c:v>Посещавам училището/градината на детето /28 респ./</c:v>
                </c:pt>
                <c:pt idx="2">
                  <c:v>Посещавам училищни или спортни участия 20 респ./</c:v>
                </c:pt>
                <c:pt idx="3">
                  <c:v>Участвам в консултации и терапии /7 респ./</c:v>
                </c:pt>
                <c:pt idx="4">
                  <c:v>Водя детето на доктор или зъболекар /32 респ./</c:v>
                </c:pt>
                <c:pt idx="5">
                  <c:v>Оставам вкъщи, когато детето е болно /6 респ./</c:v>
                </c:pt>
                <c:pt idx="6">
                  <c:v>Насърчавам детето да води здравословен живот /46 респ./</c:v>
                </c:pt>
                <c:pt idx="7">
                  <c:v>Търся информация или играем заедно в интернет /27 респ./</c:v>
                </c:pt>
                <c:pt idx="8">
                  <c:v>Наказвам детето, когато е необходимо /28 респ./</c:v>
                </c:pt>
                <c:pt idx="9">
                  <c:v>Извеждам детето/цата сред природата - на разходка, поход, риболов и др. /77 респ./</c:v>
                </c:pt>
                <c:pt idx="10">
                  <c:v>Извеждам детето на различни мероприятия - кино, театър, сладкарница, музей /67 респ./</c:v>
                </c:pt>
              </c:strCache>
            </c:strRef>
          </c:cat>
          <c:val>
            <c:numRef>
              <c:f>Sheet1!$E$2:$E$12</c:f>
              <c:numCache>
                <c:formatCode>0.0%</c:formatCode>
                <c:ptCount val="11"/>
                <c:pt idx="0">
                  <c:v>0.33300000000000002</c:v>
                </c:pt>
                <c:pt idx="1">
                  <c:v>0.32100000000000001</c:v>
                </c:pt>
                <c:pt idx="2">
                  <c:v>0.2</c:v>
                </c:pt>
                <c:pt idx="4">
                  <c:v>6.3E-2</c:v>
                </c:pt>
                <c:pt idx="5">
                  <c:v>0.16700000000000001</c:v>
                </c:pt>
                <c:pt idx="6">
                  <c:v>0.435</c:v>
                </c:pt>
                <c:pt idx="7">
                  <c:v>0.25900000000000001</c:v>
                </c:pt>
                <c:pt idx="8">
                  <c:v>0.214</c:v>
                </c:pt>
                <c:pt idx="9">
                  <c:v>0.42899999999999999</c:v>
                </c:pt>
                <c:pt idx="10">
                  <c:v>0.40300000000000002</c:v>
                </c:pt>
              </c:numCache>
            </c:numRef>
          </c:val>
        </c:ser>
        <c:ser>
          <c:idx val="2"/>
          <c:order val="3"/>
          <c:tx>
            <c:strRef>
              <c:f>Sheet1!$F$1</c:f>
              <c:strCache>
                <c:ptCount val="1"/>
                <c:pt idx="0">
                  <c:v>На 2 - 3 месеца</c:v>
                </c:pt>
              </c:strCache>
            </c:strRef>
          </c:tx>
          <c:spPr>
            <a:solidFill>
              <a:srgbClr val="FFC1C1"/>
            </a:solidFill>
            <a:effectLst/>
          </c:spPr>
          <c:invertIfNegative val="0"/>
          <c:dLbls>
            <c:dLbl>
              <c:idx val="5"/>
              <c:layout>
                <c:manualLayout>
                  <c:x val="-1.5873236307076991E-2"/>
                  <c:y val="-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Sheet1!$B$2:$B$12</c:f>
              <c:strCache>
                <c:ptCount val="11"/>
                <c:pt idx="0">
                  <c:v>Чета на детето /9 респ./</c:v>
                </c:pt>
                <c:pt idx="1">
                  <c:v>Посещавам училището/градината на детето /28 респ./</c:v>
                </c:pt>
                <c:pt idx="2">
                  <c:v>Посещавам училищни или спортни участия 20 респ./</c:v>
                </c:pt>
                <c:pt idx="3">
                  <c:v>Участвам в консултации и терапии /7 респ./</c:v>
                </c:pt>
                <c:pt idx="4">
                  <c:v>Водя детето на доктор или зъболекар /32 респ./</c:v>
                </c:pt>
                <c:pt idx="5">
                  <c:v>Оставам вкъщи, когато детето е болно /6 респ./</c:v>
                </c:pt>
                <c:pt idx="6">
                  <c:v>Насърчавам детето да води здравословен живот /46 респ./</c:v>
                </c:pt>
                <c:pt idx="7">
                  <c:v>Търся информация или играем заедно в интернет /27 респ./</c:v>
                </c:pt>
                <c:pt idx="8">
                  <c:v>Наказвам детето, когато е необходимо /28 респ./</c:v>
                </c:pt>
                <c:pt idx="9">
                  <c:v>Извеждам детето/цата сред природата - на разходка, поход, риболов и др. /77 респ./</c:v>
                </c:pt>
                <c:pt idx="10">
                  <c:v>Извеждам детето на различни мероприятия - кино, театър, сладкарница, музей /67 респ./</c:v>
                </c:pt>
              </c:strCache>
            </c:strRef>
          </c:cat>
          <c:val>
            <c:numRef>
              <c:f>Sheet1!$F$2:$F$12</c:f>
              <c:numCache>
                <c:formatCode>0.0%</c:formatCode>
                <c:ptCount val="11"/>
                <c:pt idx="1">
                  <c:v>0.25</c:v>
                </c:pt>
                <c:pt idx="2">
                  <c:v>0.35</c:v>
                </c:pt>
                <c:pt idx="4">
                  <c:v>0.375</c:v>
                </c:pt>
                <c:pt idx="6">
                  <c:v>8.6999999999999994E-2</c:v>
                </c:pt>
                <c:pt idx="7">
                  <c:v>0.222</c:v>
                </c:pt>
                <c:pt idx="8">
                  <c:v>0.32100000000000001</c:v>
                </c:pt>
                <c:pt idx="9">
                  <c:v>0.26</c:v>
                </c:pt>
                <c:pt idx="10">
                  <c:v>0.254</c:v>
                </c:pt>
              </c:numCache>
            </c:numRef>
          </c:val>
        </c:ser>
        <c:ser>
          <c:idx val="3"/>
          <c:order val="4"/>
          <c:tx>
            <c:strRef>
              <c:f>Sheet1!$G$1</c:f>
              <c:strCache>
                <c:ptCount val="1"/>
                <c:pt idx="0">
                  <c:v>Няколко пъти годишно</c:v>
                </c:pt>
              </c:strCache>
            </c:strRef>
          </c:tx>
          <c:spPr>
            <a:solidFill>
              <a:srgbClr val="BD7621">
                <a:alpha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Sheet1!$B$2:$B$12</c:f>
              <c:strCache>
                <c:ptCount val="11"/>
                <c:pt idx="0">
                  <c:v>Чета на детето /9 респ./</c:v>
                </c:pt>
                <c:pt idx="1">
                  <c:v>Посещавам училището/градината на детето /28 респ./</c:v>
                </c:pt>
                <c:pt idx="2">
                  <c:v>Посещавам училищни или спортни участия 20 респ./</c:v>
                </c:pt>
                <c:pt idx="3">
                  <c:v>Участвам в консултации и терапии /7 респ./</c:v>
                </c:pt>
                <c:pt idx="4">
                  <c:v>Водя детето на доктор или зъболекар /32 респ./</c:v>
                </c:pt>
                <c:pt idx="5">
                  <c:v>Оставам вкъщи, когато детето е болно /6 респ./</c:v>
                </c:pt>
                <c:pt idx="6">
                  <c:v>Насърчавам детето да води здравословен живот /46 респ./</c:v>
                </c:pt>
                <c:pt idx="7">
                  <c:v>Търся информация или играем заедно в интернет /27 респ./</c:v>
                </c:pt>
                <c:pt idx="8">
                  <c:v>Наказвам детето, когато е необходимо /28 респ./</c:v>
                </c:pt>
                <c:pt idx="9">
                  <c:v>Извеждам детето/цата сред природата - на разходка, поход, риболов и др. /77 респ./</c:v>
                </c:pt>
                <c:pt idx="10">
                  <c:v>Извеждам детето на различни мероприятия - кино, театър, сладкарница, музей /67 респ./</c:v>
                </c:pt>
              </c:strCache>
            </c:strRef>
          </c:cat>
          <c:val>
            <c:numRef>
              <c:f>Sheet1!$G$2:$G$12</c:f>
              <c:numCache>
                <c:formatCode>0.0%</c:formatCode>
                <c:ptCount val="11"/>
                <c:pt idx="0">
                  <c:v>0.111</c:v>
                </c:pt>
                <c:pt idx="1">
                  <c:v>0.35699999999999998</c:v>
                </c:pt>
                <c:pt idx="2">
                  <c:v>0.25</c:v>
                </c:pt>
                <c:pt idx="3">
                  <c:v>0.28599999999999998</c:v>
                </c:pt>
                <c:pt idx="4">
                  <c:v>0.40600000000000003</c:v>
                </c:pt>
                <c:pt idx="5">
                  <c:v>0.33300000000000002</c:v>
                </c:pt>
                <c:pt idx="6">
                  <c:v>4.2999999999999997E-2</c:v>
                </c:pt>
                <c:pt idx="7">
                  <c:v>3.6999999999999998E-2</c:v>
                </c:pt>
                <c:pt idx="8">
                  <c:v>0.107</c:v>
                </c:pt>
                <c:pt idx="9">
                  <c:v>6.5000000000000002E-2</c:v>
                </c:pt>
                <c:pt idx="10">
                  <c:v>0.104</c:v>
                </c:pt>
              </c:numCache>
            </c:numRef>
          </c:val>
        </c:ser>
        <c:ser>
          <c:idx val="4"/>
          <c:order val="5"/>
          <c:tx>
            <c:strRef>
              <c:f>Sheet1!$H$1</c:f>
              <c:strCache>
                <c:ptCount val="1"/>
                <c:pt idx="0">
                  <c:v>По-рядко</c:v>
                </c:pt>
              </c:strCache>
            </c:strRef>
          </c:tx>
          <c:spPr>
            <a:solidFill>
              <a:srgbClr val="BD7621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Sheet1!$B$2:$B$12</c:f>
              <c:strCache>
                <c:ptCount val="11"/>
                <c:pt idx="0">
                  <c:v>Чета на детето /9 респ./</c:v>
                </c:pt>
                <c:pt idx="1">
                  <c:v>Посещавам училището/градината на детето /28 респ./</c:v>
                </c:pt>
                <c:pt idx="2">
                  <c:v>Посещавам училищни или спортни участия 20 респ./</c:v>
                </c:pt>
                <c:pt idx="3">
                  <c:v>Участвам в консултации и терапии /7 респ./</c:v>
                </c:pt>
                <c:pt idx="4">
                  <c:v>Водя детето на доктор или зъболекар /32 респ./</c:v>
                </c:pt>
                <c:pt idx="5">
                  <c:v>Оставам вкъщи, когато детето е болно /6 респ./</c:v>
                </c:pt>
                <c:pt idx="6">
                  <c:v>Насърчавам детето да води здравословен живот /46 респ./</c:v>
                </c:pt>
                <c:pt idx="7">
                  <c:v>Търся информация или играем заедно в интернет /27 респ./</c:v>
                </c:pt>
                <c:pt idx="8">
                  <c:v>Наказвам детето, когато е необходимо /28 респ./</c:v>
                </c:pt>
                <c:pt idx="9">
                  <c:v>Извеждам детето/цата сред природата - на разходка, поход, риболов и др. /77 респ./</c:v>
                </c:pt>
                <c:pt idx="10">
                  <c:v>Извеждам детето на различни мероприятия - кино, театър, сладкарница, музей /67 респ./</c:v>
                </c:pt>
              </c:strCache>
            </c:strRef>
          </c:cat>
          <c:val>
            <c:numRef>
              <c:f>Sheet1!$H$2:$H$12</c:f>
              <c:numCache>
                <c:formatCode>0.0%</c:formatCode>
                <c:ptCount val="11"/>
                <c:pt idx="1">
                  <c:v>7.0999999999999994E-2</c:v>
                </c:pt>
                <c:pt idx="2">
                  <c:v>0.15</c:v>
                </c:pt>
                <c:pt idx="3">
                  <c:v>0.57099999999999995</c:v>
                </c:pt>
                <c:pt idx="4">
                  <c:v>0.125</c:v>
                </c:pt>
                <c:pt idx="5">
                  <c:v>0.5</c:v>
                </c:pt>
                <c:pt idx="6">
                  <c:v>4.2999999999999997E-2</c:v>
                </c:pt>
                <c:pt idx="8">
                  <c:v>0.17899999999999999</c:v>
                </c:pt>
                <c:pt idx="9">
                  <c:v>5.1999999999999998E-2</c:v>
                </c:pt>
                <c:pt idx="10">
                  <c:v>0.06</c:v>
                </c:pt>
              </c:numCache>
            </c:numRef>
          </c:val>
        </c:ser>
        <c:ser>
          <c:idx val="5"/>
          <c:order val="6"/>
          <c:tx>
            <c:strRef>
              <c:f>Sheet1!$I$1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Sheet1!$B$2:$B$12</c:f>
              <c:strCache>
                <c:ptCount val="11"/>
                <c:pt idx="0">
                  <c:v>Чета на детето /9 респ./</c:v>
                </c:pt>
                <c:pt idx="1">
                  <c:v>Посещавам училището/градината на детето /28 респ./</c:v>
                </c:pt>
                <c:pt idx="2">
                  <c:v>Посещавам училищни или спортни участия 20 респ./</c:v>
                </c:pt>
                <c:pt idx="3">
                  <c:v>Участвам в консултации и терапии /7 респ./</c:v>
                </c:pt>
                <c:pt idx="4">
                  <c:v>Водя детето на доктор или зъболекар /32 респ./</c:v>
                </c:pt>
                <c:pt idx="5">
                  <c:v>Оставам вкъщи, когато детето е болно /6 респ./</c:v>
                </c:pt>
                <c:pt idx="6">
                  <c:v>Насърчавам детето да води здравословен живот /46 респ./</c:v>
                </c:pt>
                <c:pt idx="7">
                  <c:v>Търся информация или играем заедно в интернет /27 респ./</c:v>
                </c:pt>
                <c:pt idx="8">
                  <c:v>Наказвам детето, когато е необходимо /28 респ./</c:v>
                </c:pt>
                <c:pt idx="9">
                  <c:v>Извеждам детето/цата сред природата - на разходка, поход, риболов и др. /77 респ./</c:v>
                </c:pt>
                <c:pt idx="10">
                  <c:v>Извеждам детето на различни мероприятия - кино, театър, сладкарница, музей /67 респ./</c:v>
                </c:pt>
              </c:strCache>
            </c:strRef>
          </c:cat>
          <c:val>
            <c:numRef>
              <c:f>Sheet1!$I$2:$I$12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35403648"/>
        <c:axId val="35405184"/>
      </c:barChart>
      <c:catAx>
        <c:axId val="35403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100">
                <a:solidFill>
                  <a:srgbClr val="292934"/>
                </a:solidFill>
              </a:defRPr>
            </a:pPr>
            <a:endParaRPr lang="en-US"/>
          </a:p>
        </c:txPr>
        <c:crossAx val="3540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05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403648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0"/>
          <c:y val="0.89158374686768638"/>
          <c:w val="1"/>
          <c:h val="6.8305660064458776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1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56434872368050026"/>
          <c:h val="0.9639230731456640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Разговарям с детето</c:v>
                </c:pt>
                <c:pt idx="1">
                  <c:v>Играя или се занимавам с детето</c:v>
                </c:pt>
                <c:pt idx="2">
                  <c:v>Извеждам детето/цата сред природата.</c:v>
                </c:pt>
                <c:pt idx="3">
                  <c:v>Извеждам детето на различни мероприятия</c:v>
                </c:pt>
                <c:pt idx="4">
                  <c:v>Поощрявам/хваля детето</c:v>
                </c:pt>
                <c:pt idx="5">
                  <c:v>Прегръщам и целувам детето</c:v>
                </c:pt>
                <c:pt idx="6">
                  <c:v>Интересувам се от приятелите на детето</c:v>
                </c:pt>
                <c:pt idx="7">
                  <c:v>Определям правила и граници на детето</c:v>
                </c:pt>
                <c:pt idx="8">
                  <c:v>Закрилям детето в случай на заплаха</c:v>
                </c:pt>
                <c:pt idx="9">
                  <c:v>Посещавам училищни или спортни участия</c:v>
                </c:pt>
                <c:pt idx="10">
                  <c:v>Посещавам училището/градината на детето</c:v>
                </c:pt>
                <c:pt idx="11">
                  <c:v>Насърчавам детето да води здравословен живот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0.66</c:v>
                </c:pt>
                <c:pt idx="1">
                  <c:v>0.56999999999999995</c:v>
                </c:pt>
                <c:pt idx="2">
                  <c:v>0.56000000000000005</c:v>
                </c:pt>
                <c:pt idx="3">
                  <c:v>0.47</c:v>
                </c:pt>
                <c:pt idx="4">
                  <c:v>0.43</c:v>
                </c:pt>
                <c:pt idx="5">
                  <c:v>0.42</c:v>
                </c:pt>
                <c:pt idx="6">
                  <c:v>0.31</c:v>
                </c:pt>
                <c:pt idx="7">
                  <c:v>0.2</c:v>
                </c:pt>
                <c:pt idx="8">
                  <c:v>0.19</c:v>
                </c:pt>
                <c:pt idx="9">
                  <c:v>0.16</c:v>
                </c:pt>
                <c:pt idx="10">
                  <c:v>0.15</c:v>
                </c:pt>
                <c:pt idx="1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5502720"/>
        <c:axId val="34308480"/>
      </c:barChart>
      <c:catAx>
        <c:axId val="355027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4308480"/>
        <c:crosses val="autoZero"/>
        <c:auto val="1"/>
        <c:lblAlgn val="ctr"/>
        <c:lblOffset val="100"/>
        <c:tickLblSkip val="1"/>
        <c:noMultiLvlLbl val="0"/>
      </c:catAx>
      <c:valAx>
        <c:axId val="34308480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550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56434872368050026"/>
          <c:h val="0.9639230731456640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Насочвам детето да се развива в определена професия</c:v>
                </c:pt>
                <c:pt idx="1">
                  <c:v>Храня /приготвям храна за детето</c:v>
                </c:pt>
                <c:pt idx="2">
                  <c:v>Помагам в училищната подготовка</c:v>
                </c:pt>
                <c:pt idx="3">
                  <c:v>Търся информация или играем заедно в интернет</c:v>
                </c:pt>
                <c:pt idx="4">
                  <c:v>Участвам в консултации и терапии</c:v>
                </c:pt>
                <c:pt idx="5">
                  <c:v>Водя детето на доктор или зъболекар</c:v>
                </c:pt>
                <c:pt idx="6">
                  <c:v>Чета на детето</c:v>
                </c:pt>
                <c:pt idx="7">
                  <c:v>Грижа се за хигиената на детето</c:v>
                </c:pt>
                <c:pt idx="8">
                  <c:v>Оставам вкъщи, когато детето е болно</c:v>
                </c:pt>
                <c:pt idx="9">
                  <c:v>Приспивам детето</c:v>
                </c:pt>
                <c:pt idx="10">
                  <c:v>Наказвам детето, когато е необходимо</c:v>
                </c:pt>
                <c:pt idx="11">
                  <c:v>Нито едно от изброените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0.14000000000000001</c:v>
                </c:pt>
                <c:pt idx="1">
                  <c:v>0.13</c:v>
                </c:pt>
                <c:pt idx="2">
                  <c:v>0.13</c:v>
                </c:pt>
                <c:pt idx="3">
                  <c:v>0.12</c:v>
                </c:pt>
                <c:pt idx="4">
                  <c:v>0.09</c:v>
                </c:pt>
                <c:pt idx="5">
                  <c:v>0.09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0.05</c:v>
                </c:pt>
                <c:pt idx="10">
                  <c:v>0.05</c:v>
                </c:pt>
                <c:pt idx="1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4476032"/>
        <c:axId val="34477568"/>
      </c:barChart>
      <c:catAx>
        <c:axId val="34476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4477568"/>
        <c:crosses val="autoZero"/>
        <c:auto val="1"/>
        <c:lblAlgn val="ctr"/>
        <c:lblOffset val="100"/>
        <c:tickLblSkip val="1"/>
        <c:noMultiLvlLbl val="0"/>
      </c:catAx>
      <c:valAx>
        <c:axId val="34477568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447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582736631995747"/>
          <c:y val="0.70847676196760223"/>
          <c:w val="0.33818639596721906"/>
          <c:h val="6.1764398713274833E-2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978257874670692"/>
          <c:y val="8.207142887389848E-3"/>
          <c:w val="0.49299738150372213"/>
          <c:h val="0.9639230731456640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Бих се съгласил/а да вземем домашен любимец</c:v>
                </c:pt>
                <c:pt idx="1">
                  <c:v>Бих сменила училището на детето, ако не се чувства добре в него</c:v>
                </c:pt>
                <c:pt idx="2">
                  <c:v>Бих променил/а плановете си за отпуската/почивката</c:v>
                </c:pt>
                <c:pt idx="3">
                  <c:v>Развива умение, талант, който не одобрявам (напр. даден спорт, актьорско майсторство и пр.)</c:v>
                </c:pt>
                <c:pt idx="4">
                  <c:v>Бих се отказала/а от свое хоби, спорт, ако детето иска повече от времето ми</c:v>
                </c:pt>
                <c:pt idx="5">
                  <c:v>Бих похарчил/а пари за скъпа покупка, като компютър, телевизор и пр.</c:v>
                </c:pt>
                <c:pt idx="6">
                  <c:v>Бих сменил/а квартала/населеното място, ако детето не се чувства добре в него</c:v>
                </c:pt>
                <c:pt idx="7">
                  <c:v>Бих сменила/а работата си за друга, която ангажира по-малко от времето ми</c:v>
                </c:pt>
                <c:pt idx="8">
                  <c:v>Бих напуснал/а партньора си, ако не се разбира с детето ми</c:v>
                </c:pt>
                <c:pt idx="9">
                  <c:v>Друго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0.47</c:v>
                </c:pt>
                <c:pt idx="1">
                  <c:v>0.44900000000000001</c:v>
                </c:pt>
                <c:pt idx="2">
                  <c:v>0.442</c:v>
                </c:pt>
                <c:pt idx="3">
                  <c:v>0.41699999999999998</c:v>
                </c:pt>
                <c:pt idx="4">
                  <c:v>0.35099999999999998</c:v>
                </c:pt>
                <c:pt idx="5">
                  <c:v>0.33300000000000002</c:v>
                </c:pt>
                <c:pt idx="6">
                  <c:v>0.189</c:v>
                </c:pt>
                <c:pt idx="7">
                  <c:v>0.14899999999999999</c:v>
                </c:pt>
                <c:pt idx="8">
                  <c:v>0.115</c:v>
                </c:pt>
                <c:pt idx="9">
                  <c:v>4.8000000000000001E-2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Мъж /501 респ./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dLbl>
              <c:idx val="9"/>
              <c:layout>
                <c:manualLayout>
                  <c:x val="8.69735234104304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Бих се съгласил/а да вземем домашен любимец</c:v>
                </c:pt>
                <c:pt idx="1">
                  <c:v>Бих сменила училището на детето, ако не се чувства добре в него</c:v>
                </c:pt>
                <c:pt idx="2">
                  <c:v>Бих променил/а плановете си за отпуската/почивката</c:v>
                </c:pt>
                <c:pt idx="3">
                  <c:v>Развива умение, талант, който не одобрявам (напр. даден спорт, актьорско майсторство и пр.)</c:v>
                </c:pt>
                <c:pt idx="4">
                  <c:v>Бих се отказала/а от свое хоби, спорт, ако детето иска повече от времето ми</c:v>
                </c:pt>
                <c:pt idx="5">
                  <c:v>Бих похарчил/а пари за скъпа покупка, като компютър, телевизор и пр.</c:v>
                </c:pt>
                <c:pt idx="6">
                  <c:v>Бих сменил/а квартала/населеното място, ако детето не се чувства добре в него</c:v>
                </c:pt>
                <c:pt idx="7">
                  <c:v>Бих сменила/а работата си за друга, която ангажира по-малко от времето ми</c:v>
                </c:pt>
                <c:pt idx="8">
                  <c:v>Бих напуснал/а партньора си, ако не се разбира с детето ми</c:v>
                </c:pt>
                <c:pt idx="9">
                  <c:v>Друго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0.47699999999999998</c:v>
                </c:pt>
                <c:pt idx="1">
                  <c:v>0.437</c:v>
                </c:pt>
                <c:pt idx="2">
                  <c:v>0.42899999999999999</c:v>
                </c:pt>
                <c:pt idx="3">
                  <c:v>0.39900000000000002</c:v>
                </c:pt>
                <c:pt idx="4">
                  <c:v>0.317</c:v>
                </c:pt>
                <c:pt idx="5">
                  <c:v>0.35499999999999998</c:v>
                </c:pt>
                <c:pt idx="6">
                  <c:v>0.16600000000000001</c:v>
                </c:pt>
                <c:pt idx="7">
                  <c:v>9.4E-2</c:v>
                </c:pt>
                <c:pt idx="8">
                  <c:v>7.3999999999999996E-2</c:v>
                </c:pt>
                <c:pt idx="9">
                  <c:v>6.2E-2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Жена /499 респ./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6"/>
              <c:layout>
                <c:manualLayout>
                  <c:x val="1.8517565754542897E-2"/>
                  <c:y val="2.1959537736168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872199218179624E-2"/>
                  <c:y val="2.1959537736168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5175657545428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0261020607405315E-2"/>
                  <c:y val="3.458194919081696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Бих се съгласил/а да вземем домашен любимец</c:v>
                </c:pt>
                <c:pt idx="1">
                  <c:v>Бих сменила училището на детето, ако не се чувства добре в него</c:v>
                </c:pt>
                <c:pt idx="2">
                  <c:v>Бих променил/а плановете си за отпуската/почивката</c:v>
                </c:pt>
                <c:pt idx="3">
                  <c:v>Развива умение, талант, който не одобрявам (напр. даден спорт, актьорско майсторство и пр.)</c:v>
                </c:pt>
                <c:pt idx="4">
                  <c:v>Бих се отказала/а от свое хоби, спорт, ако детето иска повече от времето ми</c:v>
                </c:pt>
                <c:pt idx="5">
                  <c:v>Бих похарчил/а пари за скъпа покупка, като компютър, телевизор и пр.</c:v>
                </c:pt>
                <c:pt idx="6">
                  <c:v>Бих сменил/а квартала/населеното място, ако детето не се чувства добре в него</c:v>
                </c:pt>
                <c:pt idx="7">
                  <c:v>Бих сменила/а работата си за друга, която ангажира по-малко от времето ми</c:v>
                </c:pt>
                <c:pt idx="8">
                  <c:v>Бих напуснал/а партньора си, ако не се разбира с детето ми</c:v>
                </c:pt>
                <c:pt idx="9">
                  <c:v>Друго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0.46300000000000002</c:v>
                </c:pt>
                <c:pt idx="1">
                  <c:v>0.46100000000000002</c:v>
                </c:pt>
                <c:pt idx="2">
                  <c:v>0.45500000000000002</c:v>
                </c:pt>
                <c:pt idx="3">
                  <c:v>0.435</c:v>
                </c:pt>
                <c:pt idx="4">
                  <c:v>0.38500000000000001</c:v>
                </c:pt>
                <c:pt idx="5">
                  <c:v>0.311</c:v>
                </c:pt>
                <c:pt idx="6">
                  <c:v>0.21199999999999999</c:v>
                </c:pt>
                <c:pt idx="7">
                  <c:v>0.20399999999999999</c:v>
                </c:pt>
                <c:pt idx="8">
                  <c:v>0.156</c:v>
                </c:pt>
                <c:pt idx="9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6270848"/>
        <c:axId val="36272384"/>
      </c:barChart>
      <c:catAx>
        <c:axId val="36270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6272384"/>
        <c:crosses val="autoZero"/>
        <c:auto val="1"/>
        <c:lblAlgn val="ctr"/>
        <c:lblOffset val="100"/>
        <c:tickLblSkip val="1"/>
        <c:noMultiLvlLbl val="0"/>
      </c:catAx>
      <c:valAx>
        <c:axId val="36272384"/>
        <c:scaling>
          <c:orientation val="minMax"/>
          <c:max val="2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627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658493594984385"/>
          <c:y val="0.80778920365379048"/>
          <c:w val="0.40341516035258296"/>
          <c:h val="0.1859447200625795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892891171421317"/>
          <c:y val="4.3913727475973236E-3"/>
          <c:w val="0.43877094393126487"/>
          <c:h val="0.966852440873115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Развива умение, талант, който не одобрявам</c:v>
                </c:pt>
                <c:pt idx="1">
                  <c:v>Бих се съгласил/а да вземем домашен любимец</c:v>
                </c:pt>
                <c:pt idx="2">
                  <c:v>Бих похарчил/а пари за скъпа покупка, като компютър, телевизор и пр.</c:v>
                </c:pt>
                <c:pt idx="3">
                  <c:v>Бих променил/а плановете си за отпуската/почивката</c:v>
                </c:pt>
                <c:pt idx="4">
                  <c:v>Бих сменила училището на детето, ако не се чувства добре в него</c:v>
                </c:pt>
                <c:pt idx="5">
                  <c:v>Бих се отказала/а от свое хоби, спорт, ако детето иска повече от времето ми</c:v>
                </c:pt>
                <c:pt idx="6">
                  <c:v>Бих напуснал/а партньора си, ако не се разбира с детето ми</c:v>
                </c:pt>
                <c:pt idx="7">
                  <c:v>Бих сменила/а работата си за друга, която ангажира по-малко от времето ми</c:v>
                </c:pt>
                <c:pt idx="8">
                  <c:v>Бих сменил/а квартала/населеното място, ако детето не се чувства добре в него</c:v>
                </c:pt>
                <c:pt idx="9">
                  <c:v>Без отговор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0.45</c:v>
                </c:pt>
                <c:pt idx="1">
                  <c:v>0.44</c:v>
                </c:pt>
                <c:pt idx="2">
                  <c:v>0.44</c:v>
                </c:pt>
                <c:pt idx="3">
                  <c:v>0.41</c:v>
                </c:pt>
                <c:pt idx="4">
                  <c:v>0.36</c:v>
                </c:pt>
                <c:pt idx="5">
                  <c:v>0.21</c:v>
                </c:pt>
                <c:pt idx="6">
                  <c:v>0.08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35989760"/>
        <c:axId val="35995648"/>
      </c:barChart>
      <c:catAx>
        <c:axId val="35989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5995648"/>
        <c:crosses val="autoZero"/>
        <c:auto val="1"/>
        <c:lblAlgn val="ctr"/>
        <c:lblOffset val="100"/>
        <c:tickLblSkip val="1"/>
        <c:noMultiLvlLbl val="0"/>
      </c:catAx>
      <c:valAx>
        <c:axId val="35995648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598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352234367121603"/>
          <c:y val="0.75474467171685999"/>
          <c:w val="0.33994625597155875"/>
          <c:h val="0.13069097508705779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978257874670692"/>
          <c:y val="1.5016001067890592E-2"/>
          <c:w val="0.4918707719539378"/>
          <c:h val="0.9825947320625159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Обясняваме му спокойно какво е направил - разговаряме</c:v>
                </c:pt>
                <c:pt idx="1">
                  <c:v>Забраняваме му нещо, което обича - TV/PC</c:v>
                </c:pt>
                <c:pt idx="2">
                  <c:v>Прегръщаме го и му говорим, че така не трябва да се прави</c:v>
                </c:pt>
                <c:pt idx="3">
                  <c:v>Караме му се, за да го стреснем</c:v>
                </c:pt>
                <c:pt idx="4">
                  <c:v>Забраняваме му да излиза</c:v>
                </c:pt>
                <c:pt idx="5">
                  <c:v>Сърдим му се и не му говорим</c:v>
                </c:pt>
                <c:pt idx="6">
                  <c:v>Караме го да върши работа за дома</c:v>
                </c:pt>
                <c:pt idx="7">
                  <c:v>Напляскваме го леко</c:v>
                </c:pt>
                <c:pt idx="8">
                  <c:v>Не му даваме джобни</c:v>
                </c:pt>
                <c:pt idx="9">
                  <c:v>Не му обръщаме внимание - нищо не правим</c:v>
                </c:pt>
                <c:pt idx="10">
                  <c:v>Даваме му допълнителни домашни</c:v>
                </c:pt>
                <c:pt idx="11">
                  <c:v>Много е малко</c:v>
                </c:pt>
                <c:pt idx="12">
                  <c:v>Наказваме го с нещо, което да го изплаши</c:v>
                </c:pt>
                <c:pt idx="13">
                  <c:v>Търсим помощ от учител/ психолог /”Закрила на детето”</c:v>
                </c:pt>
                <c:pt idx="14">
                  <c:v>Друго</c:v>
                </c:pt>
                <c:pt idx="15">
                  <c:v>Не съм го наказвал</c:v>
                </c:pt>
                <c:pt idx="16">
                  <c:v>Без отговор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0.55000000000000004</c:v>
                </c:pt>
                <c:pt idx="1">
                  <c:v>0.29299999999999998</c:v>
                </c:pt>
                <c:pt idx="2">
                  <c:v>0.253</c:v>
                </c:pt>
                <c:pt idx="3">
                  <c:v>0.24</c:v>
                </c:pt>
                <c:pt idx="4">
                  <c:v>0.15</c:v>
                </c:pt>
                <c:pt idx="5">
                  <c:v>8.8999999999999996E-2</c:v>
                </c:pt>
                <c:pt idx="6">
                  <c:v>8.3000000000000004E-2</c:v>
                </c:pt>
                <c:pt idx="7">
                  <c:v>7.0000000000000007E-2</c:v>
                </c:pt>
                <c:pt idx="8">
                  <c:v>4.7E-2</c:v>
                </c:pt>
                <c:pt idx="9">
                  <c:v>4.2000000000000003E-2</c:v>
                </c:pt>
                <c:pt idx="10">
                  <c:v>3.5000000000000003E-2</c:v>
                </c:pt>
                <c:pt idx="11">
                  <c:v>3.5000000000000003E-2</c:v>
                </c:pt>
                <c:pt idx="12">
                  <c:v>0.02</c:v>
                </c:pt>
                <c:pt idx="13">
                  <c:v>1.6E-2</c:v>
                </c:pt>
                <c:pt idx="14">
                  <c:v>1.0999999999999999E-2</c:v>
                </c:pt>
                <c:pt idx="15">
                  <c:v>0.01</c:v>
                </c:pt>
                <c:pt idx="16">
                  <c:v>8.0000000000000002E-3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Мъж /501 респ./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dLbl>
              <c:idx val="9"/>
              <c:layout>
                <c:manualLayout>
                  <c:x val="8.69735234104304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Обясняваме му спокойно какво е направил - разговаряме</c:v>
                </c:pt>
                <c:pt idx="1">
                  <c:v>Забраняваме му нещо, което обича - TV/PC</c:v>
                </c:pt>
                <c:pt idx="2">
                  <c:v>Прегръщаме го и му говорим, че така не трябва да се прави</c:v>
                </c:pt>
                <c:pt idx="3">
                  <c:v>Караме му се, за да го стреснем</c:v>
                </c:pt>
                <c:pt idx="4">
                  <c:v>Забраняваме му да излиза</c:v>
                </c:pt>
                <c:pt idx="5">
                  <c:v>Сърдим му се и не му говорим</c:v>
                </c:pt>
                <c:pt idx="6">
                  <c:v>Караме го да върши работа за дома</c:v>
                </c:pt>
                <c:pt idx="7">
                  <c:v>Напляскваме го леко</c:v>
                </c:pt>
                <c:pt idx="8">
                  <c:v>Не му даваме джобни</c:v>
                </c:pt>
                <c:pt idx="9">
                  <c:v>Не му обръщаме внимание - нищо не правим</c:v>
                </c:pt>
                <c:pt idx="10">
                  <c:v>Даваме му допълнителни домашни</c:v>
                </c:pt>
                <c:pt idx="11">
                  <c:v>Много е малко</c:v>
                </c:pt>
                <c:pt idx="12">
                  <c:v>Наказваме го с нещо, което да го изплаши</c:v>
                </c:pt>
                <c:pt idx="13">
                  <c:v>Търсим помощ от учител/ психолог /”Закрила на детето”</c:v>
                </c:pt>
                <c:pt idx="14">
                  <c:v>Друго</c:v>
                </c:pt>
                <c:pt idx="15">
                  <c:v>Не съм го наказвал</c:v>
                </c:pt>
                <c:pt idx="16">
                  <c:v>Без отговор</c:v>
                </c:pt>
              </c:strCache>
            </c:strRef>
          </c:cat>
          <c:val>
            <c:numRef>
              <c:f>Sheet1!$C$2:$C$18</c:f>
              <c:numCache>
                <c:formatCode>0.0%</c:formatCode>
                <c:ptCount val="17"/>
                <c:pt idx="0">
                  <c:v>0.52900000000000003</c:v>
                </c:pt>
                <c:pt idx="1">
                  <c:v>0.28299999999999997</c:v>
                </c:pt>
                <c:pt idx="2">
                  <c:v>0.24</c:v>
                </c:pt>
                <c:pt idx="3">
                  <c:v>0.24199999999999999</c:v>
                </c:pt>
                <c:pt idx="4">
                  <c:v>0.16</c:v>
                </c:pt>
                <c:pt idx="5">
                  <c:v>7.8E-2</c:v>
                </c:pt>
                <c:pt idx="6">
                  <c:v>9.4E-2</c:v>
                </c:pt>
                <c:pt idx="7">
                  <c:v>7.1999999999999995E-2</c:v>
                </c:pt>
                <c:pt idx="8">
                  <c:v>6.2E-2</c:v>
                </c:pt>
                <c:pt idx="9">
                  <c:v>4.5999999999999999E-2</c:v>
                </c:pt>
                <c:pt idx="10">
                  <c:v>4.3999999999999997E-2</c:v>
                </c:pt>
                <c:pt idx="11">
                  <c:v>4.2000000000000003E-2</c:v>
                </c:pt>
                <c:pt idx="12">
                  <c:v>2.8000000000000001E-2</c:v>
                </c:pt>
                <c:pt idx="13">
                  <c:v>0.01</c:v>
                </c:pt>
                <c:pt idx="14">
                  <c:v>1.6E-2</c:v>
                </c:pt>
                <c:pt idx="15">
                  <c:v>0.01</c:v>
                </c:pt>
                <c:pt idx="1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Жена /499 респ./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9"/>
              <c:layout>
                <c:manualLayout>
                  <c:x val="2.1743380852607613E-2"/>
                  <c:y val="1.72909745954084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Обясняваме му спокойно какво е направил - разговаряме</c:v>
                </c:pt>
                <c:pt idx="1">
                  <c:v>Забраняваме му нещо, което обича - TV/PC</c:v>
                </c:pt>
                <c:pt idx="2">
                  <c:v>Прегръщаме го и му говорим, че така не трябва да се прави</c:v>
                </c:pt>
                <c:pt idx="3">
                  <c:v>Караме му се, за да го стреснем</c:v>
                </c:pt>
                <c:pt idx="4">
                  <c:v>Забраняваме му да излиза</c:v>
                </c:pt>
                <c:pt idx="5">
                  <c:v>Сърдим му се и не му говорим</c:v>
                </c:pt>
                <c:pt idx="6">
                  <c:v>Караме го да върши работа за дома</c:v>
                </c:pt>
                <c:pt idx="7">
                  <c:v>Напляскваме го леко</c:v>
                </c:pt>
                <c:pt idx="8">
                  <c:v>Не му даваме джобни</c:v>
                </c:pt>
                <c:pt idx="9">
                  <c:v>Не му обръщаме внимание - нищо не правим</c:v>
                </c:pt>
                <c:pt idx="10">
                  <c:v>Даваме му допълнителни домашни</c:v>
                </c:pt>
                <c:pt idx="11">
                  <c:v>Много е малко</c:v>
                </c:pt>
                <c:pt idx="12">
                  <c:v>Наказваме го с нещо, което да го изплаши</c:v>
                </c:pt>
                <c:pt idx="13">
                  <c:v>Търсим помощ от учител/ психолог /”Закрила на детето”</c:v>
                </c:pt>
                <c:pt idx="14">
                  <c:v>Друго</c:v>
                </c:pt>
                <c:pt idx="15">
                  <c:v>Не съм го наказвал</c:v>
                </c:pt>
                <c:pt idx="16">
                  <c:v>Без отговор</c:v>
                </c:pt>
              </c:strCache>
            </c:strRef>
          </c:cat>
          <c:val>
            <c:numRef>
              <c:f>Sheet1!$D$2:$D$18</c:f>
              <c:numCache>
                <c:formatCode>0.0%</c:formatCode>
                <c:ptCount val="17"/>
                <c:pt idx="0">
                  <c:v>0.57099999999999995</c:v>
                </c:pt>
                <c:pt idx="1">
                  <c:v>0.30299999999999999</c:v>
                </c:pt>
                <c:pt idx="2">
                  <c:v>0.26700000000000002</c:v>
                </c:pt>
                <c:pt idx="3">
                  <c:v>0.23799999999999999</c:v>
                </c:pt>
                <c:pt idx="4">
                  <c:v>0.14000000000000001</c:v>
                </c:pt>
                <c:pt idx="5">
                  <c:v>0.1</c:v>
                </c:pt>
                <c:pt idx="6">
                  <c:v>7.1999999999999995E-2</c:v>
                </c:pt>
                <c:pt idx="7">
                  <c:v>6.8000000000000005E-2</c:v>
                </c:pt>
                <c:pt idx="8">
                  <c:v>3.2000000000000001E-2</c:v>
                </c:pt>
                <c:pt idx="9">
                  <c:v>3.7999999999999999E-2</c:v>
                </c:pt>
                <c:pt idx="10">
                  <c:v>2.5999999999999999E-2</c:v>
                </c:pt>
                <c:pt idx="11">
                  <c:v>2.8000000000000001E-2</c:v>
                </c:pt>
                <c:pt idx="12">
                  <c:v>1.2E-2</c:v>
                </c:pt>
                <c:pt idx="13">
                  <c:v>2.1999999999999999E-2</c:v>
                </c:pt>
                <c:pt idx="14">
                  <c:v>6.0000000000000001E-3</c:v>
                </c:pt>
                <c:pt idx="15">
                  <c:v>0.01</c:v>
                </c:pt>
                <c:pt idx="16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6126080"/>
        <c:axId val="36144256"/>
      </c:barChart>
      <c:catAx>
        <c:axId val="36126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6144256"/>
        <c:crosses val="autoZero"/>
        <c:auto val="1"/>
        <c:lblAlgn val="ctr"/>
        <c:lblOffset val="100"/>
        <c:tickLblSkip val="1"/>
        <c:noMultiLvlLbl val="0"/>
      </c:catAx>
      <c:valAx>
        <c:axId val="36144256"/>
        <c:scaling>
          <c:orientation val="minMax"/>
          <c:max val="2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612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071273673166424"/>
          <c:y val="0.77263175911306226"/>
          <c:w val="0.40341516035258296"/>
          <c:h val="0.21229616534598203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567448789843018"/>
          <c:y val="1.1048798861638905E-2"/>
          <c:w val="0.56434872368050026"/>
          <c:h val="0.9341785345593832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0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Обясняваме му спокойно какво е направил - разговаряме</c:v>
                </c:pt>
                <c:pt idx="1">
                  <c:v>Забраняваме му нещо което обича - TV/PC</c:v>
                </c:pt>
                <c:pt idx="2">
                  <c:v>Прегръщаме го и му говорим, че така не трябва да се прави</c:v>
                </c:pt>
                <c:pt idx="3">
                  <c:v>Караме му се, за да го стреснем</c:v>
                </c:pt>
                <c:pt idx="4">
                  <c:v>Забраняваме му да излиза</c:v>
                </c:pt>
                <c:pt idx="5">
                  <c:v>Сърдим му се и не му говорим</c:v>
                </c:pt>
                <c:pt idx="6">
                  <c:v>Не му обръщаме внимание - нищо не правим</c:v>
                </c:pt>
                <c:pt idx="7">
                  <c:v>Напляскваме го леко</c:v>
                </c:pt>
                <c:pt idx="8">
                  <c:v>Караме го да върши работа за дома</c:v>
                </c:pt>
                <c:pt idx="9">
                  <c:v>Даваме му допълнителни домашни</c:v>
                </c:pt>
                <c:pt idx="10">
                  <c:v>Търсим помощ от учител/ психолог /”Закрила на детето”</c:v>
                </c:pt>
                <c:pt idx="11">
                  <c:v>Не му даваме джобни</c:v>
                </c:pt>
                <c:pt idx="12">
                  <c:v>Много е малко</c:v>
                </c:pt>
                <c:pt idx="13">
                  <c:v>Без отговор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0.66</c:v>
                </c:pt>
                <c:pt idx="1">
                  <c:v>0.27</c:v>
                </c:pt>
                <c:pt idx="2">
                  <c:v>0.17</c:v>
                </c:pt>
                <c:pt idx="3">
                  <c:v>0.13</c:v>
                </c:pt>
                <c:pt idx="4">
                  <c:v>0.11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36308096"/>
        <c:axId val="36309632"/>
      </c:barChart>
      <c:catAx>
        <c:axId val="36308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6309632"/>
        <c:crosses val="autoZero"/>
        <c:auto val="1"/>
        <c:lblAlgn val="ctr"/>
        <c:lblOffset val="100"/>
        <c:tickLblSkip val="1"/>
        <c:noMultiLvlLbl val="0"/>
      </c:catAx>
      <c:valAx>
        <c:axId val="3630963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3630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39759698831276"/>
          <c:y val="0.71772883143938637"/>
          <c:w val="0.33994625597155875"/>
          <c:h val="0.13069097508705779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669995176626649"/>
          <c:y val="4.7713937506843392E-2"/>
          <c:w val="0.5052992410516054"/>
          <c:h val="0.696035388832765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По-скоро аз</c:v>
                </c:pt>
              </c:strCache>
            </c:strRef>
          </c:tx>
          <c:spPr>
            <a:solidFill>
              <a:srgbClr val="77933C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4584364744371687E-2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5819659162249E-2"/>
                  <c:y val="6.532196011142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.0%">
                  <c:v>3.6999999999999998E-2</c:v>
                </c:pt>
                <c:pt idx="2" formatCode="0.0%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По-скоро моят партньор</c:v>
                </c:pt>
              </c:strCache>
            </c:strRef>
          </c:tx>
          <c:spPr>
            <a:solidFill>
              <a:srgbClr val="C3D69B"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.0%">
                  <c:v>2.9000000000000001E-2</c:v>
                </c:pt>
                <c:pt idx="2" formatCode="0.0%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Заедно - аз и партньорът ми</c:v>
                </c:pt>
              </c:strCache>
            </c:strRef>
          </c:tx>
          <c:spPr>
            <a:solidFill>
              <a:srgbClr val="FFC1C1"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.0%">
                  <c:v>0.76200000000000001</c:v>
                </c:pt>
                <c:pt idx="2" formatCode="0.0%">
                  <c:v>0.71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Просто се случи, не беше планирано</c:v>
                </c:pt>
              </c:strCache>
            </c:strRef>
          </c:tx>
          <c:spPr>
            <a:solidFill>
              <a:srgbClr val="FFC000">
                <a:alpha val="60000"/>
              </a:srgb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 formatCode="0.0%">
                  <c:v>0.14699999999999999</c:v>
                </c:pt>
                <c:pt idx="2" formatCode="0.0%">
                  <c:v>0.21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4819398863874157E-3"/>
                  <c:y val="-3.919291889378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Родители, които живеят с децата си /1000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 formatCode="0.0%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3335296"/>
        <c:axId val="3336832"/>
      </c:barChart>
      <c:catAx>
        <c:axId val="3335296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3336832"/>
        <c:crosses val="autoZero"/>
        <c:auto val="1"/>
        <c:lblAlgn val="ctr"/>
        <c:lblOffset val="100"/>
        <c:noMultiLvlLbl val="0"/>
      </c:catAx>
      <c:valAx>
        <c:axId val="33368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3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483377553403346"/>
          <c:y val="0.79251562487888938"/>
          <c:w val="0.78516622446596651"/>
          <c:h val="0.20748437512111056"/>
        </c:manualLayout>
      </c:layout>
      <c:overlay val="0"/>
      <c:txPr>
        <a:bodyPr/>
        <a:lstStyle/>
        <a:p>
          <a:pPr>
            <a:defRPr sz="14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669995176626649"/>
          <c:y val="4.7713937506843392E-2"/>
          <c:w val="0.5052992410516054"/>
          <c:h val="0.542707264552304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Да, в родилната зала</c:v>
                </c:pt>
              </c:strCache>
            </c:strRef>
          </c:tx>
          <c:spPr>
            <a:solidFill>
              <a:srgbClr val="66537D"/>
            </a:solidFill>
            <a:ln>
              <a:solidFill>
                <a:srgbClr val="66537D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62048497159685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5819659162249E-2"/>
                  <c:y val="-6.53193883807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Бащи /501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.0%">
                  <c:v>3.4000000000000002E-2</c:v>
                </c:pt>
                <c:pt idx="2" formatCode="0.0%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Да, в чакалнята на отделението / в друга част на болницата</c:v>
                </c:pt>
              </c:strCache>
            </c:strRef>
          </c:tx>
          <c:spPr>
            <a:solidFill>
              <a:srgbClr val="9E8CB3">
                <a:alpha val="60000"/>
              </a:srgbClr>
            </a:solidFill>
            <a:ln>
              <a:solidFill>
                <a:srgbClr val="9E8CB3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Бащи /501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.0%">
                  <c:v>0.39500000000000002</c:v>
                </c:pt>
                <c:pt idx="2" formatCode="0.0%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rgbClr val="FFC000">
                <a:alpha val="60000"/>
              </a:srgbClr>
            </a:solidFill>
            <a:ln>
              <a:solidFill>
                <a:srgbClr val="FFC1C1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Бащи /501 респ./</c:v>
                </c:pt>
                <c:pt idx="1">
                  <c:v>Column2</c:v>
                </c:pt>
                <c:pt idx="2">
                  <c:v>Бащи, които не живеят с децата си /100 респ./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.0%">
                  <c:v>0.57099999999999995</c:v>
                </c:pt>
                <c:pt idx="2" formatCode="0.0%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3275392"/>
        <c:axId val="35795328"/>
      </c:barChart>
      <c:catAx>
        <c:axId val="327539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35795328"/>
        <c:crosses val="autoZero"/>
        <c:auto val="1"/>
        <c:lblAlgn val="ctr"/>
        <c:lblOffset val="100"/>
        <c:noMultiLvlLbl val="0"/>
      </c:catAx>
      <c:valAx>
        <c:axId val="357953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75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298455052595584"/>
          <c:y val="0.64739089447577725"/>
          <c:w val="0.58701544947404416"/>
          <c:h val="0.29554845213276959"/>
        </c:manualLayout>
      </c:layout>
      <c:overlay val="0"/>
      <c:txPr>
        <a:bodyPr/>
        <a:lstStyle/>
        <a:p>
          <a:pPr>
            <a:defRPr sz="12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7325956077872938"/>
          <c:y val="5.2250892163553997E-2"/>
          <c:w val="0.51982717654242794"/>
          <c:h val="0.824552391019759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68467A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1"/>
              <c:delete val="1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Sheet1!$B$1:$W$1</c:f>
              <c:strCache>
                <c:ptCount val="22"/>
                <c:pt idx="0">
                  <c:v>Бащи, които не живеят с децата си /100 респ./</c:v>
                </c:pt>
                <c:pt idx="1">
                  <c:v>Column2</c:v>
                </c:pt>
                <c:pt idx="2">
                  <c:v>До 30 г. /8 респ./</c:v>
                </c:pt>
                <c:pt idx="3">
                  <c:v>31-35 г. /12 респ./</c:v>
                </c:pt>
                <c:pt idx="4">
                  <c:v>36-40 г. /41 респ./</c:v>
                </c:pt>
                <c:pt idx="5">
                  <c:v>41-45 г. /28 респ./</c:v>
                </c:pt>
                <c:pt idx="6">
                  <c:v>46+ /11 респ./</c:v>
                </c:pt>
                <c:pt idx="7">
                  <c:v>Column3</c:v>
                </c:pt>
                <c:pt idx="8">
                  <c:v>Основно /7 респ./</c:v>
                </c:pt>
                <c:pt idx="9">
                  <c:v>Средно /66 респ./</c:v>
                </c:pt>
                <c:pt idx="10">
                  <c:v>Висше /27 респ./</c:v>
                </c:pt>
                <c:pt idx="11">
                  <c:v>Column4</c:v>
                </c:pt>
                <c:pt idx="12">
                  <c:v>До 500 лв. /13 респ./</c:v>
                </c:pt>
                <c:pt idx="13">
                  <c:v>501 - 800 лв. /22 респ./</c:v>
                </c:pt>
                <c:pt idx="14">
                  <c:v>801 - 1000 лв. /20 респ./</c:v>
                </c:pt>
                <c:pt idx="15">
                  <c:v>Над 1001 лв. /28 респ./</c:v>
                </c:pt>
                <c:pt idx="16">
                  <c:v>Без отговор /17 респ./</c:v>
                </c:pt>
                <c:pt idx="17">
                  <c:v>Column5</c:v>
                </c:pt>
                <c:pt idx="18">
                  <c:v>София /17 респ./</c:v>
                </c:pt>
                <c:pt idx="19">
                  <c:v>Голям град /26 респ./</c:v>
                </c:pt>
                <c:pt idx="20">
                  <c:v>Друг град /54 респ./</c:v>
                </c:pt>
                <c:pt idx="21">
                  <c:v>Село /3 респ./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 formatCode="0.00%">
                  <c:v>0.36</c:v>
                </c:pt>
                <c:pt idx="2" formatCode="0.00%">
                  <c:v>0.125</c:v>
                </c:pt>
                <c:pt idx="3" formatCode="0.00%">
                  <c:v>0.16700000000000001</c:v>
                </c:pt>
                <c:pt idx="4" formatCode="0.00%">
                  <c:v>0.39</c:v>
                </c:pt>
                <c:pt idx="5" formatCode="0.00%">
                  <c:v>0.39300000000000002</c:v>
                </c:pt>
                <c:pt idx="6" formatCode="0.00%">
                  <c:v>0.54500000000000004</c:v>
                </c:pt>
                <c:pt idx="8" formatCode="0.00%">
                  <c:v>0.42899999999999999</c:v>
                </c:pt>
                <c:pt idx="9" formatCode="0.00%">
                  <c:v>0.30299999999999999</c:v>
                </c:pt>
                <c:pt idx="10" formatCode="0.00%">
                  <c:v>0.48099999999999998</c:v>
                </c:pt>
                <c:pt idx="12" formatCode="0.00%">
                  <c:v>7.6999999999999999E-2</c:v>
                </c:pt>
                <c:pt idx="13" formatCode="0.00%">
                  <c:v>0.22700000000000001</c:v>
                </c:pt>
                <c:pt idx="14" formatCode="0.00%">
                  <c:v>0.45</c:v>
                </c:pt>
                <c:pt idx="15" formatCode="0.00%">
                  <c:v>0.60699999999999998</c:v>
                </c:pt>
                <c:pt idx="16" formatCode="0.00%">
                  <c:v>0.23499999999999999</c:v>
                </c:pt>
                <c:pt idx="18" formatCode="0.00%">
                  <c:v>0.29399999999999998</c:v>
                </c:pt>
                <c:pt idx="19" formatCode="0.00%">
                  <c:v>0.57699999999999996</c:v>
                </c:pt>
                <c:pt idx="20" formatCode="0.00%">
                  <c:v>0.29599999999999999</c:v>
                </c:pt>
                <c:pt idx="21" formatCode="0.0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Имам партньор/ка, но не живеем заедно</c:v>
                </c:pt>
              </c:strCache>
            </c:strRef>
          </c:tx>
          <c:spPr>
            <a:solidFill>
              <a:srgbClr val="68467A"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6"/>
              <c:delete val="1"/>
            </c:dLbl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Sheet1!$B$1:$W$1</c:f>
              <c:strCache>
                <c:ptCount val="22"/>
                <c:pt idx="0">
                  <c:v>Бащи, които не живеят с децата си /100 респ./</c:v>
                </c:pt>
                <c:pt idx="1">
                  <c:v>Column2</c:v>
                </c:pt>
                <c:pt idx="2">
                  <c:v>До 30 г. /8 респ./</c:v>
                </c:pt>
                <c:pt idx="3">
                  <c:v>31-35 г. /12 респ./</c:v>
                </c:pt>
                <c:pt idx="4">
                  <c:v>36-40 г. /41 респ./</c:v>
                </c:pt>
                <c:pt idx="5">
                  <c:v>41-45 г. /28 респ./</c:v>
                </c:pt>
                <c:pt idx="6">
                  <c:v>46+ /11 респ./</c:v>
                </c:pt>
                <c:pt idx="7">
                  <c:v>Column3</c:v>
                </c:pt>
                <c:pt idx="8">
                  <c:v>Основно /7 респ./</c:v>
                </c:pt>
                <c:pt idx="9">
                  <c:v>Средно /66 респ./</c:v>
                </c:pt>
                <c:pt idx="10">
                  <c:v>Висше /27 респ./</c:v>
                </c:pt>
                <c:pt idx="11">
                  <c:v>Column4</c:v>
                </c:pt>
                <c:pt idx="12">
                  <c:v>До 500 лв. /13 респ./</c:v>
                </c:pt>
                <c:pt idx="13">
                  <c:v>501 - 800 лв. /22 респ./</c:v>
                </c:pt>
                <c:pt idx="14">
                  <c:v>801 - 1000 лв. /20 респ./</c:v>
                </c:pt>
                <c:pt idx="15">
                  <c:v>Над 1001 лв. /28 респ./</c:v>
                </c:pt>
                <c:pt idx="16">
                  <c:v>Без отговор /17 респ./</c:v>
                </c:pt>
                <c:pt idx="17">
                  <c:v>Column5</c:v>
                </c:pt>
                <c:pt idx="18">
                  <c:v>София /17 респ./</c:v>
                </c:pt>
                <c:pt idx="19">
                  <c:v>Голям град /26 респ./</c:v>
                </c:pt>
                <c:pt idx="20">
                  <c:v>Друг град /54 респ./</c:v>
                </c:pt>
                <c:pt idx="21">
                  <c:v>Село /3 респ./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 formatCode="0.00%">
                  <c:v>0.12</c:v>
                </c:pt>
                <c:pt idx="2" formatCode="0.00%">
                  <c:v>0.375</c:v>
                </c:pt>
                <c:pt idx="3" formatCode="0.00%">
                  <c:v>8.3000000000000004E-2</c:v>
                </c:pt>
                <c:pt idx="4" formatCode="0.00%">
                  <c:v>7.2999999999999995E-2</c:v>
                </c:pt>
                <c:pt idx="5" formatCode="0.00%">
                  <c:v>0.107</c:v>
                </c:pt>
                <c:pt idx="6" formatCode="0.00%">
                  <c:v>0.182</c:v>
                </c:pt>
                <c:pt idx="8" formatCode="0.00%">
                  <c:v>0.28599999999999998</c:v>
                </c:pt>
                <c:pt idx="9" formatCode="0.00%">
                  <c:v>0.152</c:v>
                </c:pt>
                <c:pt idx="10" formatCode="0.00%">
                  <c:v>0</c:v>
                </c:pt>
                <c:pt idx="12" formatCode="0.00%">
                  <c:v>0.23100000000000001</c:v>
                </c:pt>
                <c:pt idx="13" formatCode="0.00%">
                  <c:v>0.182</c:v>
                </c:pt>
                <c:pt idx="14" formatCode="0.00%">
                  <c:v>0.1</c:v>
                </c:pt>
                <c:pt idx="15" formatCode="0.00%">
                  <c:v>0.107</c:v>
                </c:pt>
                <c:pt idx="16" formatCode="0.00%">
                  <c:v>0</c:v>
                </c:pt>
                <c:pt idx="18" formatCode="0.00%">
                  <c:v>0.29399999999999998</c:v>
                </c:pt>
                <c:pt idx="19" formatCode="0.00%">
                  <c:v>3.7999999999999999E-2</c:v>
                </c:pt>
                <c:pt idx="20" formatCode="0.00%">
                  <c:v>7.3999999999999996E-2</c:v>
                </c:pt>
                <c:pt idx="21" formatCode="0.00%">
                  <c:v>0.66700000000000004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Нямам постоянен партньор/ка в момента</c:v>
                </c:pt>
              </c:strCache>
            </c:strRef>
          </c:tx>
          <c:spPr>
            <a:solidFill>
              <a:srgbClr val="9BBB59">
                <a:lumMod val="75000"/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Sheet1!$B$1:$W$1</c:f>
              <c:strCache>
                <c:ptCount val="22"/>
                <c:pt idx="0">
                  <c:v>Бащи, които не живеят с децата си /100 респ./</c:v>
                </c:pt>
                <c:pt idx="1">
                  <c:v>Column2</c:v>
                </c:pt>
                <c:pt idx="2">
                  <c:v>До 30 г. /8 респ./</c:v>
                </c:pt>
                <c:pt idx="3">
                  <c:v>31-35 г. /12 респ./</c:v>
                </c:pt>
                <c:pt idx="4">
                  <c:v>36-40 г. /41 респ./</c:v>
                </c:pt>
                <c:pt idx="5">
                  <c:v>41-45 г. /28 респ./</c:v>
                </c:pt>
                <c:pt idx="6">
                  <c:v>46+ /11 респ./</c:v>
                </c:pt>
                <c:pt idx="7">
                  <c:v>Column3</c:v>
                </c:pt>
                <c:pt idx="8">
                  <c:v>Основно /7 респ./</c:v>
                </c:pt>
                <c:pt idx="9">
                  <c:v>Средно /66 респ./</c:v>
                </c:pt>
                <c:pt idx="10">
                  <c:v>Висше /27 респ./</c:v>
                </c:pt>
                <c:pt idx="11">
                  <c:v>Column4</c:v>
                </c:pt>
                <c:pt idx="12">
                  <c:v>До 500 лв. /13 респ./</c:v>
                </c:pt>
                <c:pt idx="13">
                  <c:v>501 - 800 лв. /22 респ./</c:v>
                </c:pt>
                <c:pt idx="14">
                  <c:v>801 - 1000 лв. /20 респ./</c:v>
                </c:pt>
                <c:pt idx="15">
                  <c:v>Над 1001 лв. /28 респ./</c:v>
                </c:pt>
                <c:pt idx="16">
                  <c:v>Без отговор /17 респ./</c:v>
                </c:pt>
                <c:pt idx="17">
                  <c:v>Column5</c:v>
                </c:pt>
                <c:pt idx="18">
                  <c:v>София /17 респ./</c:v>
                </c:pt>
                <c:pt idx="19">
                  <c:v>Голям град /26 респ./</c:v>
                </c:pt>
                <c:pt idx="20">
                  <c:v>Друг град /54 респ./</c:v>
                </c:pt>
                <c:pt idx="21">
                  <c:v>Село /3 респ./</c:v>
                </c:pt>
              </c:strCache>
            </c:strRef>
          </c:cat>
          <c:val>
            <c:numRef>
              <c:f>Sheet1!$B$4:$W$4</c:f>
              <c:numCache>
                <c:formatCode>General</c:formatCode>
                <c:ptCount val="22"/>
                <c:pt idx="0" formatCode="0.00%">
                  <c:v>0.52</c:v>
                </c:pt>
                <c:pt idx="2" formatCode="0.00%">
                  <c:v>0.5</c:v>
                </c:pt>
                <c:pt idx="3" formatCode="0.00%">
                  <c:v>0.75</c:v>
                </c:pt>
                <c:pt idx="4" formatCode="0.00%">
                  <c:v>0.53700000000000003</c:v>
                </c:pt>
                <c:pt idx="5" formatCode="0.00%">
                  <c:v>0.5</c:v>
                </c:pt>
                <c:pt idx="6" formatCode="0.00%">
                  <c:v>0.27300000000000002</c:v>
                </c:pt>
                <c:pt idx="8" formatCode="0.00%">
                  <c:v>0.28599999999999998</c:v>
                </c:pt>
                <c:pt idx="9" formatCode="0.00%">
                  <c:v>0.54500000000000004</c:v>
                </c:pt>
                <c:pt idx="10" formatCode="0.00%">
                  <c:v>0.51900000000000002</c:v>
                </c:pt>
                <c:pt idx="12" formatCode="0.00%">
                  <c:v>0.69199999999999995</c:v>
                </c:pt>
                <c:pt idx="13" formatCode="0.00%">
                  <c:v>0.59099999999999997</c:v>
                </c:pt>
                <c:pt idx="14" formatCode="0.00%">
                  <c:v>0.45</c:v>
                </c:pt>
                <c:pt idx="15" formatCode="0.00%">
                  <c:v>0.28599999999999998</c:v>
                </c:pt>
                <c:pt idx="16" formatCode="0.00%">
                  <c:v>0.76500000000000001</c:v>
                </c:pt>
                <c:pt idx="18" formatCode="0.00%">
                  <c:v>0.41199999999999998</c:v>
                </c:pt>
                <c:pt idx="19" formatCode="0.00%">
                  <c:v>0.38500000000000001</c:v>
                </c:pt>
                <c:pt idx="20" formatCode="0.00%">
                  <c:v>0.63</c:v>
                </c:pt>
                <c:pt idx="21" formatCode="0.00%">
                  <c:v>0.33300000000000002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03043840"/>
        <c:axId val="103045376"/>
      </c:barChart>
      <c:catAx>
        <c:axId val="10304384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3045376"/>
        <c:crosses val="autoZero"/>
        <c:auto val="1"/>
        <c:lblAlgn val="ctr"/>
        <c:lblOffset val="100"/>
        <c:noMultiLvlLbl val="0"/>
      </c:catAx>
      <c:valAx>
        <c:axId val="1030453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3043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498969537407136E-2"/>
          <c:y val="0.90156308805139407"/>
          <c:w val="0.96518259383754945"/>
          <c:h val="8.4162830945388817E-2"/>
        </c:manualLayout>
      </c:layout>
      <c:overlay val="0"/>
      <c:txPr>
        <a:bodyPr/>
        <a:lstStyle/>
        <a:p>
          <a:pPr>
            <a:defRPr sz="14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04829093063734"/>
          <c:y val="0.22646237312663264"/>
          <c:w val="0.40191256527052549"/>
          <c:h val="0.77290877936639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explosion val="4"/>
          <c:dPt>
            <c:idx val="0"/>
            <c:bubble3D val="0"/>
            <c:explosion val="1"/>
            <c:spPr>
              <a:solidFill>
                <a:srgbClr val="49288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6653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9E8CB3">
                  <a:alpha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FFC000">
                  <a:alpha val="61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8.4143798837166245E-2"/>
                  <c:y val="5.08757573944775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9940376995148689E-3"/>
                  <c:y val="3.44110625884873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4187145872680812"/>
                  <c:y val="-0.18002522511743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Sheet1!$A$2:$A$6</c:f>
              <c:strCache>
                <c:ptCount val="4"/>
                <c:pt idx="1">
                  <c:v>Да, в родилната зала</c:v>
                </c:pt>
                <c:pt idx="2">
                  <c:v>Да, в чакалнята на отделението / в друга част на болницата</c:v>
                </c:pt>
                <c:pt idx="3">
                  <c:v>Не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4"/>
                <c:pt idx="0" formatCode="General">
                  <c:v>0</c:v>
                </c:pt>
                <c:pt idx="1">
                  <c:v>4.3999999999999997E-2</c:v>
                </c:pt>
                <c:pt idx="2">
                  <c:v>0.33900000000000002</c:v>
                </c:pt>
                <c:pt idx="3">
                  <c:v>0.61699999999999999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45207846195810986"/>
          <c:h val="0.952943243941376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Бащи, неприсъствали по време на раждането /286 респ./</c:v>
                </c:pt>
              </c:strCache>
            </c:strRef>
          </c:tx>
          <c:spPr>
            <a:solidFill>
              <a:srgbClr val="4BACC6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Там, където живеем, не е характерно за мъжете да правят това</c:v>
                </c:pt>
                <c:pt idx="1">
                  <c:v>Притеснение</c:v>
                </c:pt>
                <c:pt idx="2">
                  <c:v>Не беше разрешено от персонала в клиниката</c:v>
                </c:pt>
                <c:pt idx="3">
                  <c:v>Нежелание от страна на майката</c:v>
                </c:pt>
                <c:pt idx="4">
                  <c:v>Работа, служебен ангажимент</c:v>
                </c:pt>
                <c:pt idx="5">
                  <c:v>Нежелание от страна на бащата</c:v>
                </c:pt>
                <c:pt idx="6">
                  <c:v>Незнание, че раждането е в ход, липса на информация</c:v>
                </c:pt>
                <c:pt idx="7">
                  <c:v>Суеверие</c:v>
                </c:pt>
                <c:pt idx="8">
                  <c:v>Отдалеченост на дома от клиниката</c:v>
                </c:pt>
                <c:pt idx="9">
                  <c:v>Отсъствие от града/страната</c:v>
                </c:pt>
                <c:pt idx="10">
                  <c:v>Нежелание от страна на семейството на майката</c:v>
                </c:pt>
                <c:pt idx="11">
                  <c:v>Не живеехме заедно, когато се е родило детето</c:v>
                </c:pt>
                <c:pt idx="12">
                  <c:v>Осиновено дете</c:v>
                </c:pt>
                <c:pt idx="13">
                  <c:v>Друго</c:v>
                </c:pt>
                <c:pt idx="14">
                  <c:v>Не знам, не сме мислили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0.38500000000000001</c:v>
                </c:pt>
                <c:pt idx="1">
                  <c:v>0.255</c:v>
                </c:pt>
                <c:pt idx="2">
                  <c:v>0.19600000000000001</c:v>
                </c:pt>
                <c:pt idx="3">
                  <c:v>0.154</c:v>
                </c:pt>
                <c:pt idx="4">
                  <c:v>0.112</c:v>
                </c:pt>
                <c:pt idx="5">
                  <c:v>8.4000000000000005E-2</c:v>
                </c:pt>
                <c:pt idx="6">
                  <c:v>5.6000000000000001E-2</c:v>
                </c:pt>
                <c:pt idx="7">
                  <c:v>4.9000000000000002E-2</c:v>
                </c:pt>
                <c:pt idx="8">
                  <c:v>4.2000000000000003E-2</c:v>
                </c:pt>
                <c:pt idx="9">
                  <c:v>3.5000000000000003E-2</c:v>
                </c:pt>
                <c:pt idx="10">
                  <c:v>2.1000000000000001E-2</c:v>
                </c:pt>
                <c:pt idx="11">
                  <c:v>2.1000000000000001E-2</c:v>
                </c:pt>
                <c:pt idx="12">
                  <c:v>1.7000000000000001E-2</c:v>
                </c:pt>
                <c:pt idx="13">
                  <c:v>4.7E-2</c:v>
                </c:pt>
                <c:pt idx="14">
                  <c:v>3.0000000000000001E-3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и не са присъствали по време на раждането /62 респ./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Там, където живеем, не е характерно за мъжете да правят това</c:v>
                </c:pt>
                <c:pt idx="1">
                  <c:v>Притеснение</c:v>
                </c:pt>
                <c:pt idx="2">
                  <c:v>Не беше разрешено от персонала в клиниката</c:v>
                </c:pt>
                <c:pt idx="3">
                  <c:v>Нежелание от страна на майката</c:v>
                </c:pt>
                <c:pt idx="4">
                  <c:v>Работа, служебен ангажимент</c:v>
                </c:pt>
                <c:pt idx="5">
                  <c:v>Нежелание от страна на бащата</c:v>
                </c:pt>
                <c:pt idx="6">
                  <c:v>Незнание, че раждането е в ход, липса на информация</c:v>
                </c:pt>
                <c:pt idx="7">
                  <c:v>Суеверие</c:v>
                </c:pt>
                <c:pt idx="8">
                  <c:v>Отдалеченост на дома от клиниката</c:v>
                </c:pt>
                <c:pt idx="9">
                  <c:v>Отсъствие от града/страната</c:v>
                </c:pt>
                <c:pt idx="10">
                  <c:v>Нежелание от страна на семейството на майката</c:v>
                </c:pt>
                <c:pt idx="11">
                  <c:v>Не живеехме заедно, когато се е родило детето</c:v>
                </c:pt>
                <c:pt idx="12">
                  <c:v>Осиновено дете</c:v>
                </c:pt>
                <c:pt idx="13">
                  <c:v>Друго</c:v>
                </c:pt>
                <c:pt idx="14">
                  <c:v>Не знам, не сме мислили</c:v>
                </c:pt>
              </c:strCache>
            </c:strRef>
          </c:cat>
          <c:val>
            <c:numRef>
              <c:f>Sheet1!$C$2:$C$16</c:f>
              <c:numCache>
                <c:formatCode>0.00%</c:formatCode>
                <c:ptCount val="15"/>
                <c:pt idx="0">
                  <c:v>0.25800000000000001</c:v>
                </c:pt>
                <c:pt idx="1">
                  <c:v>0.17699999999999999</c:v>
                </c:pt>
                <c:pt idx="2">
                  <c:v>0.161</c:v>
                </c:pt>
                <c:pt idx="3">
                  <c:v>0.129</c:v>
                </c:pt>
                <c:pt idx="4">
                  <c:v>0.113</c:v>
                </c:pt>
                <c:pt idx="5">
                  <c:v>0.19400000000000001</c:v>
                </c:pt>
                <c:pt idx="6">
                  <c:v>4.8000000000000001E-2</c:v>
                </c:pt>
                <c:pt idx="8">
                  <c:v>3.2000000000000001E-2</c:v>
                </c:pt>
                <c:pt idx="9">
                  <c:v>8.1000000000000003E-2</c:v>
                </c:pt>
                <c:pt idx="10">
                  <c:v>6.5000000000000002E-2</c:v>
                </c:pt>
                <c:pt idx="12">
                  <c:v>1.6E-2</c:v>
                </c:pt>
                <c:pt idx="13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36867456"/>
        <c:axId val="36873344"/>
      </c:barChart>
      <c:catAx>
        <c:axId val="368674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6873344"/>
        <c:crosses val="autoZero"/>
        <c:auto val="1"/>
        <c:lblAlgn val="ctr"/>
        <c:lblOffset val="100"/>
        <c:noMultiLvlLbl val="0"/>
      </c:catAx>
      <c:valAx>
        <c:axId val="3687334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686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719005344716376"/>
          <c:y val="0.81951880702713942"/>
          <c:w val="0.37481676635020744"/>
          <c:h val="0.17110763499359188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8.207142887389848E-3"/>
          <c:w val="0.42857167226965442"/>
          <c:h val="0.952943243941376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Жени, чиито мъже не са присъствали по време на раждането /308 респ./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Там, където живеем, не е характерно за мъжете да правят това</c:v>
                </c:pt>
                <c:pt idx="1">
                  <c:v>Не беше разрешено от персонала в клиниката</c:v>
                </c:pt>
                <c:pt idx="2">
                  <c:v>Нежелание от страна на бащата</c:v>
                </c:pt>
                <c:pt idx="3">
                  <c:v>Нежелание от страна на майката</c:v>
                </c:pt>
                <c:pt idx="4">
                  <c:v>Притеснение</c:v>
                </c:pt>
                <c:pt idx="5">
                  <c:v>Работа, служебен ангажимент</c:v>
                </c:pt>
                <c:pt idx="6">
                  <c:v>Отсъствие от града/страната</c:v>
                </c:pt>
                <c:pt idx="7">
                  <c:v>Суеверие</c:v>
                </c:pt>
                <c:pt idx="8">
                  <c:v>Отдалеченост на дома от клиниката</c:v>
                </c:pt>
                <c:pt idx="9">
                  <c:v>Незнание, че раждането е в ход, липса на информация</c:v>
                </c:pt>
                <c:pt idx="10">
                  <c:v>Грижа за друго дете (у дома)</c:v>
                </c:pt>
                <c:pt idx="11">
                  <c:v>Осиновено дете</c:v>
                </c:pt>
                <c:pt idx="12">
                  <c:v>Нежелание от страна на семейството на майката</c:v>
                </c:pt>
                <c:pt idx="13">
                  <c:v>Друг (личен) ангажимент</c:v>
                </c:pt>
                <c:pt idx="14">
                  <c:v>Друго</c:v>
                </c:pt>
                <c:pt idx="15">
                  <c:v>Не знам, не сме мислили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0.33400000000000002</c:v>
                </c:pt>
                <c:pt idx="1">
                  <c:v>0.185</c:v>
                </c:pt>
                <c:pt idx="2">
                  <c:v>0.17199999999999999</c:v>
                </c:pt>
                <c:pt idx="3">
                  <c:v>0.16900000000000001</c:v>
                </c:pt>
                <c:pt idx="4">
                  <c:v>0.159</c:v>
                </c:pt>
                <c:pt idx="5">
                  <c:v>9.4E-2</c:v>
                </c:pt>
                <c:pt idx="6">
                  <c:v>5.5E-2</c:v>
                </c:pt>
                <c:pt idx="7">
                  <c:v>4.9000000000000002E-2</c:v>
                </c:pt>
                <c:pt idx="8">
                  <c:v>4.2000000000000003E-2</c:v>
                </c:pt>
                <c:pt idx="9">
                  <c:v>3.5999999999999997E-2</c:v>
                </c:pt>
                <c:pt idx="10">
                  <c:v>2.3E-2</c:v>
                </c:pt>
                <c:pt idx="11">
                  <c:v>1.6E-2</c:v>
                </c:pt>
                <c:pt idx="12">
                  <c:v>1.2999999999999999E-2</c:v>
                </c:pt>
                <c:pt idx="13">
                  <c:v>0.01</c:v>
                </c:pt>
                <c:pt idx="14">
                  <c:v>1.7999999999999999E-2</c:v>
                </c:pt>
                <c:pt idx="15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97101312"/>
        <c:axId val="97102848"/>
      </c:barChart>
      <c:catAx>
        <c:axId val="971013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97102848"/>
        <c:crosses val="autoZero"/>
        <c:auto val="1"/>
        <c:lblAlgn val="ctr"/>
        <c:lblOffset val="100"/>
        <c:noMultiLvlLbl val="0"/>
      </c:catAx>
      <c:valAx>
        <c:axId val="97102848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9710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552528116865582"/>
          <c:y val="0.80862746446872713"/>
          <c:w val="0.20799801980569599"/>
          <c:h val="0.17110763499359188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4662272703510636"/>
          <c:y val="0.15018207064624453"/>
          <c:w val="0.42971147974637042"/>
          <c:h val="0.634511211717216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68467A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живеят с децата си /1000 респ./</c:v>
                </c:pt>
                <c:pt idx="1">
                  <c:v> </c:v>
                </c:pt>
                <c:pt idx="2">
                  <c:v>Мъж /501 респ./</c:v>
                </c:pt>
                <c:pt idx="3">
                  <c:v>Жена /499 респ./</c:v>
                </c:pt>
                <c:pt idx="4">
                  <c:v>Бащи, които не живеят с децата си /100 респ./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%">
                  <c:v>0.53400000000000003</c:v>
                </c:pt>
                <c:pt idx="2" formatCode="0.0%">
                  <c:v>0.26700000000000002</c:v>
                </c:pt>
                <c:pt idx="3" formatCode="0.0%">
                  <c:v>0.80200000000000005</c:v>
                </c:pt>
                <c:pt idx="4" formatCode="0.0%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rgbClr val="FFC000"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живеят с децата си /1000 респ./</c:v>
                </c:pt>
                <c:pt idx="1">
                  <c:v> </c:v>
                </c:pt>
                <c:pt idx="2">
                  <c:v>Мъж /501 респ./</c:v>
                </c:pt>
                <c:pt idx="3">
                  <c:v>Жена /499 респ./</c:v>
                </c:pt>
                <c:pt idx="4">
                  <c:v>Бащи, които не живеят с децата си /100 респ./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%">
                  <c:v>0.33700000000000002</c:v>
                </c:pt>
                <c:pt idx="2" formatCode="0.0%">
                  <c:v>0.625</c:v>
                </c:pt>
                <c:pt idx="3" formatCode="0.0%">
                  <c:v>4.8000000000000001E-2</c:v>
                </c:pt>
                <c:pt idx="4" formatCode="0.0%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 това време не работех</c:v>
                </c:pt>
              </c:strCache>
            </c:strRef>
          </c:tx>
          <c:spPr>
            <a:solidFill>
              <a:srgbClr val="4BACC6">
                <a:lumMod val="60000"/>
                <a:lumOff val="40000"/>
                <a:alpha val="60000"/>
              </a:srgbClr>
            </a:solidFill>
            <a:ln>
              <a:solidFill>
                <a:srgbClr val="FFEFEF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живеят с децата си /1000 респ./</c:v>
                </c:pt>
                <c:pt idx="1">
                  <c:v> </c:v>
                </c:pt>
                <c:pt idx="2">
                  <c:v>Мъж /501 респ./</c:v>
                </c:pt>
                <c:pt idx="3">
                  <c:v>Жена /499 респ./</c:v>
                </c:pt>
                <c:pt idx="4">
                  <c:v>Бащи, които не живеят с децата си /100 респ./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.0%">
                  <c:v>0.129</c:v>
                </c:pt>
                <c:pt idx="2" formatCode="0.0%">
                  <c:v>0.108</c:v>
                </c:pt>
                <c:pt idx="3" formatCode="0.0%">
                  <c:v>0.15</c:v>
                </c:pt>
                <c:pt idx="4" formatCode="0.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36980992"/>
        <c:axId val="36986880"/>
      </c:barChart>
      <c:catAx>
        <c:axId val="3698099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rgbClr val="292934"/>
                </a:solidFill>
              </a:defRPr>
            </a:pPr>
            <a:endParaRPr lang="en-US"/>
          </a:p>
        </c:txPr>
        <c:crossAx val="36986880"/>
        <c:crosses val="autoZero"/>
        <c:auto val="1"/>
        <c:lblAlgn val="ctr"/>
        <c:lblOffset val="100"/>
        <c:noMultiLvlLbl val="0"/>
      </c:catAx>
      <c:valAx>
        <c:axId val="369868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698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86030885763234"/>
          <c:y val="0.84898136318186868"/>
          <c:w val="0.47205115895476335"/>
          <c:h val="0.13943751620190351"/>
        </c:manualLayout>
      </c:layout>
      <c:overlay val="0"/>
      <c:txPr>
        <a:bodyPr/>
        <a:lstStyle/>
        <a:p>
          <a:pPr>
            <a:defRPr sz="1400" b="1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885195642276055"/>
          <c:y val="4.5538375243197558E-2"/>
          <c:w val="0.3871267360023255"/>
          <c:h val="0.952943243941376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Родители, които са взели отпуск или не са работили  /663 респ./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Sheet1!$B$2:$B$7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живеят с децата си  /188 респ./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0.96299999999999997</c:v>
                </c:pt>
                <c:pt idx="1">
                  <c:v>0.19700000000000001</c:v>
                </c:pt>
                <c:pt idx="3">
                  <c:v>1.0999999999999999E-2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Бащи, които не живеят с децата си /20 респ./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0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1</c:v>
                </c:pt>
                <c:pt idx="1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Майки /475 респ./</c:v>
                </c:pt>
              </c:strCache>
            </c:strRef>
          </c:tx>
          <c:spPr>
            <a:solidFill>
              <a:srgbClr val="FFC1C1"/>
            </a:solidFill>
          </c:spPr>
          <c:invertIfNegative val="0"/>
          <c:dLbls>
            <c:txPr>
              <a:bodyPr/>
              <a:lstStyle/>
              <a:p>
                <a:pPr algn="ctr">
                  <a:defRPr lang="bg-BG" sz="1000" b="0" i="0" u="none" strike="noStrike" kern="1200" baseline="0">
                    <a:solidFill>
                      <a:srgbClr val="29293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0.48399999999999999</c:v>
                </c:pt>
                <c:pt idx="1">
                  <c:v>0.41499999999999998</c:v>
                </c:pt>
                <c:pt idx="2">
                  <c:v>0.29299999999999998</c:v>
                </c:pt>
                <c:pt idx="3">
                  <c:v>6.0000000000000001E-3</c:v>
                </c:pt>
                <c:pt idx="4">
                  <c:v>4.0000000000000001E-3</c:v>
                </c:pt>
                <c:pt idx="5">
                  <c:v>2E-3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До 30 г. /152 респ./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Sheet1!$F$2:$F$7</c:f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31-35 г. /175 респ./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Sheet1!$G$2:$G$7</c:f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36-40 г. /188 респ./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Sheet1!$H$2:$H$7</c:f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41-45 г. /88 респ./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Sheet1!$I$2:$I$7</c:f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46+ /60 респ./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Заедно с моя партньор</c:v>
                </c:pt>
                <c:pt idx="1">
                  <c:v>Заедно с близък човек от семейството</c:v>
                </c:pt>
                <c:pt idx="2">
                  <c:v>Сам/а</c:v>
                </c:pt>
                <c:pt idx="3">
                  <c:v>Заедно с гледач или друг външен за семейството човек</c:v>
                </c:pt>
                <c:pt idx="4">
                  <c:v>Друго</c:v>
                </c:pt>
                <c:pt idx="5">
                  <c:v>С другите ми деца</c:v>
                </c:pt>
              </c:strCache>
            </c:strRef>
          </c:cat>
          <c:val>
            <c:numRef>
              <c:f>Sheet1!$J$2:$J$7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25027456"/>
        <c:axId val="125028992"/>
      </c:barChart>
      <c:catAx>
        <c:axId val="1250274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125028992"/>
        <c:crosses val="autoZero"/>
        <c:auto val="1"/>
        <c:lblAlgn val="ctr"/>
        <c:lblOffset val="100"/>
        <c:noMultiLvlLbl val="0"/>
      </c:catAx>
      <c:valAx>
        <c:axId val="12502899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502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21969580271478"/>
          <c:y val="0.72187086961844349"/>
          <c:w val="0.46694643356125415"/>
          <c:h val="0.1611377046300388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1064478674482794"/>
          <c:y val="4.9359497396464148E-2"/>
          <c:w val="0.41149962095714854"/>
          <c:h val="0.656856888396735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 15 дни вкл.</c:v>
                </c:pt>
              </c:strCache>
            </c:strRef>
          </c:tx>
          <c:spPr>
            <a:solidFill>
              <a:srgbClr val="68467A"/>
            </a:solidFill>
            <a:ln>
              <a:solidFill>
                <a:srgbClr val="66537D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13"/>
              <c:layout>
                <c:manualLayout>
                  <c:x val="9.0115696796057541E-3"/>
                  <c:y val="-8.31765411771931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са взели отпуск /534 респ./</c:v>
                </c:pt>
                <c:pt idx="1">
                  <c:v>  </c:v>
                </c:pt>
                <c:pt idx="2">
                  <c:v>Мъж /134 респ./</c:v>
                </c:pt>
                <c:pt idx="3">
                  <c:v>Жена /400 респ./</c:v>
                </c:pt>
                <c:pt idx="4">
                  <c:v>Бащи, които не живеят с децата си /16 респ./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%">
                  <c:v>0.20200000000000001</c:v>
                </c:pt>
                <c:pt idx="2" formatCode="0.0%">
                  <c:v>0.76100000000000001</c:v>
                </c:pt>
                <c:pt idx="3" formatCode="0.0%">
                  <c:v>1.4999999999999999E-2</c:v>
                </c:pt>
                <c:pt idx="4" formatCode="0.00%">
                  <c:v>0.875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От 16 дни до 180 дни (6м)</c:v>
                </c:pt>
              </c:strCache>
            </c:strRef>
          </c:tx>
          <c:spPr>
            <a:solidFill>
              <a:srgbClr val="FF896D">
                <a:alpha val="60000"/>
              </a:srgbClr>
            </a:solidFill>
            <a:ln>
              <a:solidFill>
                <a:srgbClr val="FF896D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15863038737788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1610380679518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5448405165038434E-2"/>
                  <c:y val="1.786202620752209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са взели отпуск /534 респ./</c:v>
                </c:pt>
                <c:pt idx="1">
                  <c:v>  </c:v>
                </c:pt>
                <c:pt idx="2">
                  <c:v>Мъж /134 респ./</c:v>
                </c:pt>
                <c:pt idx="3">
                  <c:v>Жена /400 респ./</c:v>
                </c:pt>
                <c:pt idx="4">
                  <c:v>Бащи, които не живеят с децата си /16 респ./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%">
                  <c:v>8.4000000000000005E-2</c:v>
                </c:pt>
                <c:pt idx="2" formatCode="0.0%">
                  <c:v>0.224</c:v>
                </c:pt>
                <c:pt idx="3" formatCode="0.0%">
                  <c:v>3.7999999999999999E-2</c:v>
                </c:pt>
                <c:pt idx="4" formatCode="0.00%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 6 месеца до 1 година</c:v>
                </c:pt>
              </c:strCache>
            </c:strRef>
          </c:tx>
          <c:spPr>
            <a:solidFill>
              <a:srgbClr val="F79646">
                <a:lumMod val="40000"/>
                <a:lumOff val="60000"/>
                <a:alpha val="60000"/>
              </a:srgbClr>
            </a:solidFill>
            <a:ln>
              <a:solidFill>
                <a:srgbClr val="FFEFEF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1"/>
              <c:layout>
                <c:manualLayout>
                  <c:x val="1.8931290683841293E-2"/>
                  <c:y val="-2.268459466329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са взели отпуск /534 респ./</c:v>
                </c:pt>
                <c:pt idx="1">
                  <c:v>  </c:v>
                </c:pt>
                <c:pt idx="2">
                  <c:v>Мъж /134 респ./</c:v>
                </c:pt>
                <c:pt idx="3">
                  <c:v>Жена /400 респ./</c:v>
                </c:pt>
                <c:pt idx="4">
                  <c:v>Бащи, които не живеят с децата си /16 респ./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.0%">
                  <c:v>0.14000000000000001</c:v>
                </c:pt>
                <c:pt idx="2" formatCode="0.0%">
                  <c:v>7.0000000000000001E-3</c:v>
                </c:pt>
                <c:pt idx="3" formatCode="0.0%">
                  <c:v>0.185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От 1 година до 2 години</c:v>
                </c:pt>
              </c:strCache>
            </c:strRef>
          </c:tx>
          <c:spPr>
            <a:solidFill>
              <a:srgbClr val="C3D69B">
                <a:alpha val="60000"/>
              </a:srgbClr>
            </a:solidFill>
            <a:ln>
              <a:solidFill>
                <a:srgbClr val="C3D69B">
                  <a:alpha val="6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1.5487330280414909E-2"/>
                  <c:y val="6.8059678458521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040435594302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са взели отпуск /534 респ./</c:v>
                </c:pt>
                <c:pt idx="1">
                  <c:v>  </c:v>
                </c:pt>
                <c:pt idx="2">
                  <c:v>Мъж /134 респ./</c:v>
                </c:pt>
                <c:pt idx="3">
                  <c:v>Жена /400 респ./</c:v>
                </c:pt>
                <c:pt idx="4">
                  <c:v>Бащи, които не живеят с децата си /16 респ./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 formatCode="0.0%">
                  <c:v>0.52600000000000002</c:v>
                </c:pt>
                <c:pt idx="2" formatCode="0.0%">
                  <c:v>7.0000000000000001E-3</c:v>
                </c:pt>
                <c:pt idx="3" formatCode="0.0%">
                  <c:v>0.7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Над 2 години</c:v>
                </c:pt>
              </c:strCache>
            </c:strRef>
          </c:tx>
          <c:spPr>
            <a:solidFill>
              <a:srgbClr val="77933C"/>
            </a:solidFill>
            <a:ln>
              <a:solidFill>
                <a:srgbClr val="77933C"/>
              </a:solidFill>
            </a:ln>
          </c:spPr>
          <c:invertIfNegative val="0"/>
          <c:dLbls>
            <c:dLbl>
              <c:idx val="15"/>
              <c:layout>
                <c:manualLayout>
                  <c:x val="7.7242025825192172E-3"/>
                  <c:y val="2.2684773283553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са взели отпуск /534 респ./</c:v>
                </c:pt>
                <c:pt idx="1">
                  <c:v>  </c:v>
                </c:pt>
                <c:pt idx="2">
                  <c:v>Мъж /134 респ./</c:v>
                </c:pt>
                <c:pt idx="3">
                  <c:v>Жена /400 респ./</c:v>
                </c:pt>
                <c:pt idx="4">
                  <c:v>Бащи, които не живеят с децата си /16 респ./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 formatCode="0.0%">
                  <c:v>4.7E-2</c:v>
                </c:pt>
                <c:pt idx="3" formatCode="0.0%">
                  <c:v>6.3E-2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24630144"/>
        <c:axId val="124631680"/>
      </c:barChart>
      <c:catAx>
        <c:axId val="12463014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rgbClr val="292934"/>
                </a:solidFill>
              </a:defRPr>
            </a:pPr>
            <a:endParaRPr lang="en-US"/>
          </a:p>
        </c:txPr>
        <c:crossAx val="124631680"/>
        <c:crosses val="autoZero"/>
        <c:auto val="1"/>
        <c:lblAlgn val="ctr"/>
        <c:lblOffset val="100"/>
        <c:noMultiLvlLbl val="0"/>
      </c:catAx>
      <c:valAx>
        <c:axId val="1246316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4630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377389440388978"/>
          <c:y val="0.80303600146431831"/>
          <c:w val="0.65622610559611028"/>
          <c:h val="0.1799938895678258"/>
        </c:manualLayout>
      </c:layout>
      <c:overlay val="0"/>
      <c:txPr>
        <a:bodyPr/>
        <a:lstStyle/>
        <a:p>
          <a:pPr>
            <a:defRPr sz="1200" b="1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62595340475545"/>
          <c:y val="1.9665371226849977E-2"/>
          <c:w val="0.51337404659524455"/>
          <c:h val="0.958953128317705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Бащи, които живеят с децата си /313 респ./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 algn="ctr">
                  <a:defRPr lang="bg-BG"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Нямаше нужда - другият родител се грижеше за детето</c:v>
                </c:pt>
                <c:pt idx="1">
                  <c:v>Нямаше нужда - други близки помагаха в грижите за детето</c:v>
                </c:pt>
                <c:pt idx="2">
                  <c:v>Не ми позволиха от работата</c:v>
                </c:pt>
                <c:pt idx="3">
                  <c:v>Не можех да си го позволя поради финансови съображения</c:v>
                </c:pt>
                <c:pt idx="4">
                  <c:v>Не знаех, че имам право на отпуск</c:v>
                </c:pt>
                <c:pt idx="5">
                  <c:v>Не съм осигурен за такова събитие</c:v>
                </c:pt>
                <c:pt idx="6">
                  <c:v>С майката/детето не живеехме заедно тогава</c:v>
                </c:pt>
                <c:pt idx="7">
                  <c:v>Детето е осиновено</c:v>
                </c:pt>
                <c:pt idx="8">
                  <c:v>Приемен родител</c:v>
                </c:pt>
                <c:pt idx="9">
                  <c:v>Нямах желание</c:v>
                </c:pt>
                <c:pt idx="10">
                  <c:v>Не бях в града / бях в чужбина</c:v>
                </c:pt>
                <c:pt idx="11">
                  <c:v>Бюрократични недоразумения</c:v>
                </c:pt>
                <c:pt idx="12">
                  <c:v>Работя в къщи</c:v>
                </c:pt>
                <c:pt idx="13">
                  <c:v>С плаващо работно време - може да помага</c:v>
                </c:pt>
                <c:pt idx="14">
                  <c:v>Друго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0.48199999999999998</c:v>
                </c:pt>
                <c:pt idx="1">
                  <c:v>0.42799999999999999</c:v>
                </c:pt>
                <c:pt idx="2">
                  <c:v>0.112</c:v>
                </c:pt>
                <c:pt idx="3">
                  <c:v>9.9000000000000005E-2</c:v>
                </c:pt>
                <c:pt idx="4">
                  <c:v>4.2000000000000003E-2</c:v>
                </c:pt>
                <c:pt idx="5">
                  <c:v>1.9E-2</c:v>
                </c:pt>
                <c:pt idx="6">
                  <c:v>1.9E-2</c:v>
                </c:pt>
                <c:pt idx="7">
                  <c:v>1.6E-2</c:v>
                </c:pt>
                <c:pt idx="8">
                  <c:v>0.01</c:v>
                </c:pt>
                <c:pt idx="9">
                  <c:v>3.0000000000000001E-3</c:v>
                </c:pt>
                <c:pt idx="10">
                  <c:v>3.0000000000000001E-3</c:v>
                </c:pt>
                <c:pt idx="12">
                  <c:v>3.0000000000000001E-3</c:v>
                </c:pt>
                <c:pt idx="13">
                  <c:v>3.0000000000000001E-3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/80 респ./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Нямаше нужда - другият родител се грижеше за детето</c:v>
                </c:pt>
                <c:pt idx="1">
                  <c:v>Нямаше нужда - други близки помагаха в грижите за детето</c:v>
                </c:pt>
                <c:pt idx="2">
                  <c:v>Не ми позволиха от работата</c:v>
                </c:pt>
                <c:pt idx="3">
                  <c:v>Не можех да си го позволя поради финансови съображения</c:v>
                </c:pt>
                <c:pt idx="4">
                  <c:v>Не знаех, че имам право на отпуск</c:v>
                </c:pt>
                <c:pt idx="5">
                  <c:v>Не съм осигурен за такова събитие</c:v>
                </c:pt>
                <c:pt idx="6">
                  <c:v>С майката/детето не живеехме заедно тогава</c:v>
                </c:pt>
                <c:pt idx="7">
                  <c:v>Детето е осиновено</c:v>
                </c:pt>
                <c:pt idx="8">
                  <c:v>Приемен родител</c:v>
                </c:pt>
                <c:pt idx="9">
                  <c:v>Нямах желание</c:v>
                </c:pt>
                <c:pt idx="10">
                  <c:v>Не бях в града / бях в чужбина</c:v>
                </c:pt>
                <c:pt idx="11">
                  <c:v>Бюрократични недоразумения</c:v>
                </c:pt>
                <c:pt idx="12">
                  <c:v>Работя в къщи</c:v>
                </c:pt>
                <c:pt idx="13">
                  <c:v>С плаващо работно време - може да помага</c:v>
                </c:pt>
                <c:pt idx="14">
                  <c:v>Друго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0.438</c:v>
                </c:pt>
                <c:pt idx="1">
                  <c:v>0.36299999999999999</c:v>
                </c:pt>
                <c:pt idx="2">
                  <c:v>0.188</c:v>
                </c:pt>
                <c:pt idx="3">
                  <c:v>0.15</c:v>
                </c:pt>
                <c:pt idx="4">
                  <c:v>0.05</c:v>
                </c:pt>
                <c:pt idx="5">
                  <c:v>2.5000000000000001E-2</c:v>
                </c:pt>
                <c:pt idx="6">
                  <c:v>2.5000000000000001E-2</c:v>
                </c:pt>
                <c:pt idx="9">
                  <c:v>1.2999999999999999E-2</c:v>
                </c:pt>
                <c:pt idx="13">
                  <c:v>1.2999999999999999E-2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Майки /24 респ./</c:v>
                </c:pt>
              </c:strCache>
            </c:strRef>
          </c:tx>
          <c:spPr>
            <a:solidFill>
              <a:srgbClr val="FFC1C1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Нямаше нужда - другият родител се грижеше за детето</c:v>
                </c:pt>
                <c:pt idx="1">
                  <c:v>Нямаше нужда - други близки помагаха в грижите за детето</c:v>
                </c:pt>
                <c:pt idx="2">
                  <c:v>Не ми позволиха от работата</c:v>
                </c:pt>
                <c:pt idx="3">
                  <c:v>Не можех да си го позволя поради финансови съображения</c:v>
                </c:pt>
                <c:pt idx="4">
                  <c:v>Не знаех, че имам право на отпуск</c:v>
                </c:pt>
                <c:pt idx="5">
                  <c:v>Не съм осигурен за такова събитие</c:v>
                </c:pt>
                <c:pt idx="6">
                  <c:v>С майката/детето не живеехме заедно тогава</c:v>
                </c:pt>
                <c:pt idx="7">
                  <c:v>Детето е осиновено</c:v>
                </c:pt>
                <c:pt idx="8">
                  <c:v>Приемен родител</c:v>
                </c:pt>
                <c:pt idx="9">
                  <c:v>Нямах желание</c:v>
                </c:pt>
                <c:pt idx="10">
                  <c:v>Не бях в града / бях в чужбина</c:v>
                </c:pt>
                <c:pt idx="11">
                  <c:v>Бюрократични недоразумения</c:v>
                </c:pt>
                <c:pt idx="12">
                  <c:v>Работя в къщи</c:v>
                </c:pt>
                <c:pt idx="13">
                  <c:v>С плаващо работно време - може да помага</c:v>
                </c:pt>
                <c:pt idx="14">
                  <c:v>Друго</c:v>
                </c:pt>
              </c:strCache>
            </c:strRef>
          </c:cat>
          <c:val>
            <c:numRef>
              <c:f>Sheet1!$D$2:$D$16</c:f>
              <c:numCache>
                <c:formatCode>0.0%</c:formatCode>
                <c:ptCount val="15"/>
                <c:pt idx="0">
                  <c:v>0.29199999999999998</c:v>
                </c:pt>
                <c:pt idx="1">
                  <c:v>0.29199999999999998</c:v>
                </c:pt>
                <c:pt idx="2">
                  <c:v>4.2000000000000003E-2</c:v>
                </c:pt>
                <c:pt idx="4">
                  <c:v>4.2000000000000003E-2</c:v>
                </c:pt>
                <c:pt idx="5">
                  <c:v>0.29199999999999998</c:v>
                </c:pt>
                <c:pt idx="7">
                  <c:v>4.2000000000000003E-2</c:v>
                </c:pt>
                <c:pt idx="9">
                  <c:v>4.2000000000000003E-2</c:v>
                </c:pt>
                <c:pt idx="11">
                  <c:v>4.2000000000000003E-2</c:v>
                </c:pt>
                <c:pt idx="14">
                  <c:v>4.2000000000000003E-2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24838656"/>
        <c:axId val="124840192"/>
      </c:barChart>
      <c:catAx>
        <c:axId val="1248386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4840192"/>
        <c:crosses val="autoZero"/>
        <c:auto val="1"/>
        <c:lblAlgn val="ctr"/>
        <c:lblOffset val="100"/>
        <c:noMultiLvlLbl val="0"/>
      </c:catAx>
      <c:valAx>
        <c:axId val="124840192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483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07539016634282"/>
          <c:y val="0.68651722423143346"/>
          <c:w val="0.37251515704604249"/>
          <c:h val="0.16196196538900196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7822559126858649"/>
          <c:y val="4.7714008479344587E-2"/>
          <c:w val="0.46912095237281332"/>
          <c:h val="0.617198783468503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77933C"/>
            </a:solidFill>
            <a:ln>
              <a:solidFill>
                <a:srgbClr val="77933C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живеят с децата си /1000 респ./</c:v>
                </c:pt>
                <c:pt idx="1">
                  <c:v>    </c:v>
                </c:pt>
                <c:pt idx="2">
                  <c:v>Бащи, които живеят с децата си /501 респ./</c:v>
                </c:pt>
                <c:pt idx="3">
                  <c:v>Бащи, които не живеят с децата си /100 респ./</c:v>
                </c:pt>
                <c:pt idx="4">
                  <c:v>Майки /499 респ./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%">
                  <c:v>0.66</c:v>
                </c:pt>
                <c:pt idx="2" formatCode="0.0%">
                  <c:v>0.51300000000000001</c:v>
                </c:pt>
                <c:pt idx="3" formatCode="0.0%">
                  <c:v>0.39</c:v>
                </c:pt>
                <c:pt idx="4" formatCode="0.0%">
                  <c:v>0.80800000000000005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Не, бих искал/а да бях прекарал/а по-дълъг период</c:v>
                </c:pt>
              </c:strCache>
            </c:strRef>
          </c:tx>
          <c:spPr>
            <a:solidFill>
              <a:srgbClr val="FFC000">
                <a:alpha val="60000"/>
              </a:srgbClr>
            </a:solidFill>
            <a:ln>
              <a:solidFill>
                <a:srgbClr val="C3D69B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живеят с децата си /1000 респ./</c:v>
                </c:pt>
                <c:pt idx="1">
                  <c:v>    </c:v>
                </c:pt>
                <c:pt idx="2">
                  <c:v>Бащи, които живеят с децата си /501 респ./</c:v>
                </c:pt>
                <c:pt idx="3">
                  <c:v>Бащи, които не живеят с децата си /100 респ./</c:v>
                </c:pt>
                <c:pt idx="4">
                  <c:v>Майки /499 респ./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%">
                  <c:v>0.27300000000000002</c:v>
                </c:pt>
                <c:pt idx="2" formatCode="0.0%">
                  <c:v>0.38300000000000001</c:v>
                </c:pt>
                <c:pt idx="3" formatCode="0.0%">
                  <c:v>0.46</c:v>
                </c:pt>
                <c:pt idx="4" formatCode="0.0%">
                  <c:v>0.16200000000000001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Не, бих искал/а да бях прекарал/а по-кратък период</c:v>
                </c:pt>
              </c:strCache>
            </c:strRef>
          </c:tx>
          <c:spPr>
            <a:solidFill>
              <a:srgbClr val="CC3300">
                <a:alpha val="60000"/>
              </a:srgbClr>
            </a:solidFill>
            <a:ln>
              <a:solidFill>
                <a:srgbClr val="FFC1C1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6.4819398863874157E-3"/>
                  <c:y val="-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742224878862076E-2"/>
                  <c:y val="8.0171016351718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2290982958100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80666865914644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живеят с децата си /1000 респ./</c:v>
                </c:pt>
                <c:pt idx="1">
                  <c:v>    </c:v>
                </c:pt>
                <c:pt idx="2">
                  <c:v>Бащи, които живеят с децата си /501 респ./</c:v>
                </c:pt>
                <c:pt idx="3">
                  <c:v>Бащи, които не живеят с децата си /100 респ./</c:v>
                </c:pt>
                <c:pt idx="4">
                  <c:v>Майки /499 респ./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.0%">
                  <c:v>6.0000000000000001E-3</c:v>
                </c:pt>
                <c:pt idx="2" formatCode="0.0%">
                  <c:v>1.2E-2</c:v>
                </c:pt>
                <c:pt idx="3" formatCode="0.0%">
                  <c:v>0.01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мога да преценя</c:v>
                </c:pt>
              </c:strCache>
            </c:strRef>
          </c:tx>
          <c:spPr>
            <a:solidFill>
              <a:sysClr val="window" lastClr="FFFFFF">
                <a:lumMod val="85000"/>
                <a:alpha val="60000"/>
              </a:sysClr>
            </a:solidFill>
            <a:ln>
              <a:solidFill>
                <a:sysClr val="window" lastClr="FFFFFF">
                  <a:lumMod val="85000"/>
                  <a:alpha val="60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1.6087205058975446E-2"/>
                  <c:y val="-4.0080773853410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48238816513174E-2"/>
                  <c:y val="4.009024249830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373353748162098E-2"/>
                  <c:y val="8.0196266071446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594044472983291E-2"/>
                  <c:y val="4.009024249830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049687409491834E-2"/>
                  <c:y val="6.312429932027754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Родители, които живеят с децата си /1000 респ./</c:v>
                </c:pt>
                <c:pt idx="1">
                  <c:v>    </c:v>
                </c:pt>
                <c:pt idx="2">
                  <c:v>Бащи, които живеят с децата си /501 респ./</c:v>
                </c:pt>
                <c:pt idx="3">
                  <c:v>Бащи, които не живеят с децата си /100 респ./</c:v>
                </c:pt>
                <c:pt idx="4">
                  <c:v>Майки /499 респ./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 formatCode="0.0%">
                  <c:v>6.0999999999999999E-2</c:v>
                </c:pt>
                <c:pt idx="2" formatCode="0.0%">
                  <c:v>9.1999999999999998E-2</c:v>
                </c:pt>
                <c:pt idx="3" formatCode="0.0%">
                  <c:v>0.14000000000000001</c:v>
                </c:pt>
                <c:pt idx="4" formatCode="0.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25383808"/>
        <c:axId val="125385344"/>
      </c:barChart>
      <c:catAx>
        <c:axId val="12538380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rgbClr val="292934"/>
                </a:solidFill>
              </a:defRPr>
            </a:pPr>
            <a:endParaRPr lang="en-US"/>
          </a:p>
        </c:txPr>
        <c:crossAx val="125385344"/>
        <c:crosses val="autoZero"/>
        <c:auto val="1"/>
        <c:lblAlgn val="ctr"/>
        <c:lblOffset val="100"/>
        <c:noMultiLvlLbl val="0"/>
      </c:catAx>
      <c:valAx>
        <c:axId val="1253853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538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5229494918418378"/>
          <c:y val="0.65842245598442284"/>
          <c:w val="0.53760716995357594"/>
          <c:h val="0.260491524333553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693236941228976"/>
          <c:y val="4.7713937506843392E-2"/>
          <c:w val="0.52375560873289118"/>
          <c:h val="0.720645057525908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77933C"/>
            </a:solidFill>
            <a:ln>
              <a:solidFill>
                <a:srgbClr val="77933C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Родители, които са взели отпуск /534 респ./</c:v>
                </c:pt>
                <c:pt idx="1">
                  <c:v>    </c:v>
                </c:pt>
                <c:pt idx="2">
                  <c:v>До 15 дни вкл. /108 респ./</c:v>
                </c:pt>
                <c:pt idx="3">
                  <c:v>От 16 дни до 180 дни (6м) /46 респ./</c:v>
                </c:pt>
                <c:pt idx="4">
                  <c:v>От 6 месеца до 1 година /75 респ./</c:v>
                </c:pt>
                <c:pt idx="5">
                  <c:v>От 1 година до 2 години /281 респ./</c:v>
                </c:pt>
                <c:pt idx="6">
                  <c:v>Над 2 години /25 респ./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 formatCode="0.0%">
                  <c:v>0.71699999999999997</c:v>
                </c:pt>
                <c:pt idx="2" formatCode="0.0%">
                  <c:v>0.49099999999999999</c:v>
                </c:pt>
                <c:pt idx="3" formatCode="0.0%">
                  <c:v>0.57799999999999996</c:v>
                </c:pt>
                <c:pt idx="4" formatCode="0.0%">
                  <c:v>0.70699999999999996</c:v>
                </c:pt>
                <c:pt idx="5" formatCode="0.0%">
                  <c:v>0.80800000000000005</c:v>
                </c:pt>
                <c:pt idx="6" formatCode="0.0%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Не, бих искал/а да бях прекарал/а по-дълъг период</c:v>
                </c:pt>
              </c:strCache>
            </c:strRef>
          </c:tx>
          <c:spPr>
            <a:solidFill>
              <a:srgbClr val="FFFF00">
                <a:alpha val="60000"/>
              </a:srgbClr>
            </a:solidFill>
            <a:ln>
              <a:solidFill>
                <a:srgbClr val="FFC1C1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Родители, които са взели отпуск /534 респ./</c:v>
                </c:pt>
                <c:pt idx="1">
                  <c:v>    </c:v>
                </c:pt>
                <c:pt idx="2">
                  <c:v>До 15 дни вкл. /108 респ./</c:v>
                </c:pt>
                <c:pt idx="3">
                  <c:v>От 16 дни до 180 дни (6м) /46 респ./</c:v>
                </c:pt>
                <c:pt idx="4">
                  <c:v>От 6 месеца до 1 година /75 респ./</c:v>
                </c:pt>
                <c:pt idx="5">
                  <c:v>От 1 година до 2 години /281 респ./</c:v>
                </c:pt>
                <c:pt idx="6">
                  <c:v>Над 2 години /25 респ./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 formatCode="0.0%">
                  <c:v>0.25800000000000001</c:v>
                </c:pt>
                <c:pt idx="2" formatCode="0.0%">
                  <c:v>0.49099999999999999</c:v>
                </c:pt>
                <c:pt idx="3" formatCode="0.0%">
                  <c:v>0.33300000000000002</c:v>
                </c:pt>
                <c:pt idx="4" formatCode="0.0%">
                  <c:v>0.26700000000000002</c:v>
                </c:pt>
                <c:pt idx="5" formatCode="0.0%">
                  <c:v>0.17799999999999999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Не, бих искал/а да бях прекарал/а по-кратък период</c:v>
                </c:pt>
              </c:strCache>
            </c:strRef>
          </c:tx>
          <c:spPr>
            <a:solidFill>
              <a:srgbClr val="FF896D">
                <a:alpha val="60000"/>
              </a:srgbClr>
            </a:solidFill>
            <a:ln>
              <a:solidFill>
                <a:srgbClr val="FF896D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Родители, които са взели отпуск /534 респ./</c:v>
                </c:pt>
                <c:pt idx="1">
                  <c:v>    </c:v>
                </c:pt>
                <c:pt idx="2">
                  <c:v>До 15 дни вкл. /108 респ./</c:v>
                </c:pt>
                <c:pt idx="3">
                  <c:v>От 16 дни до 180 дни (6м) /46 респ./</c:v>
                </c:pt>
                <c:pt idx="4">
                  <c:v>От 6 месеца до 1 година /75 респ./</c:v>
                </c:pt>
                <c:pt idx="5">
                  <c:v>От 1 година до 2 години /281 респ./</c:v>
                </c:pt>
                <c:pt idx="6">
                  <c:v>Над 2 години /25 респ./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мога да преценя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" lastClr="FFFFFF">
                  <a:lumMod val="85000"/>
                  <a:alpha val="60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2.26867896023559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Родители, които са взели отпуск /534 респ./</c:v>
                </c:pt>
                <c:pt idx="1">
                  <c:v>    </c:v>
                </c:pt>
                <c:pt idx="2">
                  <c:v>До 15 дни вкл. /108 респ./</c:v>
                </c:pt>
                <c:pt idx="3">
                  <c:v>От 16 дни до 180 дни (6м) /46 респ./</c:v>
                </c:pt>
                <c:pt idx="4">
                  <c:v>От 6 месеца до 1 година /75 респ./</c:v>
                </c:pt>
                <c:pt idx="5">
                  <c:v>От 1 година до 2 години /281 респ./</c:v>
                </c:pt>
                <c:pt idx="6">
                  <c:v>Над 2 години /25 респ./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 formatCode="0.0%">
                  <c:v>2.4E-2</c:v>
                </c:pt>
                <c:pt idx="2" formatCode="0.0%">
                  <c:v>1.9E-2</c:v>
                </c:pt>
                <c:pt idx="3" formatCode="0.0%">
                  <c:v>8.8999999999999996E-2</c:v>
                </c:pt>
                <c:pt idx="4" formatCode="0.0%">
                  <c:v>2.7E-2</c:v>
                </c:pt>
                <c:pt idx="5" formatCode="0.0%">
                  <c:v>1.4E-2</c:v>
                </c:pt>
                <c:pt idx="6" formatCode="0.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25544704"/>
        <c:axId val="125448192"/>
      </c:barChart>
      <c:catAx>
        <c:axId val="12554470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rgbClr val="292934"/>
                </a:solidFill>
              </a:defRPr>
            </a:pPr>
            <a:endParaRPr lang="en-US"/>
          </a:p>
        </c:txPr>
        <c:crossAx val="125448192"/>
        <c:crosses val="autoZero"/>
        <c:auto val="1"/>
        <c:lblAlgn val="ctr"/>
        <c:lblOffset val="100"/>
        <c:noMultiLvlLbl val="0"/>
      </c:catAx>
      <c:valAx>
        <c:axId val="1254481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5544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711002172878249"/>
          <c:y val="0.76740213619675335"/>
          <c:w val="0.56640807121153647"/>
          <c:h val="0.21656379265352946"/>
        </c:manualLayout>
      </c:layout>
      <c:overlay val="0"/>
      <c:txPr>
        <a:bodyPr/>
        <a:lstStyle/>
        <a:p>
          <a:pPr>
            <a:defRPr sz="12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220233699523582"/>
          <c:y val="1.6446861405726119E-2"/>
          <c:w val="0.5857321875533904"/>
          <c:h val="0.86728139496815393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Sheet1!$D$1:$D$2</c:f>
              <c:strCache>
                <c:ptCount val="1"/>
                <c:pt idx="0">
                  <c:v>Много добре запознат/а</c:v>
                </c:pt>
              </c:strCache>
            </c:strRef>
          </c:tx>
          <c:spPr>
            <a:solidFill>
              <a:srgbClr val="68467A"/>
            </a:solidFill>
            <a:ln w="16463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4109543384068437E-2"/>
                  <c:y val="-6.410526057200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716920342186E-3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Sheet1!$D$3:$D$25</c:f>
              <c:numCache>
                <c:formatCode>0.0%</c:formatCode>
                <c:ptCount val="23"/>
                <c:pt idx="0">
                  <c:v>0.81200000000000006</c:v>
                </c:pt>
                <c:pt idx="1">
                  <c:v>0.76700000000000002</c:v>
                </c:pt>
                <c:pt idx="2">
                  <c:v>0.85499999999999998</c:v>
                </c:pt>
                <c:pt idx="4">
                  <c:v>0.72799999999999998</c:v>
                </c:pt>
                <c:pt idx="5">
                  <c:v>0.67400000000000004</c:v>
                </c:pt>
                <c:pt idx="6">
                  <c:v>0.78</c:v>
                </c:pt>
                <c:pt idx="8">
                  <c:v>0.54500000000000004</c:v>
                </c:pt>
                <c:pt idx="9">
                  <c:v>0.46500000000000002</c:v>
                </c:pt>
                <c:pt idx="10">
                  <c:v>0.624</c:v>
                </c:pt>
                <c:pt idx="12">
                  <c:v>0.54200000000000004</c:v>
                </c:pt>
                <c:pt idx="13">
                  <c:v>0.45900000000000002</c:v>
                </c:pt>
                <c:pt idx="14">
                  <c:v>0.624</c:v>
                </c:pt>
                <c:pt idx="16">
                  <c:v>0.53300000000000003</c:v>
                </c:pt>
                <c:pt idx="17">
                  <c:v>0.50600000000000001</c:v>
                </c:pt>
                <c:pt idx="18">
                  <c:v>0.56100000000000005</c:v>
                </c:pt>
                <c:pt idx="20">
                  <c:v>0.51</c:v>
                </c:pt>
                <c:pt idx="21">
                  <c:v>0.46500000000000002</c:v>
                </c:pt>
                <c:pt idx="22">
                  <c:v>0.55500000000000005</c:v>
                </c:pt>
              </c:numCache>
            </c:numRef>
          </c:val>
        </c:ser>
        <c:ser>
          <c:idx val="0"/>
          <c:order val="1"/>
          <c:tx>
            <c:strRef>
              <c:f>Sheet1!$E$1:$E$2</c:f>
              <c:strCache>
                <c:ptCount val="1"/>
                <c:pt idx="0">
                  <c:v>По-скоро запознат/а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0000"/>
              </a:srgbClr>
            </a:solidFill>
            <a:effectLst/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Sheet1!$E$3:$E$25</c:f>
              <c:numCache>
                <c:formatCode>0.0%</c:formatCode>
                <c:ptCount val="23"/>
                <c:pt idx="0">
                  <c:v>0.16500000000000001</c:v>
                </c:pt>
                <c:pt idx="1">
                  <c:v>0.20899999999999999</c:v>
                </c:pt>
                <c:pt idx="2">
                  <c:v>0.121</c:v>
                </c:pt>
                <c:pt idx="4">
                  <c:v>0.22</c:v>
                </c:pt>
                <c:pt idx="5">
                  <c:v>0.26200000000000001</c:v>
                </c:pt>
                <c:pt idx="6">
                  <c:v>0.17899999999999999</c:v>
                </c:pt>
                <c:pt idx="8">
                  <c:v>0.34799999999999998</c:v>
                </c:pt>
                <c:pt idx="9">
                  <c:v>0.40699999999999997</c:v>
                </c:pt>
                <c:pt idx="10">
                  <c:v>0.28899999999999998</c:v>
                </c:pt>
                <c:pt idx="12">
                  <c:v>0.35699999999999998</c:v>
                </c:pt>
                <c:pt idx="13">
                  <c:v>0.41899999999999998</c:v>
                </c:pt>
                <c:pt idx="14">
                  <c:v>0.29499999999999998</c:v>
                </c:pt>
                <c:pt idx="16">
                  <c:v>0.307</c:v>
                </c:pt>
                <c:pt idx="17">
                  <c:v>0.314</c:v>
                </c:pt>
                <c:pt idx="18">
                  <c:v>0.30099999999999999</c:v>
                </c:pt>
                <c:pt idx="20">
                  <c:v>0.45500000000000002</c:v>
                </c:pt>
                <c:pt idx="21">
                  <c:v>0.48799999999999999</c:v>
                </c:pt>
                <c:pt idx="22">
                  <c:v>0.42199999999999999</c:v>
                </c:pt>
              </c:numCache>
            </c:numRef>
          </c:val>
        </c:ser>
        <c:ser>
          <c:idx val="1"/>
          <c:order val="2"/>
          <c:tx>
            <c:strRef>
              <c:f>Sheet1!$F$1:$F$2</c:f>
              <c:strCache>
                <c:ptCount val="1"/>
                <c:pt idx="0">
                  <c:v>По-скоро незапознат/а</c:v>
                </c:pt>
              </c:strCache>
            </c:strRef>
          </c:tx>
          <c:spPr>
            <a:solidFill>
              <a:srgbClr val="FFEFEF"/>
            </a:solidFill>
            <a:effectLst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Sheet1!$F$3:$F$25</c:f>
              <c:numCache>
                <c:formatCode>0.0%</c:formatCode>
                <c:ptCount val="23"/>
                <c:pt idx="0">
                  <c:v>8.9999999999999993E-3</c:v>
                </c:pt>
                <c:pt idx="1">
                  <c:v>1.7000000000000001E-2</c:v>
                </c:pt>
                <c:pt idx="2">
                  <c:v>0</c:v>
                </c:pt>
                <c:pt idx="4">
                  <c:v>2.5999999999999999E-2</c:v>
                </c:pt>
                <c:pt idx="5">
                  <c:v>3.5000000000000003E-2</c:v>
                </c:pt>
                <c:pt idx="6">
                  <c:v>1.7000000000000001E-2</c:v>
                </c:pt>
                <c:pt idx="8">
                  <c:v>7.4999999999999997E-2</c:v>
                </c:pt>
                <c:pt idx="9">
                  <c:v>9.2999999999999999E-2</c:v>
                </c:pt>
                <c:pt idx="10">
                  <c:v>5.8000000000000003E-2</c:v>
                </c:pt>
                <c:pt idx="12">
                  <c:v>7.0000000000000007E-2</c:v>
                </c:pt>
                <c:pt idx="13">
                  <c:v>9.2999999999999999E-2</c:v>
                </c:pt>
                <c:pt idx="14">
                  <c:v>4.5999999999999999E-2</c:v>
                </c:pt>
                <c:pt idx="16">
                  <c:v>0.104</c:v>
                </c:pt>
                <c:pt idx="17">
                  <c:v>0.128</c:v>
                </c:pt>
                <c:pt idx="18">
                  <c:v>8.1000000000000003E-2</c:v>
                </c:pt>
                <c:pt idx="20">
                  <c:v>2.3E-2</c:v>
                </c:pt>
                <c:pt idx="21">
                  <c:v>4.1000000000000002E-2</c:v>
                </c:pt>
                <c:pt idx="22">
                  <c:v>6.0000000000000001E-3</c:v>
                </c:pt>
              </c:numCache>
            </c:numRef>
          </c:val>
        </c:ser>
        <c:ser>
          <c:idx val="2"/>
          <c:order val="3"/>
          <c:tx>
            <c:strRef>
              <c:f>Sheet1!$G$1:$G$2</c:f>
              <c:strCache>
                <c:ptCount val="1"/>
                <c:pt idx="0">
                  <c:v>Изцяло незапознат/а</c:v>
                </c:pt>
              </c:strCache>
            </c:strRef>
          </c:tx>
          <c:spPr>
            <a:solidFill>
              <a:srgbClr val="FFC1C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C1C1"/>
              </a:solidFill>
              <a:effectLst/>
            </c:spPr>
          </c:dPt>
          <c:dLbls>
            <c:dLbl>
              <c:idx val="5"/>
              <c:layout>
                <c:manualLayout>
                  <c:x val="-1.5873236307076991E-2"/>
                  <c:y val="-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Sheet1!$G$3:$G$25</c:f>
              <c:numCache>
                <c:formatCode>0.0%</c:formatCode>
                <c:ptCount val="23"/>
                <c:pt idx="0">
                  <c:v>3.0000000000000001E-3</c:v>
                </c:pt>
                <c:pt idx="1">
                  <c:v>0</c:v>
                </c:pt>
                <c:pt idx="2">
                  <c:v>6.0000000000000001E-3</c:v>
                </c:pt>
                <c:pt idx="4">
                  <c:v>1.2E-2</c:v>
                </c:pt>
                <c:pt idx="5">
                  <c:v>1.2E-2</c:v>
                </c:pt>
                <c:pt idx="6">
                  <c:v>1.2E-2</c:v>
                </c:pt>
                <c:pt idx="8">
                  <c:v>0.02</c:v>
                </c:pt>
                <c:pt idx="9">
                  <c:v>2.3E-2</c:v>
                </c:pt>
                <c:pt idx="10">
                  <c:v>1.7000000000000001E-2</c:v>
                </c:pt>
                <c:pt idx="12">
                  <c:v>8.9999999999999993E-3</c:v>
                </c:pt>
                <c:pt idx="13">
                  <c:v>6.0000000000000001E-3</c:v>
                </c:pt>
                <c:pt idx="14">
                  <c:v>1.2E-2</c:v>
                </c:pt>
                <c:pt idx="16">
                  <c:v>3.7999999999999999E-2</c:v>
                </c:pt>
                <c:pt idx="17">
                  <c:v>4.7E-2</c:v>
                </c:pt>
                <c:pt idx="18">
                  <c:v>2.9000000000000001E-2</c:v>
                </c:pt>
              </c:numCache>
            </c:numRef>
          </c:val>
        </c:ser>
        <c:ser>
          <c:idx val="3"/>
          <c:order val="4"/>
          <c:tx>
            <c:strRef>
              <c:f>Sheet1!$H$1:$H$2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rgbClr val="BD7621">
                <a:alpha val="60000"/>
              </a:srgbClr>
            </a:solidFill>
          </c:spPr>
          <c:invertIfNegative val="0"/>
          <c:dLbls>
            <c:dLbl>
              <c:idx val="5"/>
              <c:layout>
                <c:manualLayout>
                  <c:x val="8.4979254355888132E-3"/>
                  <c:y val="-6.280699805133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Sheet1!$H$3:$H$25</c:f>
              <c:numCache>
                <c:formatCode>0.0%</c:formatCode>
                <c:ptCount val="23"/>
                <c:pt idx="0">
                  <c:v>1.2E-2</c:v>
                </c:pt>
                <c:pt idx="1">
                  <c:v>6.0000000000000001E-3</c:v>
                </c:pt>
                <c:pt idx="2">
                  <c:v>1.7000000000000001E-2</c:v>
                </c:pt>
                <c:pt idx="4">
                  <c:v>1.4E-2</c:v>
                </c:pt>
                <c:pt idx="5">
                  <c:v>1.7000000000000001E-2</c:v>
                </c:pt>
                <c:pt idx="6">
                  <c:v>1.2E-2</c:v>
                </c:pt>
                <c:pt idx="8">
                  <c:v>1.2E-2</c:v>
                </c:pt>
                <c:pt idx="9">
                  <c:v>1.2E-2</c:v>
                </c:pt>
                <c:pt idx="10">
                  <c:v>1.2E-2</c:v>
                </c:pt>
                <c:pt idx="12">
                  <c:v>2.3E-2</c:v>
                </c:pt>
                <c:pt idx="13">
                  <c:v>2.3E-2</c:v>
                </c:pt>
                <c:pt idx="14">
                  <c:v>2.3E-2</c:v>
                </c:pt>
                <c:pt idx="16">
                  <c:v>1.7000000000000001E-2</c:v>
                </c:pt>
                <c:pt idx="17">
                  <c:v>6.0000000000000001E-3</c:v>
                </c:pt>
                <c:pt idx="18">
                  <c:v>2.9000000000000001E-2</c:v>
                </c:pt>
                <c:pt idx="20">
                  <c:v>1.2E-2</c:v>
                </c:pt>
                <c:pt idx="21">
                  <c:v>6.0000000000000001E-3</c:v>
                </c:pt>
                <c:pt idx="22">
                  <c:v>1.7000000000000001E-2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25183104"/>
        <c:axId val="125184640"/>
      </c:barChart>
      <c:catAx>
        <c:axId val="125183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050">
                <a:solidFill>
                  <a:srgbClr val="292934"/>
                </a:solidFill>
              </a:defRPr>
            </a:pPr>
            <a:endParaRPr lang="en-US"/>
          </a:p>
        </c:txPr>
        <c:crossAx val="125184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184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5183104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1.6337696583111315E-2"/>
          <c:y val="0.89158374686768638"/>
          <c:w val="0.96884861273709211"/>
          <c:h val="6.8305660064458776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0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20849198573902"/>
          <c:y val="2.6844620004170015E-2"/>
          <c:w val="0.38146178202421965"/>
          <c:h val="0.9468476105394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Всички
 /1100 респ./</c:v>
                </c:pt>
              </c:strCache>
            </c:strRef>
          </c:tx>
          <c:spPr>
            <a:solidFill>
              <a:srgbClr val="68467A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Нито едно</c:v>
                </c:pt>
                <c:pt idx="1">
                  <c:v>1 дете</c:v>
                </c:pt>
                <c:pt idx="2">
                  <c:v>2 деца</c:v>
                </c:pt>
                <c:pt idx="3">
                  <c:v>3 деца</c:v>
                </c:pt>
                <c:pt idx="4">
                  <c:v>4 деца</c:v>
                </c:pt>
                <c:pt idx="5">
                  <c:v>5 и повече</c:v>
                </c:pt>
              </c:strCache>
            </c:strRef>
          </c:cat>
          <c:val>
            <c:numRef>
              <c:f>Sheet1!$B$2:$B$7</c:f>
              <c:numCache>
                <c:formatCode>#,##0.0%</c:formatCode>
                <c:ptCount val="6"/>
                <c:pt idx="0">
                  <c:v>7.1999999999999995E-2</c:v>
                </c:pt>
                <c:pt idx="1">
                  <c:v>0.59199999999999997</c:v>
                </c:pt>
                <c:pt idx="2">
                  <c:v>0.28499999999999998</c:v>
                </c:pt>
                <c:pt idx="3">
                  <c:v>3.4000000000000002E-2</c:v>
                </c:pt>
                <c:pt idx="4">
                  <c:v>1.4E-2</c:v>
                </c:pt>
                <c:pt idx="5">
                  <c:v>4.0000000000000001E-3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B5A7C5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Нито едно</c:v>
                </c:pt>
                <c:pt idx="1">
                  <c:v>1 дете</c:v>
                </c:pt>
                <c:pt idx="2">
                  <c:v>2 деца</c:v>
                </c:pt>
                <c:pt idx="3">
                  <c:v>3 деца</c:v>
                </c:pt>
                <c:pt idx="4">
                  <c:v>4 деца</c:v>
                </c:pt>
                <c:pt idx="5">
                  <c:v>5 и повече</c:v>
                </c:pt>
              </c:strCache>
            </c:strRef>
          </c:cat>
          <c:val>
            <c:numRef>
              <c:f>Sheet1!$C$2:$C$7</c:f>
              <c:numCache>
                <c:formatCode>#,##0.0%</c:formatCode>
                <c:ptCount val="6"/>
                <c:pt idx="1">
                  <c:v>0.63400000000000001</c:v>
                </c:pt>
                <c:pt idx="2">
                  <c:v>0.311</c:v>
                </c:pt>
                <c:pt idx="3">
                  <c:v>3.6999999999999998E-2</c:v>
                </c:pt>
                <c:pt idx="4">
                  <c:v>1.4E-2</c:v>
                </c:pt>
                <c:pt idx="5">
                  <c:v>4.0000000000000001E-3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Нито едно</c:v>
                </c:pt>
                <c:pt idx="1">
                  <c:v>1 дете</c:v>
                </c:pt>
                <c:pt idx="2">
                  <c:v>2 деца</c:v>
                </c:pt>
                <c:pt idx="3">
                  <c:v>3 деца</c:v>
                </c:pt>
                <c:pt idx="4">
                  <c:v>4 деца</c:v>
                </c:pt>
                <c:pt idx="5">
                  <c:v>5 и повече</c:v>
                </c:pt>
              </c:strCache>
            </c:strRef>
          </c:cat>
          <c:val>
            <c:numRef>
              <c:f>Sheet1!$D$2:$D$7</c:f>
              <c:numCache>
                <c:formatCode>#,##0.0%</c:formatCode>
                <c:ptCount val="6"/>
                <c:pt idx="0">
                  <c:v>0.79</c:v>
                </c:pt>
                <c:pt idx="1">
                  <c:v>0.17</c:v>
                </c:pt>
                <c:pt idx="2">
                  <c:v>0.03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65216"/>
        <c:axId val="104266752"/>
      </c:barChart>
      <c:catAx>
        <c:axId val="1042652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4266752"/>
        <c:crosses val="autoZero"/>
        <c:auto val="1"/>
        <c:lblAlgn val="ctr"/>
        <c:lblOffset val="100"/>
        <c:noMultiLvlLbl val="0"/>
      </c:catAx>
      <c:valAx>
        <c:axId val="104266752"/>
        <c:scaling>
          <c:orientation val="minMax"/>
        </c:scaling>
        <c:delete val="1"/>
        <c:axPos val="t"/>
        <c:numFmt formatCode="#,##0.0%" sourceLinked="1"/>
        <c:majorTickMark val="out"/>
        <c:minorTickMark val="none"/>
        <c:tickLblPos val="none"/>
        <c:crossAx val="10426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02455485481925"/>
          <c:y val="0.62965796798833606"/>
          <c:w val="0.30158298154692104"/>
          <c:h val="0.32858335375217063"/>
        </c:manualLayout>
      </c:layout>
      <c:overlay val="0"/>
      <c:txPr>
        <a:bodyPr/>
        <a:lstStyle/>
        <a:p>
          <a:pPr>
            <a:defRPr sz="11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220233699523582"/>
          <c:y val="1.6446861405726119E-2"/>
          <c:w val="0.5857321875533904"/>
          <c:h val="0.86728139496815393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Sheet1!$D$1:$D$2</c:f>
              <c:strCache>
                <c:ptCount val="1"/>
                <c:pt idx="0">
                  <c:v>Много добре запознат/а</c:v>
                </c:pt>
              </c:strCache>
            </c:strRef>
          </c:tx>
          <c:spPr>
            <a:solidFill>
              <a:srgbClr val="68467A"/>
            </a:solidFill>
            <a:ln w="16463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4109543384068437E-2"/>
                  <c:y val="-6.4105260572008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716920342186E-3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Sheet1!$D$3:$D$25</c:f>
              <c:numCache>
                <c:formatCode>0.0%</c:formatCode>
                <c:ptCount val="23"/>
                <c:pt idx="0">
                  <c:v>0.504</c:v>
                </c:pt>
                <c:pt idx="1">
                  <c:v>0.45900000000000002</c:v>
                </c:pt>
                <c:pt idx="2">
                  <c:v>0.54900000000000004</c:v>
                </c:pt>
                <c:pt idx="4">
                  <c:v>0.48699999999999999</c:v>
                </c:pt>
                <c:pt idx="5">
                  <c:v>0.436</c:v>
                </c:pt>
                <c:pt idx="6">
                  <c:v>0.53800000000000003</c:v>
                </c:pt>
                <c:pt idx="8">
                  <c:v>0.46100000000000002</c:v>
                </c:pt>
                <c:pt idx="9">
                  <c:v>0.43</c:v>
                </c:pt>
                <c:pt idx="10">
                  <c:v>0.49099999999999999</c:v>
                </c:pt>
                <c:pt idx="12">
                  <c:v>0.42599999999999999</c:v>
                </c:pt>
                <c:pt idx="13">
                  <c:v>0.36599999999999999</c:v>
                </c:pt>
                <c:pt idx="14">
                  <c:v>0.48599999999999999</c:v>
                </c:pt>
                <c:pt idx="16">
                  <c:v>0.34200000000000003</c:v>
                </c:pt>
                <c:pt idx="17">
                  <c:v>0.26200000000000001</c:v>
                </c:pt>
                <c:pt idx="18">
                  <c:v>0.42199999999999999</c:v>
                </c:pt>
                <c:pt idx="20">
                  <c:v>0.32200000000000001</c:v>
                </c:pt>
                <c:pt idx="21">
                  <c:v>0.26200000000000001</c:v>
                </c:pt>
                <c:pt idx="22">
                  <c:v>0.38200000000000001</c:v>
                </c:pt>
              </c:numCache>
            </c:numRef>
          </c:val>
        </c:ser>
        <c:ser>
          <c:idx val="0"/>
          <c:order val="1"/>
          <c:tx>
            <c:strRef>
              <c:f>Sheet1!$E$1:$E$2</c:f>
              <c:strCache>
                <c:ptCount val="1"/>
                <c:pt idx="0">
                  <c:v>По-скоро запознат/а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0000"/>
              </a:srgbClr>
            </a:solidFill>
            <a:effectLst/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Sheet1!$E$3:$E$25</c:f>
              <c:numCache>
                <c:formatCode>0.0%</c:formatCode>
                <c:ptCount val="23"/>
                <c:pt idx="0">
                  <c:v>0.28699999999999998</c:v>
                </c:pt>
                <c:pt idx="1">
                  <c:v>0.30199999999999999</c:v>
                </c:pt>
                <c:pt idx="2">
                  <c:v>0.27200000000000002</c:v>
                </c:pt>
                <c:pt idx="4">
                  <c:v>0.34799999999999998</c:v>
                </c:pt>
                <c:pt idx="5">
                  <c:v>0.39</c:v>
                </c:pt>
                <c:pt idx="6">
                  <c:v>0.30599999999999999</c:v>
                </c:pt>
                <c:pt idx="8">
                  <c:v>0.32800000000000001</c:v>
                </c:pt>
                <c:pt idx="9">
                  <c:v>0.34899999999999998</c:v>
                </c:pt>
                <c:pt idx="10">
                  <c:v>0.30599999999999999</c:v>
                </c:pt>
                <c:pt idx="12">
                  <c:v>0.32500000000000001</c:v>
                </c:pt>
                <c:pt idx="13">
                  <c:v>0.35499999999999998</c:v>
                </c:pt>
                <c:pt idx="14">
                  <c:v>0.29499999999999998</c:v>
                </c:pt>
                <c:pt idx="16">
                  <c:v>0.307</c:v>
                </c:pt>
                <c:pt idx="17">
                  <c:v>0.32600000000000001</c:v>
                </c:pt>
                <c:pt idx="18">
                  <c:v>0.28899999999999998</c:v>
                </c:pt>
                <c:pt idx="20">
                  <c:v>0.441</c:v>
                </c:pt>
                <c:pt idx="21">
                  <c:v>0.41899999999999998</c:v>
                </c:pt>
                <c:pt idx="22">
                  <c:v>0.46200000000000002</c:v>
                </c:pt>
              </c:numCache>
            </c:numRef>
          </c:val>
        </c:ser>
        <c:ser>
          <c:idx val="1"/>
          <c:order val="2"/>
          <c:tx>
            <c:strRef>
              <c:f>Sheet1!$F$1:$F$2</c:f>
              <c:strCache>
                <c:ptCount val="1"/>
                <c:pt idx="0">
                  <c:v>По-скоро незапознат/а</c:v>
                </c:pt>
              </c:strCache>
            </c:strRef>
          </c:tx>
          <c:spPr>
            <a:solidFill>
              <a:srgbClr val="FFEFEF"/>
            </a:solidFill>
            <a:effectLst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Sheet1!$F$3:$F$25</c:f>
              <c:numCache>
                <c:formatCode>0.0%</c:formatCode>
                <c:ptCount val="23"/>
                <c:pt idx="0">
                  <c:v>0.128</c:v>
                </c:pt>
                <c:pt idx="1">
                  <c:v>0.14499999999999999</c:v>
                </c:pt>
                <c:pt idx="2">
                  <c:v>0.11</c:v>
                </c:pt>
                <c:pt idx="4">
                  <c:v>0.10100000000000001</c:v>
                </c:pt>
                <c:pt idx="5">
                  <c:v>9.9000000000000005E-2</c:v>
                </c:pt>
                <c:pt idx="6">
                  <c:v>0.104</c:v>
                </c:pt>
                <c:pt idx="8">
                  <c:v>0.14799999999999999</c:v>
                </c:pt>
                <c:pt idx="9">
                  <c:v>0.151</c:v>
                </c:pt>
                <c:pt idx="10">
                  <c:v>0.14499999999999999</c:v>
                </c:pt>
                <c:pt idx="12">
                  <c:v>0.17699999999999999</c:v>
                </c:pt>
                <c:pt idx="13">
                  <c:v>0.19800000000000001</c:v>
                </c:pt>
                <c:pt idx="14">
                  <c:v>0.156</c:v>
                </c:pt>
                <c:pt idx="16">
                  <c:v>0.22600000000000001</c:v>
                </c:pt>
                <c:pt idx="17">
                  <c:v>0.26200000000000001</c:v>
                </c:pt>
                <c:pt idx="18">
                  <c:v>0.191</c:v>
                </c:pt>
                <c:pt idx="20">
                  <c:v>0.19400000000000001</c:v>
                </c:pt>
                <c:pt idx="21">
                  <c:v>0.27300000000000002</c:v>
                </c:pt>
                <c:pt idx="22">
                  <c:v>0.11600000000000001</c:v>
                </c:pt>
              </c:numCache>
            </c:numRef>
          </c:val>
        </c:ser>
        <c:ser>
          <c:idx val="2"/>
          <c:order val="3"/>
          <c:tx>
            <c:strRef>
              <c:f>Sheet1!$G$1:$G$2</c:f>
              <c:strCache>
                <c:ptCount val="1"/>
                <c:pt idx="0">
                  <c:v>Изцяло незапознат/а</c:v>
                </c:pt>
              </c:strCache>
            </c:strRef>
          </c:tx>
          <c:spPr>
            <a:solidFill>
              <a:srgbClr val="FFC1C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C1C1"/>
              </a:solidFill>
              <a:effectLst/>
            </c:spPr>
          </c:dPt>
          <c:dLbls>
            <c:dLbl>
              <c:idx val="5"/>
              <c:layout>
                <c:manualLayout>
                  <c:x val="-1.5873236307076991E-2"/>
                  <c:y val="-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Sheet1!$G$3:$G$25</c:f>
              <c:numCache>
                <c:formatCode>0.0%</c:formatCode>
                <c:ptCount val="23"/>
                <c:pt idx="0">
                  <c:v>6.4000000000000001E-2</c:v>
                </c:pt>
                <c:pt idx="1">
                  <c:v>8.1000000000000003E-2</c:v>
                </c:pt>
                <c:pt idx="2">
                  <c:v>4.5999999999999999E-2</c:v>
                </c:pt>
                <c:pt idx="4">
                  <c:v>4.5999999999999999E-2</c:v>
                </c:pt>
                <c:pt idx="5">
                  <c:v>6.4000000000000001E-2</c:v>
                </c:pt>
                <c:pt idx="6">
                  <c:v>2.9000000000000001E-2</c:v>
                </c:pt>
                <c:pt idx="8">
                  <c:v>5.1999999999999998E-2</c:v>
                </c:pt>
                <c:pt idx="9">
                  <c:v>6.4000000000000001E-2</c:v>
                </c:pt>
                <c:pt idx="10">
                  <c:v>0.04</c:v>
                </c:pt>
                <c:pt idx="12">
                  <c:v>5.5E-2</c:v>
                </c:pt>
                <c:pt idx="13">
                  <c:v>7.5999999999999998E-2</c:v>
                </c:pt>
                <c:pt idx="14">
                  <c:v>3.5000000000000003E-2</c:v>
                </c:pt>
                <c:pt idx="16">
                  <c:v>9.6000000000000002E-2</c:v>
                </c:pt>
                <c:pt idx="17">
                  <c:v>0.122</c:v>
                </c:pt>
                <c:pt idx="18">
                  <c:v>6.9000000000000006E-2</c:v>
                </c:pt>
                <c:pt idx="20">
                  <c:v>2.5999999999999999E-2</c:v>
                </c:pt>
                <c:pt idx="21">
                  <c:v>3.5000000000000003E-2</c:v>
                </c:pt>
                <c:pt idx="22">
                  <c:v>1.7000000000000001E-2</c:v>
                </c:pt>
              </c:numCache>
            </c:numRef>
          </c:val>
        </c:ser>
        <c:ser>
          <c:idx val="3"/>
          <c:order val="4"/>
          <c:tx>
            <c:strRef>
              <c:f>Sheet1!$H$1:$H$2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rgbClr val="BD7621">
                <a:alpha val="60000"/>
              </a:srgbClr>
            </a:solidFill>
          </c:spPr>
          <c:invertIfNegative val="0"/>
          <c:dLbls>
            <c:dLbl>
              <c:idx val="5"/>
              <c:layout>
                <c:manualLayout>
                  <c:x val="8.4979254355888132E-3"/>
                  <c:y val="-6.280699805133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Sheet1!$C$3:$C$25</c:f>
              <c:strCache>
                <c:ptCount val="23"/>
                <c:pt idx="0">
                  <c:v>Родители с дете е м/у 12 и 17 години  /345 респ./</c:v>
                </c:pt>
                <c:pt idx="1">
                  <c:v>Мъж /172 респ./</c:v>
                </c:pt>
                <c:pt idx="2">
                  <c:v>Жена /173 респ./</c:v>
                </c:pt>
                <c:pt idx="4">
                  <c:v>Родители с дете е м/у 12 и 17 години  /345 респ./</c:v>
                </c:pt>
                <c:pt idx="5">
                  <c:v>Мъж /172 респ./</c:v>
                </c:pt>
                <c:pt idx="6">
                  <c:v>Жена /173 респ./</c:v>
                </c:pt>
                <c:pt idx="8">
                  <c:v>Родители с дете е м/у 12 и 17 години  /345 респ./</c:v>
                </c:pt>
                <c:pt idx="9">
                  <c:v>Мъж /172 респ./</c:v>
                </c:pt>
                <c:pt idx="10">
                  <c:v>Жена /173 респ./</c:v>
                </c:pt>
                <c:pt idx="12">
                  <c:v>Родители с дете е м/у 12 и 17 години  /345 респ./</c:v>
                </c:pt>
                <c:pt idx="13">
                  <c:v>Мъж /172 респ./</c:v>
                </c:pt>
                <c:pt idx="14">
                  <c:v>Жена /173 респ./</c:v>
                </c:pt>
                <c:pt idx="16">
                  <c:v>Родители с дете е м/у 12 и 17 години  /345 респ./</c:v>
                </c:pt>
                <c:pt idx="17">
                  <c:v>Мъж /172 респ./</c:v>
                </c:pt>
                <c:pt idx="18">
                  <c:v>Жена /173 респ./</c:v>
                </c:pt>
                <c:pt idx="20">
                  <c:v>Родители с дете е м/у 12 и 17 години  /345 респ./</c:v>
                </c:pt>
                <c:pt idx="21">
                  <c:v>Мъж /172 респ./</c:v>
                </c:pt>
                <c:pt idx="22">
                  <c:v>Жена /173 респ./</c:v>
                </c:pt>
              </c:strCache>
            </c:strRef>
          </c:cat>
          <c:val>
            <c:numRef>
              <c:f>Sheet1!$H$3:$H$25</c:f>
              <c:numCache>
                <c:formatCode>0.0%</c:formatCode>
                <c:ptCount val="23"/>
                <c:pt idx="0">
                  <c:v>1.7000000000000001E-2</c:v>
                </c:pt>
                <c:pt idx="1">
                  <c:v>1.2E-2</c:v>
                </c:pt>
                <c:pt idx="2">
                  <c:v>2.3E-2</c:v>
                </c:pt>
                <c:pt idx="4">
                  <c:v>1.7000000000000001E-2</c:v>
                </c:pt>
                <c:pt idx="5">
                  <c:v>1.2E-2</c:v>
                </c:pt>
                <c:pt idx="6">
                  <c:v>2.3E-2</c:v>
                </c:pt>
                <c:pt idx="8">
                  <c:v>1.2E-2</c:v>
                </c:pt>
                <c:pt idx="9">
                  <c:v>6.0000000000000001E-3</c:v>
                </c:pt>
                <c:pt idx="10">
                  <c:v>1.7000000000000001E-2</c:v>
                </c:pt>
                <c:pt idx="12">
                  <c:v>1.7000000000000001E-2</c:v>
                </c:pt>
                <c:pt idx="13">
                  <c:v>6.0000000000000001E-3</c:v>
                </c:pt>
                <c:pt idx="14">
                  <c:v>2.9000000000000001E-2</c:v>
                </c:pt>
                <c:pt idx="16">
                  <c:v>2.9000000000000001E-2</c:v>
                </c:pt>
                <c:pt idx="17">
                  <c:v>2.9000000000000001E-2</c:v>
                </c:pt>
                <c:pt idx="18">
                  <c:v>2.9000000000000001E-2</c:v>
                </c:pt>
                <c:pt idx="20">
                  <c:v>1.7000000000000001E-2</c:v>
                </c:pt>
                <c:pt idx="21">
                  <c:v>1.2E-2</c:v>
                </c:pt>
                <c:pt idx="22">
                  <c:v>2.3E-2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25305216"/>
        <c:axId val="125306752"/>
      </c:barChart>
      <c:catAx>
        <c:axId val="125305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050">
                <a:solidFill>
                  <a:srgbClr val="292934"/>
                </a:solidFill>
              </a:defRPr>
            </a:pPr>
            <a:endParaRPr lang="en-US"/>
          </a:p>
        </c:txPr>
        <c:crossAx val="125306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3067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5305216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1.6337696583111315E-2"/>
          <c:y val="0.89158374686768638"/>
          <c:w val="0.96884861273709211"/>
          <c:h val="6.8305660064458776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0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31940615375137"/>
          <c:y val="1.6446861405726119E-2"/>
          <c:w val="0.68768059384624869"/>
          <c:h val="0.86728139496815393"/>
        </c:manualLayout>
      </c:layout>
      <c:barChart>
        <c:barDir val="bar"/>
        <c:grouping val="percentStacked"/>
        <c:varyColors val="0"/>
        <c:ser>
          <c:idx val="14"/>
          <c:order val="0"/>
          <c:tx>
            <c:strRef>
              <c:f>Sheet1!$D$2</c:f>
              <c:strCache>
                <c:ptCount val="1"/>
                <c:pt idx="0">
                  <c:v>Много добре запознат/а</c:v>
                </c:pt>
              </c:strCache>
            </c:strRef>
          </c:tx>
          <c:spPr>
            <a:solidFill>
              <a:srgbClr val="68467A"/>
            </a:solidFill>
            <a:ln w="16463"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1.1094683686617916E-2"/>
                  <c:y val="4.07455013083475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345850461059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2.1384124428716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2738584601710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7.0547716920342186E-3"/>
                  <c:y val="-4.2737962112628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7636929230085547E-2"/>
                  <c:y val="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Sheet1!$C$3:$C$14</c:f>
              <c:strCache>
                <c:ptCount val="12"/>
                <c:pt idx="0">
                  <c:v>Здравословни проблеми</c:v>
                </c:pt>
                <c:pt idx="1">
                  <c:v>Успех в училище, образование</c:v>
                </c:pt>
                <c:pt idx="2">
                  <c:v>Музикални предпочитания</c:v>
                </c:pt>
                <c:pt idx="3">
                  <c:v>Психически и емоционални проблеми</c:v>
                </c:pt>
                <c:pt idx="4">
                  <c:v>Интереси, хобита</c:v>
                </c:pt>
                <c:pt idx="5">
                  <c:v>Цигари, алкохол</c:v>
                </c:pt>
                <c:pt idx="6">
                  <c:v>Непозволени вещества, наркотици</c:v>
                </c:pt>
                <c:pt idx="7">
                  <c:v>Проблеми, ситуации в училище</c:v>
                </c:pt>
                <c:pt idx="8">
                  <c:v>Харесвани филми</c:v>
                </c:pt>
                <c:pt idx="9">
                  <c:v>Сексуален опит</c:v>
                </c:pt>
                <c:pt idx="10">
                  <c:v>Приятели, обкръжение</c:v>
                </c:pt>
                <c:pt idx="11">
                  <c:v>Връзки, гаджетата, чувства</c:v>
                </c:pt>
              </c:strCache>
            </c:strRef>
          </c:cat>
          <c:val>
            <c:numRef>
              <c:f>Sheet1!$D$3:$D$14</c:f>
              <c:numCache>
                <c:formatCode>0.0%</c:formatCode>
                <c:ptCount val="12"/>
                <c:pt idx="0">
                  <c:v>0.48899999999999999</c:v>
                </c:pt>
                <c:pt idx="1">
                  <c:v>0.42599999999999999</c:v>
                </c:pt>
                <c:pt idx="2">
                  <c:v>0.29799999999999999</c:v>
                </c:pt>
                <c:pt idx="3">
                  <c:v>0.255</c:v>
                </c:pt>
                <c:pt idx="4">
                  <c:v>0.255</c:v>
                </c:pt>
                <c:pt idx="5">
                  <c:v>0.23400000000000001</c:v>
                </c:pt>
                <c:pt idx="6">
                  <c:v>0.23400000000000001</c:v>
                </c:pt>
                <c:pt idx="7">
                  <c:v>0.191</c:v>
                </c:pt>
                <c:pt idx="8">
                  <c:v>0.191</c:v>
                </c:pt>
                <c:pt idx="9">
                  <c:v>0.14899999999999999</c:v>
                </c:pt>
                <c:pt idx="10">
                  <c:v>0.106</c:v>
                </c:pt>
                <c:pt idx="11">
                  <c:v>6.4000000000000001E-2</c:v>
                </c:pt>
              </c:numCache>
            </c:numRef>
          </c:val>
        </c:ser>
        <c:ser>
          <c:idx val="0"/>
          <c:order val="1"/>
          <c:tx>
            <c:strRef>
              <c:f>Sheet1!$E$2</c:f>
              <c:strCache>
                <c:ptCount val="1"/>
                <c:pt idx="0">
                  <c:v>По-скоро запознат/а</c:v>
                </c:pt>
              </c:strCache>
            </c:strRef>
          </c:tx>
          <c:spPr>
            <a:solidFill>
              <a:srgbClr val="8064A2">
                <a:lumMod val="60000"/>
                <a:lumOff val="40000"/>
                <a:alpha val="70000"/>
              </a:srgbClr>
            </a:solidFill>
            <a:effectLst/>
          </c:spPr>
          <c:invertIfNegative val="0"/>
          <c:dLbls>
            <c:dLbl>
              <c:idx val="16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2.4691700922119763E-2"/>
                  <c:y val="2.13706636532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Sheet1!$C$3:$C$14</c:f>
              <c:strCache>
                <c:ptCount val="12"/>
                <c:pt idx="0">
                  <c:v>Здравословни проблеми</c:v>
                </c:pt>
                <c:pt idx="1">
                  <c:v>Успех в училище, образование</c:v>
                </c:pt>
                <c:pt idx="2">
                  <c:v>Музикални предпочитания</c:v>
                </c:pt>
                <c:pt idx="3">
                  <c:v>Психически и емоционални проблеми</c:v>
                </c:pt>
                <c:pt idx="4">
                  <c:v>Интереси, хобита</c:v>
                </c:pt>
                <c:pt idx="5">
                  <c:v>Цигари, алкохол</c:v>
                </c:pt>
                <c:pt idx="6">
                  <c:v>Непозволени вещества, наркотици</c:v>
                </c:pt>
                <c:pt idx="7">
                  <c:v>Проблеми, ситуации в училище</c:v>
                </c:pt>
                <c:pt idx="8">
                  <c:v>Харесвани филми</c:v>
                </c:pt>
                <c:pt idx="9">
                  <c:v>Сексуален опит</c:v>
                </c:pt>
                <c:pt idx="10">
                  <c:v>Приятели, обкръжение</c:v>
                </c:pt>
                <c:pt idx="11">
                  <c:v>Връзки, гаджетата, чувства</c:v>
                </c:pt>
              </c:strCache>
            </c:strRef>
          </c:cat>
          <c:val>
            <c:numRef>
              <c:f>Sheet1!$E$3:$E$14</c:f>
              <c:numCache>
                <c:formatCode>0.0%</c:formatCode>
                <c:ptCount val="12"/>
                <c:pt idx="0">
                  <c:v>0.38300000000000001</c:v>
                </c:pt>
                <c:pt idx="1">
                  <c:v>0.53200000000000003</c:v>
                </c:pt>
                <c:pt idx="2">
                  <c:v>0.42599999999999999</c:v>
                </c:pt>
                <c:pt idx="3">
                  <c:v>0.61699999999999999</c:v>
                </c:pt>
                <c:pt idx="4">
                  <c:v>0.53200000000000003</c:v>
                </c:pt>
                <c:pt idx="5">
                  <c:v>0.40400000000000003</c:v>
                </c:pt>
                <c:pt idx="6">
                  <c:v>0.40400000000000003</c:v>
                </c:pt>
                <c:pt idx="7">
                  <c:v>0.55300000000000005</c:v>
                </c:pt>
                <c:pt idx="8">
                  <c:v>0.51100000000000001</c:v>
                </c:pt>
                <c:pt idx="9">
                  <c:v>0.23400000000000001</c:v>
                </c:pt>
                <c:pt idx="10">
                  <c:v>0.61699999999999999</c:v>
                </c:pt>
                <c:pt idx="11">
                  <c:v>0.34</c:v>
                </c:pt>
              </c:numCache>
            </c:numRef>
          </c:val>
        </c:ser>
        <c:ser>
          <c:idx val="1"/>
          <c:order val="2"/>
          <c:tx>
            <c:strRef>
              <c:f>Sheet1!$F$2</c:f>
              <c:strCache>
                <c:ptCount val="1"/>
                <c:pt idx="0">
                  <c:v>По-скоро незапознат/а</c:v>
                </c:pt>
              </c:strCache>
            </c:strRef>
          </c:tx>
          <c:spPr>
            <a:solidFill>
              <a:srgbClr val="FFEFEF"/>
            </a:solidFill>
            <a:effectLst/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lang="bg-BG"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Sheet1!$C$3:$C$14</c:f>
              <c:strCache>
                <c:ptCount val="12"/>
                <c:pt idx="0">
                  <c:v>Здравословни проблеми</c:v>
                </c:pt>
                <c:pt idx="1">
                  <c:v>Успех в училище, образование</c:v>
                </c:pt>
                <c:pt idx="2">
                  <c:v>Музикални предпочитания</c:v>
                </c:pt>
                <c:pt idx="3">
                  <c:v>Психически и емоционални проблеми</c:v>
                </c:pt>
                <c:pt idx="4">
                  <c:v>Интереси, хобита</c:v>
                </c:pt>
                <c:pt idx="5">
                  <c:v>Цигари, алкохол</c:v>
                </c:pt>
                <c:pt idx="6">
                  <c:v>Непозволени вещества, наркотици</c:v>
                </c:pt>
                <c:pt idx="7">
                  <c:v>Проблеми, ситуации в училище</c:v>
                </c:pt>
                <c:pt idx="8">
                  <c:v>Харесвани филми</c:v>
                </c:pt>
                <c:pt idx="9">
                  <c:v>Сексуален опит</c:v>
                </c:pt>
                <c:pt idx="10">
                  <c:v>Приятели, обкръжение</c:v>
                </c:pt>
                <c:pt idx="11">
                  <c:v>Връзки, гаджетата, чувства</c:v>
                </c:pt>
              </c:strCache>
            </c:strRef>
          </c:cat>
          <c:val>
            <c:numRef>
              <c:f>Sheet1!$F$3:$F$14</c:f>
              <c:numCache>
                <c:formatCode>0.0%</c:formatCode>
                <c:ptCount val="12"/>
                <c:pt idx="0">
                  <c:v>0.106</c:v>
                </c:pt>
                <c:pt idx="1">
                  <c:v>4.2999999999999997E-2</c:v>
                </c:pt>
                <c:pt idx="2">
                  <c:v>0.17</c:v>
                </c:pt>
                <c:pt idx="3">
                  <c:v>0.106</c:v>
                </c:pt>
                <c:pt idx="4">
                  <c:v>0.14899999999999999</c:v>
                </c:pt>
                <c:pt idx="5">
                  <c:v>0.255</c:v>
                </c:pt>
                <c:pt idx="6">
                  <c:v>0.21299999999999999</c:v>
                </c:pt>
                <c:pt idx="7">
                  <c:v>0.23400000000000001</c:v>
                </c:pt>
                <c:pt idx="8">
                  <c:v>0.17</c:v>
                </c:pt>
                <c:pt idx="9">
                  <c:v>0.36199999999999999</c:v>
                </c:pt>
                <c:pt idx="10">
                  <c:v>0.23400000000000001</c:v>
                </c:pt>
                <c:pt idx="11">
                  <c:v>0.48899999999999999</c:v>
                </c:pt>
              </c:numCache>
            </c:numRef>
          </c:val>
        </c:ser>
        <c:ser>
          <c:idx val="2"/>
          <c:order val="3"/>
          <c:tx>
            <c:strRef>
              <c:f>Sheet1!$G$2</c:f>
              <c:strCache>
                <c:ptCount val="1"/>
                <c:pt idx="0">
                  <c:v>Изцяло незапознат/а</c:v>
                </c:pt>
              </c:strCache>
            </c:strRef>
          </c:tx>
          <c:spPr>
            <a:solidFill>
              <a:srgbClr val="FFC1C1"/>
            </a:solidFill>
            <a:effectLst/>
          </c:spPr>
          <c:invertIfNegative val="0"/>
          <c:dPt>
            <c:idx val="5"/>
            <c:invertIfNegative val="0"/>
            <c:bubble3D val="0"/>
          </c:dPt>
          <c:dLbls>
            <c:dLbl>
              <c:idx val="5"/>
              <c:layout>
                <c:manualLayout>
                  <c:x val="-1.5873236307076991E-2"/>
                  <c:y val="-2.136898105631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Sheet1!$C$3:$C$14</c:f>
              <c:strCache>
                <c:ptCount val="12"/>
                <c:pt idx="0">
                  <c:v>Здравословни проблеми</c:v>
                </c:pt>
                <c:pt idx="1">
                  <c:v>Успех в училище, образование</c:v>
                </c:pt>
                <c:pt idx="2">
                  <c:v>Музикални предпочитания</c:v>
                </c:pt>
                <c:pt idx="3">
                  <c:v>Психически и емоционални проблеми</c:v>
                </c:pt>
                <c:pt idx="4">
                  <c:v>Интереси, хобита</c:v>
                </c:pt>
                <c:pt idx="5">
                  <c:v>Цигари, алкохол</c:v>
                </c:pt>
                <c:pt idx="6">
                  <c:v>Непозволени вещества, наркотици</c:v>
                </c:pt>
                <c:pt idx="7">
                  <c:v>Проблеми, ситуации в училище</c:v>
                </c:pt>
                <c:pt idx="8">
                  <c:v>Харесвани филми</c:v>
                </c:pt>
                <c:pt idx="9">
                  <c:v>Сексуален опит</c:v>
                </c:pt>
                <c:pt idx="10">
                  <c:v>Приятели, обкръжение</c:v>
                </c:pt>
                <c:pt idx="11">
                  <c:v>Връзки, гаджетата, чувства</c:v>
                </c:pt>
              </c:strCache>
            </c:strRef>
          </c:cat>
          <c:val>
            <c:numRef>
              <c:f>Sheet1!$G$3:$G$14</c:f>
              <c:numCache>
                <c:formatCode>General</c:formatCode>
                <c:ptCount val="12"/>
                <c:pt idx="2" formatCode="0.0%">
                  <c:v>8.5000000000000006E-2</c:v>
                </c:pt>
                <c:pt idx="4" formatCode="0.0%">
                  <c:v>4.2999999999999997E-2</c:v>
                </c:pt>
                <c:pt idx="5" formatCode="0.0%">
                  <c:v>0.106</c:v>
                </c:pt>
                <c:pt idx="6" formatCode="0.0%">
                  <c:v>0.128</c:v>
                </c:pt>
                <c:pt idx="7" formatCode="0.0%">
                  <c:v>2.1000000000000001E-2</c:v>
                </c:pt>
                <c:pt idx="8" formatCode="0.0%">
                  <c:v>0.106</c:v>
                </c:pt>
                <c:pt idx="9" formatCode="0.0%">
                  <c:v>0.23400000000000001</c:v>
                </c:pt>
                <c:pt idx="10" formatCode="0.0%">
                  <c:v>4.2999999999999997E-2</c:v>
                </c:pt>
                <c:pt idx="11" formatCode="0.0%">
                  <c:v>4.2999999999999997E-2</c:v>
                </c:pt>
              </c:numCache>
            </c:numRef>
          </c:val>
        </c:ser>
        <c:ser>
          <c:idx val="3"/>
          <c:order val="4"/>
          <c:tx>
            <c:strRef>
              <c:f>Sheet1!$H$2</c:f>
              <c:strCache>
                <c:ptCount val="1"/>
                <c:pt idx="0">
                  <c:v>Без отговор</c:v>
                </c:pt>
              </c:strCache>
            </c:strRef>
          </c:tx>
          <c:spPr>
            <a:solidFill>
              <a:srgbClr val="BD7621">
                <a:alpha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9543619964901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499844766260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818068920917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272586151146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979254355888132E-3"/>
                  <c:y val="-6.280699805133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045327536031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1.8180689209170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Sheet1!$C$3:$C$14</c:f>
              <c:strCache>
                <c:ptCount val="12"/>
                <c:pt idx="0">
                  <c:v>Здравословни проблеми</c:v>
                </c:pt>
                <c:pt idx="1">
                  <c:v>Успех в училище, образование</c:v>
                </c:pt>
                <c:pt idx="2">
                  <c:v>Музикални предпочитания</c:v>
                </c:pt>
                <c:pt idx="3">
                  <c:v>Психически и емоционални проблеми</c:v>
                </c:pt>
                <c:pt idx="4">
                  <c:v>Интереси, хобита</c:v>
                </c:pt>
                <c:pt idx="5">
                  <c:v>Цигари, алкохол</c:v>
                </c:pt>
                <c:pt idx="6">
                  <c:v>Непозволени вещества, наркотици</c:v>
                </c:pt>
                <c:pt idx="7">
                  <c:v>Проблеми, ситуации в училище</c:v>
                </c:pt>
                <c:pt idx="8">
                  <c:v>Харесвани филми</c:v>
                </c:pt>
                <c:pt idx="9">
                  <c:v>Сексуален опит</c:v>
                </c:pt>
                <c:pt idx="10">
                  <c:v>Приятели, обкръжение</c:v>
                </c:pt>
                <c:pt idx="11">
                  <c:v>Връзки, гаджетата, чувства</c:v>
                </c:pt>
              </c:strCache>
            </c:strRef>
          </c:cat>
          <c:val>
            <c:numRef>
              <c:f>Sheet1!$H$3:$H$14</c:f>
              <c:numCache>
                <c:formatCode>General</c:formatCode>
                <c:ptCount val="12"/>
                <c:pt idx="0" formatCode="0.0%">
                  <c:v>2.1000000000000001E-2</c:v>
                </c:pt>
                <c:pt idx="2" formatCode="0.0%">
                  <c:v>2.1000000000000001E-2</c:v>
                </c:pt>
                <c:pt idx="3" formatCode="0.0%">
                  <c:v>2.1000000000000001E-2</c:v>
                </c:pt>
                <c:pt idx="4" formatCode="0.0%">
                  <c:v>2.1000000000000001E-2</c:v>
                </c:pt>
                <c:pt idx="6" formatCode="0.0%">
                  <c:v>2.1000000000000001E-2</c:v>
                </c:pt>
                <c:pt idx="8" formatCode="0.0%">
                  <c:v>2.1000000000000001E-2</c:v>
                </c:pt>
                <c:pt idx="9" formatCode="0.0%">
                  <c:v>2.1000000000000001E-2</c:v>
                </c:pt>
                <c:pt idx="11" formatCode="0.0%">
                  <c:v>6.4000000000000001E-2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25666816"/>
        <c:axId val="125668352"/>
      </c:barChart>
      <c:catAx>
        <c:axId val="125666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58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lang="bg-BG" sz="1050">
                <a:solidFill>
                  <a:srgbClr val="292934"/>
                </a:solidFill>
              </a:defRPr>
            </a:pPr>
            <a:endParaRPr lang="en-US"/>
          </a:p>
        </c:txPr>
        <c:crossAx val="125668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6683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5666816"/>
        <c:crosses val="autoZero"/>
        <c:crossBetween val="between"/>
      </c:valAx>
      <c:spPr>
        <a:noFill/>
        <a:ln w="16463">
          <a:noFill/>
        </a:ln>
      </c:spPr>
    </c:plotArea>
    <c:legend>
      <c:legendPos val="b"/>
      <c:layout>
        <c:manualLayout>
          <c:xMode val="edge"/>
          <c:yMode val="edge"/>
          <c:x val="1.6337696583111315E-2"/>
          <c:y val="0.91430954448605284"/>
          <c:w val="0.96884861273709211"/>
          <c:h val="4.5579846777589153E-2"/>
        </c:manualLayout>
      </c:layout>
      <c:overlay val="0"/>
      <c:spPr>
        <a:noFill/>
        <a:ln w="16463">
          <a:noFill/>
        </a:ln>
      </c:spPr>
      <c:txPr>
        <a:bodyPr/>
        <a:lstStyle/>
        <a:p>
          <a:pPr>
            <a:defRPr lang="bg-BG" sz="1000" b="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836447316473025"/>
          <c:y val="8.207142887389848E-3"/>
          <c:w val="0.60328887753591454"/>
          <c:h val="0.9639230731456640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Родители с дете е м/у 12 и 17 години  /345 респ./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5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Сексуален опит</c:v>
                </c:pt>
                <c:pt idx="1">
                  <c:v>Връзки, гаджетата, чувства</c:v>
                </c:pt>
                <c:pt idx="2">
                  <c:v>Непозволени вещества, наркотици</c:v>
                </c:pt>
                <c:pt idx="3">
                  <c:v>Цигари, алкохол</c:v>
                </c:pt>
                <c:pt idx="4">
                  <c:v>Приятели, обкръжение</c:v>
                </c:pt>
                <c:pt idx="5">
                  <c:v>Няма такова</c:v>
                </c:pt>
                <c:pt idx="6">
                  <c:v>Психически и емоционални проблеми</c:v>
                </c:pt>
                <c:pt idx="7">
                  <c:v>Проблеми, ситуации в училище</c:v>
                </c:pt>
                <c:pt idx="8">
                  <c:v>Интереси, хобита</c:v>
                </c:pt>
                <c:pt idx="9">
                  <c:v>Музикални предпочитания</c:v>
                </c:pt>
                <c:pt idx="10">
                  <c:v>Успех в училище, образование</c:v>
                </c:pt>
                <c:pt idx="11">
                  <c:v>Харесвани филми</c:v>
                </c:pt>
                <c:pt idx="12">
                  <c:v>Здравословни проблеми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0.38300000000000001</c:v>
                </c:pt>
                <c:pt idx="1">
                  <c:v>0.371</c:v>
                </c:pt>
                <c:pt idx="2">
                  <c:v>0.35699999999999998</c:v>
                </c:pt>
                <c:pt idx="3">
                  <c:v>0.32200000000000001</c:v>
                </c:pt>
                <c:pt idx="4">
                  <c:v>0.28100000000000003</c:v>
                </c:pt>
                <c:pt idx="5">
                  <c:v>0.24099999999999999</c:v>
                </c:pt>
                <c:pt idx="6">
                  <c:v>0.188</c:v>
                </c:pt>
                <c:pt idx="7">
                  <c:v>0.16200000000000001</c:v>
                </c:pt>
                <c:pt idx="8">
                  <c:v>0.107</c:v>
                </c:pt>
                <c:pt idx="9">
                  <c:v>0.09</c:v>
                </c:pt>
                <c:pt idx="10">
                  <c:v>8.1000000000000003E-2</c:v>
                </c:pt>
                <c:pt idx="11">
                  <c:v>7.8E-2</c:v>
                </c:pt>
                <c:pt idx="12">
                  <c:v>6.0999999999999999E-2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Мъж /172 респ./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5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Сексуален опит</c:v>
                </c:pt>
                <c:pt idx="1">
                  <c:v>Връзки, гаджетата, чувства</c:v>
                </c:pt>
                <c:pt idx="2">
                  <c:v>Непозволени вещества, наркотици</c:v>
                </c:pt>
                <c:pt idx="3">
                  <c:v>Цигари, алкохол</c:v>
                </c:pt>
                <c:pt idx="4">
                  <c:v>Приятели, обкръжение</c:v>
                </c:pt>
                <c:pt idx="5">
                  <c:v>Няма такова</c:v>
                </c:pt>
                <c:pt idx="6">
                  <c:v>Психически и емоционални проблеми</c:v>
                </c:pt>
                <c:pt idx="7">
                  <c:v>Проблеми, ситуации в училище</c:v>
                </c:pt>
                <c:pt idx="8">
                  <c:v>Интереси, хобита</c:v>
                </c:pt>
                <c:pt idx="9">
                  <c:v>Музикални предпочитания</c:v>
                </c:pt>
                <c:pt idx="10">
                  <c:v>Успех в училище, образование</c:v>
                </c:pt>
                <c:pt idx="11">
                  <c:v>Харесвани филми</c:v>
                </c:pt>
                <c:pt idx="12">
                  <c:v>Здравословни проблеми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0.40699999999999997</c:v>
                </c:pt>
                <c:pt idx="1">
                  <c:v>0.33700000000000002</c:v>
                </c:pt>
                <c:pt idx="2">
                  <c:v>0.42399999999999999</c:v>
                </c:pt>
                <c:pt idx="3">
                  <c:v>0.36599999999999999</c:v>
                </c:pt>
                <c:pt idx="4">
                  <c:v>0.26200000000000001</c:v>
                </c:pt>
                <c:pt idx="5">
                  <c:v>0.24399999999999999</c:v>
                </c:pt>
                <c:pt idx="6">
                  <c:v>0.157</c:v>
                </c:pt>
                <c:pt idx="7">
                  <c:v>0.192</c:v>
                </c:pt>
                <c:pt idx="8">
                  <c:v>0.11</c:v>
                </c:pt>
                <c:pt idx="9">
                  <c:v>9.9000000000000005E-2</c:v>
                </c:pt>
                <c:pt idx="10">
                  <c:v>9.2999999999999999E-2</c:v>
                </c:pt>
                <c:pt idx="11">
                  <c:v>8.6999999999999994E-2</c:v>
                </c:pt>
                <c:pt idx="12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Жена /173 респ./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05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Сексуален опит</c:v>
                </c:pt>
                <c:pt idx="1">
                  <c:v>Връзки, гаджетата, чувства</c:v>
                </c:pt>
                <c:pt idx="2">
                  <c:v>Непозволени вещества, наркотици</c:v>
                </c:pt>
                <c:pt idx="3">
                  <c:v>Цигари, алкохол</c:v>
                </c:pt>
                <c:pt idx="4">
                  <c:v>Приятели, обкръжение</c:v>
                </c:pt>
                <c:pt idx="5">
                  <c:v>Няма такова</c:v>
                </c:pt>
                <c:pt idx="6">
                  <c:v>Психически и емоционални проблеми</c:v>
                </c:pt>
                <c:pt idx="7">
                  <c:v>Проблеми, ситуации в училище</c:v>
                </c:pt>
                <c:pt idx="8">
                  <c:v>Интереси, хобита</c:v>
                </c:pt>
                <c:pt idx="9">
                  <c:v>Музикални предпочитания</c:v>
                </c:pt>
                <c:pt idx="10">
                  <c:v>Успех в училище, образование</c:v>
                </c:pt>
                <c:pt idx="11">
                  <c:v>Харесвани филми</c:v>
                </c:pt>
                <c:pt idx="12">
                  <c:v>Здравословни проблеми</c:v>
                </c:pt>
              </c:strCache>
            </c:strRef>
          </c:cat>
          <c:val>
            <c:numRef>
              <c:f>Sheet1!$D$2:$D$14</c:f>
              <c:numCache>
                <c:formatCode>0.0%</c:formatCode>
                <c:ptCount val="13"/>
                <c:pt idx="0">
                  <c:v>0.35799999999999998</c:v>
                </c:pt>
                <c:pt idx="1">
                  <c:v>0.40500000000000003</c:v>
                </c:pt>
                <c:pt idx="2">
                  <c:v>0.28899999999999998</c:v>
                </c:pt>
                <c:pt idx="3">
                  <c:v>0.27700000000000002</c:v>
                </c:pt>
                <c:pt idx="4">
                  <c:v>0.30099999999999999</c:v>
                </c:pt>
                <c:pt idx="5">
                  <c:v>0.23699999999999999</c:v>
                </c:pt>
                <c:pt idx="6">
                  <c:v>0.22</c:v>
                </c:pt>
                <c:pt idx="7">
                  <c:v>0.13300000000000001</c:v>
                </c:pt>
                <c:pt idx="8">
                  <c:v>0.104</c:v>
                </c:pt>
                <c:pt idx="9">
                  <c:v>8.1000000000000003E-2</c:v>
                </c:pt>
                <c:pt idx="10">
                  <c:v>6.9000000000000006E-2</c:v>
                </c:pt>
                <c:pt idx="11">
                  <c:v>6.9000000000000006E-2</c:v>
                </c:pt>
                <c:pt idx="12">
                  <c:v>5.1999999999999998E-2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126180736"/>
        <c:axId val="126194816"/>
      </c:barChart>
      <c:catAx>
        <c:axId val="126180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292934"/>
                </a:solidFill>
              </a:defRPr>
            </a:pPr>
            <a:endParaRPr lang="en-US"/>
          </a:p>
        </c:txPr>
        <c:crossAx val="126194816"/>
        <c:crosses val="autoZero"/>
        <c:auto val="1"/>
        <c:lblAlgn val="ctr"/>
        <c:lblOffset val="100"/>
        <c:tickLblSkip val="1"/>
        <c:noMultiLvlLbl val="0"/>
      </c:catAx>
      <c:valAx>
        <c:axId val="126194816"/>
        <c:scaling>
          <c:orientation val="minMax"/>
          <c:max val="2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618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148894108010569"/>
          <c:y val="0.66066030082145966"/>
          <c:w val="0.26613815462360957"/>
          <c:h val="0.23645165685576769"/>
        </c:manualLayout>
      </c:layout>
      <c:overlay val="0"/>
      <c:txPr>
        <a:bodyPr/>
        <a:lstStyle/>
        <a:p>
          <a:pPr>
            <a:defRPr sz="105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30467106569217"/>
          <c:y val="4.8324483334406705E-3"/>
          <c:w val="0.56434872368050026"/>
          <c:h val="0.895580023125898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Бащи, които не живеят с децата си и имат деца между 12 и 17 години /47 респ./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050" b="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Приятели, обкръжение</c:v>
                </c:pt>
                <c:pt idx="1">
                  <c:v>Връзки, гаджетата, чувства</c:v>
                </c:pt>
                <c:pt idx="2">
                  <c:v>Цигари, алкохол</c:v>
                </c:pt>
                <c:pt idx="3">
                  <c:v>Непозволени вещества, наркотици</c:v>
                </c:pt>
                <c:pt idx="4">
                  <c:v>Проблеми, ситуации в училище</c:v>
                </c:pt>
                <c:pt idx="5">
                  <c:v>Сексуален опит</c:v>
                </c:pt>
                <c:pt idx="6">
                  <c:v>Психически и емоционални проблеми</c:v>
                </c:pt>
                <c:pt idx="7">
                  <c:v>Успех в училище, образование</c:v>
                </c:pt>
                <c:pt idx="8">
                  <c:v>Здравословни проблеми</c:v>
                </c:pt>
                <c:pt idx="9">
                  <c:v>Харесвани филми</c:v>
                </c:pt>
                <c:pt idx="10">
                  <c:v>Интереси, хобита</c:v>
                </c:pt>
                <c:pt idx="11">
                  <c:v>Няма такова</c:v>
                </c:pt>
                <c:pt idx="12">
                  <c:v>Музикални предпочитания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0.57399999999999995</c:v>
                </c:pt>
                <c:pt idx="1">
                  <c:v>0.51100000000000001</c:v>
                </c:pt>
                <c:pt idx="2">
                  <c:v>0.51100000000000001</c:v>
                </c:pt>
                <c:pt idx="3">
                  <c:v>0.46800000000000003</c:v>
                </c:pt>
                <c:pt idx="4">
                  <c:v>0.36199999999999999</c:v>
                </c:pt>
                <c:pt idx="5">
                  <c:v>0.36199999999999999</c:v>
                </c:pt>
                <c:pt idx="6">
                  <c:v>0.31900000000000001</c:v>
                </c:pt>
                <c:pt idx="7">
                  <c:v>0.255</c:v>
                </c:pt>
                <c:pt idx="8">
                  <c:v>0.255</c:v>
                </c:pt>
                <c:pt idx="9">
                  <c:v>0.191</c:v>
                </c:pt>
                <c:pt idx="10">
                  <c:v>0.14899999999999999</c:v>
                </c:pt>
                <c:pt idx="11">
                  <c:v>0.128</c:v>
                </c:pt>
                <c:pt idx="12">
                  <c:v>0.106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28328832"/>
        <c:axId val="128330368"/>
      </c:barChart>
      <c:catAx>
        <c:axId val="1283288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292934"/>
                </a:solidFill>
              </a:defRPr>
            </a:pPr>
            <a:endParaRPr lang="en-US"/>
          </a:p>
        </c:txPr>
        <c:crossAx val="128330368"/>
        <c:crosses val="autoZero"/>
        <c:auto val="1"/>
        <c:lblAlgn val="ctr"/>
        <c:lblOffset val="100"/>
        <c:tickLblSkip val="1"/>
        <c:noMultiLvlLbl val="0"/>
      </c:catAx>
      <c:valAx>
        <c:axId val="128330368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832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022594711698702"/>
          <c:y val="0.91090505379522868"/>
          <c:w val="0.33994625597155875"/>
          <c:h val="8.6398197700568377E-2"/>
        </c:manualLayout>
      </c:layout>
      <c:overlay val="0"/>
      <c:txPr>
        <a:bodyPr/>
        <a:lstStyle/>
        <a:p>
          <a:pPr>
            <a:defRPr sz="10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71756690058116"/>
          <c:y val="2.9087364848366187E-2"/>
          <c:w val="0.49129698865851068"/>
          <c:h val="0.9468476105394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Родители, които живеят с децата си
/1000 респ./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Приятели, познати с опит</c:v>
                </c:pt>
                <c:pt idx="1">
                  <c:v>Родителите ми, други роднини</c:v>
                </c:pt>
                <c:pt idx="2">
                  <c:v>Телевизия</c:v>
                </c:pt>
                <c:pt idx="3">
                  <c:v>Професионалисти - лекари, психолози, учители и пр</c:v>
                </c:pt>
                <c:pt idx="4">
                  <c:v>Интернет - спец сайтове, блогове и форуми за родители</c:v>
                </c:pt>
                <c:pt idx="5">
                  <c:v>Интернет - публикации в неспециализирани сайтове</c:v>
                </c:pt>
                <c:pt idx="6">
                  <c:v>Вестници, списания, неспециализирани по темата</c:v>
                </c:pt>
                <c:pt idx="7">
                  <c:v>Вестници, списания, с проф насоченост по темата за децата</c:v>
                </c:pt>
                <c:pt idx="8">
                  <c:v>Интернет сайтове на родителски асоциации, сдружения</c:v>
                </c:pt>
                <c:pt idx="9">
                  <c:v>Друго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0.46100000000000002</c:v>
                </c:pt>
                <c:pt idx="1">
                  <c:v>0.436</c:v>
                </c:pt>
                <c:pt idx="2">
                  <c:v>0.33900000000000002</c:v>
                </c:pt>
                <c:pt idx="3">
                  <c:v>0.2</c:v>
                </c:pt>
                <c:pt idx="4">
                  <c:v>0.18</c:v>
                </c:pt>
                <c:pt idx="5">
                  <c:v>0.111</c:v>
                </c:pt>
                <c:pt idx="6">
                  <c:v>8.8999999999999996E-2</c:v>
                </c:pt>
                <c:pt idx="7">
                  <c:v>7.3999999999999996E-2</c:v>
                </c:pt>
                <c:pt idx="8">
                  <c:v>5.3999999999999999E-2</c:v>
                </c:pt>
                <c:pt idx="9">
                  <c:v>1.6E-2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Бащи, които не живеят с децата си 
/100 респ./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Приятели, познати с опит</c:v>
                </c:pt>
                <c:pt idx="1">
                  <c:v>Родителите ми, други роднини</c:v>
                </c:pt>
                <c:pt idx="2">
                  <c:v>Телевизия</c:v>
                </c:pt>
                <c:pt idx="3">
                  <c:v>Професионалисти - лекари, психолози, учители и пр</c:v>
                </c:pt>
                <c:pt idx="4">
                  <c:v>Интернет - спец сайтове, блогове и форуми за родители</c:v>
                </c:pt>
                <c:pt idx="5">
                  <c:v>Интернет - публикации в неспециализирани сайтове</c:v>
                </c:pt>
                <c:pt idx="6">
                  <c:v>Вестници, списания, неспециализирани по темата</c:v>
                </c:pt>
                <c:pt idx="7">
                  <c:v>Вестници, списания, с проф насоченост по темата за децата</c:v>
                </c:pt>
                <c:pt idx="8">
                  <c:v>Интернет сайтове на родителски асоциации, сдружения</c:v>
                </c:pt>
                <c:pt idx="9">
                  <c:v>Друго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0.36</c:v>
                </c:pt>
                <c:pt idx="1">
                  <c:v>0.32</c:v>
                </c:pt>
                <c:pt idx="2">
                  <c:v>0.24</c:v>
                </c:pt>
                <c:pt idx="3">
                  <c:v>0.06</c:v>
                </c:pt>
                <c:pt idx="4">
                  <c:v>0.09</c:v>
                </c:pt>
                <c:pt idx="5">
                  <c:v>0.1</c:v>
                </c:pt>
                <c:pt idx="6">
                  <c:v>0.04</c:v>
                </c:pt>
                <c:pt idx="7">
                  <c:v>0.03</c:v>
                </c:pt>
                <c:pt idx="8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axId val="129245184"/>
        <c:axId val="129246720"/>
      </c:barChart>
      <c:catAx>
        <c:axId val="1292451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29246720"/>
        <c:crosses val="autoZero"/>
        <c:auto val="1"/>
        <c:lblAlgn val="ctr"/>
        <c:lblOffset val="100"/>
        <c:noMultiLvlLbl val="0"/>
      </c:catAx>
      <c:valAx>
        <c:axId val="129246720"/>
        <c:scaling>
          <c:orientation val="minMax"/>
          <c:max val="1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2924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52893849681545"/>
          <c:y val="0.390706645500625"/>
          <c:w val="0.22099286327020135"/>
          <c:h val="0.268412784144674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0592583730013"/>
          <c:y val="0.29156860077613889"/>
          <c:w val="0.75102766359293416"/>
          <c:h val="0.704291243823777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18"/>
            <c:spPr>
              <a:solidFill>
                <a:srgbClr val="68467A"/>
              </a:solidFill>
            </c:spPr>
          </c:dPt>
          <c:dPt>
            <c:idx val="1"/>
            <c:bubble3D val="0"/>
            <c:explosion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7.3857483478636618E-2"/>
                  <c:y val="0.1220530394298510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9.5029581572743438E-2"/>
                  <c:y val="-0.1721352154237217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9602064972023867E-2"/>
                  <c:y val="6.2445340391739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291497525915923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6.5570705819011565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8.7912240520284068E-2"/>
                  <c:y val="2.40543448388775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Без отговор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0.156</c:v>
                </c:pt>
                <c:pt idx="1">
                  <c:v>0.78800000000000003</c:v>
                </c:pt>
                <c:pt idx="2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0592583730013"/>
          <c:y val="0.29156860077613889"/>
          <c:w val="0.75102766359293416"/>
          <c:h val="0.704291243823777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4"/>
          <c:dPt>
            <c:idx val="0"/>
            <c:bubble3D val="0"/>
            <c:explosion val="5"/>
            <c:spPr>
              <a:solidFill>
                <a:srgbClr val="68467A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explosion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7.3857483478636618E-2"/>
                  <c:y val="0.1220530394298510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9.5029581572743438E-2"/>
                  <c:y val="-0.1721352154237217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4.0921429975423973E-2"/>
                  <c:y val="5.22672580105816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1291497525915923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6.5570705819011565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8.7912240520284068E-2"/>
                  <c:y val="2.40543448388775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Без отговор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0.15</c:v>
                </c:pt>
                <c:pt idx="1">
                  <c:v>0.82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200303480050176"/>
          <c:y val="2.2364459504499501E-2"/>
          <c:w val="0.50662373991988319"/>
          <c:h val="0.59933801353273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Да, чувал/а съм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9.1091493157930224E-3"/>
                  <c:y val="-1.298689034551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Чували ли сте за кампании или дейности, които целят предотвратяване на насилието над ДЕЦА в България?</c:v>
                </c:pt>
                <c:pt idx="1">
                  <c:v>Чували ли сте за кампании или дейности, които целят предотвратяване на насилието над ЖЕНИ в България?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0.42299999999999999</c:v>
                </c:pt>
                <c:pt idx="1">
                  <c:v>0.53800000000000003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Чувал/а съм, но не съм добре запознат/а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Чували ли сте за кампании или дейности, които целят предотвратяване на насилието над ДЕЦА в България?</c:v>
                </c:pt>
                <c:pt idx="1">
                  <c:v>Чували ли сте за кампании или дейности, които целят предотвратяване на насилието над ЖЕНИ в България?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0.35099999999999998</c:v>
                </c:pt>
                <c:pt idx="1">
                  <c:v>0.35099999999999998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 съм чувал/а</c:v>
                </c:pt>
              </c:strCache>
            </c:strRef>
          </c:tx>
          <c:spPr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Чували ли сте за кампании или дейности, които целят предотвратяване на насилието над ДЕЦА в България?</c:v>
                </c:pt>
                <c:pt idx="1">
                  <c:v>Чували ли сте за кампании или дейности, които целят предотвратяване на насилието над ЖЕНИ в България?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0.22600000000000001</c:v>
                </c:pt>
                <c:pt idx="1">
                  <c:v>7.3999999999999996E-2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30230912"/>
        <c:axId val="130240896"/>
      </c:barChart>
      <c:catAx>
        <c:axId val="1302309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30240896"/>
        <c:crosses val="autoZero"/>
        <c:auto val="1"/>
        <c:lblAlgn val="ctr"/>
        <c:lblOffset val="100"/>
        <c:noMultiLvlLbl val="0"/>
      </c:catAx>
      <c:valAx>
        <c:axId val="1302408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023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08794084607884"/>
          <c:y val="0.59938309323655392"/>
          <c:w val="0.85116957654600223"/>
          <c:h val="0.13962842512448112"/>
        </c:manualLayout>
      </c:layout>
      <c:overlay val="0"/>
      <c:txPr>
        <a:bodyPr/>
        <a:lstStyle/>
        <a:p>
          <a:pPr>
            <a:defRPr sz="12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200303480050176"/>
          <c:y val="0.12034743053240998"/>
          <c:w val="0.50662373991988319"/>
          <c:h val="0.59933801353273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Да, чувал/а съм</c:v>
                </c:pt>
              </c:strCache>
            </c:strRef>
          </c:tx>
          <c:spPr>
            <a:solidFill>
              <a:srgbClr val="68467A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9.1091493157930224E-3"/>
                  <c:y val="-1.298689034551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Чували ли сте за кампании или дейности, които целят предотвратяване на насилието над ДЕЦА в България?</c:v>
                </c:pt>
                <c:pt idx="1">
                  <c:v>Чували ли сте за кампании или дейности, които целят предотвратяване на насилието над ЖЕНИ в България?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0.42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Чувал/а съм, но не съм добре запознат/а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Чували ли сте за кампании или дейности, които целят предотвратяване на насилието над ДЕЦА в България?</c:v>
                </c:pt>
                <c:pt idx="1">
                  <c:v>Чували ли сте за кампании или дейности, които целят предотвратяване на насилието над ЖЕНИ в България?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0.32</c:v>
                </c:pt>
                <c:pt idx="1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 съм чувал/а</c:v>
                </c:pt>
              </c:strCache>
            </c:strRef>
          </c:tx>
          <c:spPr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Чували ли сте за кампании или дейности, които целят предотвратяване на насилието над ДЕЦА в България?</c:v>
                </c:pt>
                <c:pt idx="1">
                  <c:v>Чували ли сте за кампании или дейности, които целят предотвратяване на насилието над ЖЕНИ в България?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0.26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30392064"/>
        <c:axId val="130393600"/>
      </c:barChart>
      <c:catAx>
        <c:axId val="1303920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30393600"/>
        <c:crosses val="autoZero"/>
        <c:auto val="1"/>
        <c:lblAlgn val="ctr"/>
        <c:lblOffset val="100"/>
        <c:noMultiLvlLbl val="0"/>
      </c:catAx>
      <c:valAx>
        <c:axId val="1303936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039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20849198573902"/>
          <c:y val="2.6844620004170015E-2"/>
          <c:w val="0.38146178202421965"/>
          <c:h val="0.94684761053946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Всички
 /1100 респ./</c:v>
                </c:pt>
              </c:strCache>
            </c:strRef>
          </c:tx>
          <c:spPr>
            <a:solidFill>
              <a:srgbClr val="68467A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Нито едно</c:v>
                </c:pt>
                <c:pt idx="1">
                  <c:v>1 дете</c:v>
                </c:pt>
                <c:pt idx="2">
                  <c:v>2 деца</c:v>
                </c:pt>
                <c:pt idx="3">
                  <c:v>3 деца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0.90500000000000003</c:v>
                </c:pt>
                <c:pt idx="1">
                  <c:v>8.5000000000000006E-2</c:v>
                </c:pt>
                <c:pt idx="2">
                  <c:v>0.01</c:v>
                </c:pt>
                <c:pt idx="3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Родители, които живеят с децата си /1000 респ./</c:v>
                </c:pt>
              </c:strCache>
            </c:strRef>
          </c:tx>
          <c:spPr>
            <a:solidFill>
              <a:srgbClr val="B5A7C5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Нито едно</c:v>
                </c:pt>
                <c:pt idx="1">
                  <c:v>1 дете</c:v>
                </c:pt>
                <c:pt idx="2">
                  <c:v>2 деца</c:v>
                </c:pt>
                <c:pt idx="3">
                  <c:v>3 деца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0.995</c:v>
                </c:pt>
                <c:pt idx="1">
                  <c:v>3.0000000000000001E-3</c:v>
                </c:pt>
                <c:pt idx="2">
                  <c:v>2E-3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Бащи, които не живеят с децата си /100 респ./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Нито едно</c:v>
                </c:pt>
                <c:pt idx="1">
                  <c:v>1 дете</c:v>
                </c:pt>
                <c:pt idx="2">
                  <c:v>2 деца</c:v>
                </c:pt>
                <c:pt idx="3">
                  <c:v>3 деца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1">
                  <c:v>0.9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32160"/>
        <c:axId val="104733696"/>
      </c:barChart>
      <c:catAx>
        <c:axId val="1047321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292934"/>
                </a:solidFill>
              </a:defRPr>
            </a:pPr>
            <a:endParaRPr lang="en-US"/>
          </a:p>
        </c:txPr>
        <c:crossAx val="104733696"/>
        <c:crosses val="autoZero"/>
        <c:auto val="1"/>
        <c:lblAlgn val="ctr"/>
        <c:lblOffset val="100"/>
        <c:noMultiLvlLbl val="0"/>
      </c:catAx>
      <c:valAx>
        <c:axId val="10473369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0473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96436567059203"/>
          <c:y val="0.56442549001404718"/>
          <c:w val="0.30158298154692104"/>
          <c:h val="0.35515954848243653"/>
        </c:manualLayout>
      </c:layout>
      <c:overlay val="0"/>
      <c:txPr>
        <a:bodyPr/>
        <a:lstStyle/>
        <a:p>
          <a:pPr>
            <a:defRPr sz="11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3060115169276243"/>
          <c:y val="0.25187692563341146"/>
          <c:w val="0.33802558352526657"/>
          <c:h val="0.56594599313121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4F2270"/>
            </a:solidFill>
            <a:ln>
              <a:solidFill>
                <a:srgbClr val="66537D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   </c:v>
                </c:pt>
                <c:pt idx="2">
                  <c:v>   </c:v>
                </c:pt>
                <c:pt idx="3">
                  <c:v>Родители, които живеят с децата си /1000 респ./  </c:v>
                </c:pt>
                <c:pt idx="4">
                  <c:v>Бащи, които не живеят с децата си /100 респ./  </c:v>
                </c:pt>
                <c:pt idx="5">
                  <c:v>  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 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3" formatCode="0.0%">
                  <c:v>0.40699999999999997</c:v>
                </c:pt>
                <c:pt idx="4" formatCode="0.0%">
                  <c:v>0.37</c:v>
                </c:pt>
                <c:pt idx="6" formatCode="0.0%">
                  <c:v>0.374</c:v>
                </c:pt>
                <c:pt idx="7" formatCode="0.0%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68467A">
                <a:alpha val="60000"/>
              </a:srgbClr>
            </a:solidFill>
            <a:ln>
              <a:solidFill>
                <a:srgbClr val="9E8CB3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1.2597806592918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   </c:v>
                </c:pt>
                <c:pt idx="2">
                  <c:v>   </c:v>
                </c:pt>
                <c:pt idx="3">
                  <c:v>Родители, които живеят с децата си /1000 респ./  </c:v>
                </c:pt>
                <c:pt idx="4">
                  <c:v>Бащи, които не живеят с децата си /100 респ./  </c:v>
                </c:pt>
                <c:pt idx="5">
                  <c:v>  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 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0.63400000000000001</c:v>
                </c:pt>
                <c:pt idx="1">
                  <c:v>0.9</c:v>
                </c:pt>
                <c:pt idx="3">
                  <c:v>0.504</c:v>
                </c:pt>
                <c:pt idx="4">
                  <c:v>0.61</c:v>
                </c:pt>
                <c:pt idx="6">
                  <c:v>0.51300000000000001</c:v>
                </c:pt>
                <c:pt idx="7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6B6BCF">
                <a:alpha val="60000"/>
              </a:srgbClr>
            </a:solidFill>
            <a:ln>
              <a:solidFill>
                <a:srgbClr val="FFEFEF">
                  <a:alpha val="60000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   </c:v>
                </c:pt>
                <c:pt idx="2">
                  <c:v>   </c:v>
                </c:pt>
                <c:pt idx="3">
                  <c:v>Родители, които живеят с децата си /1000 респ./  </c:v>
                </c:pt>
                <c:pt idx="4">
                  <c:v>Бащи, които не живеят с децата си /100 респ./  </c:v>
                </c:pt>
                <c:pt idx="5">
                  <c:v>  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 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0.311</c:v>
                </c:pt>
                <c:pt idx="1">
                  <c:v>0.09</c:v>
                </c:pt>
                <c:pt idx="3">
                  <c:v>7.6999999999999999E-2</c:v>
                </c:pt>
                <c:pt idx="4">
                  <c:v>0.02</c:v>
                </c:pt>
                <c:pt idx="6">
                  <c:v>0.105</c:v>
                </c:pt>
                <c:pt idx="7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1C1"/>
            </a:solidFill>
            <a:ln>
              <a:solidFill>
                <a:srgbClr val="FF896D">
                  <a:alpha val="50196"/>
                </a:srgbClr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1.6831201145365399E-3"/>
                  <c:y val="2.405162052701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426190740711348E-3"/>
                  <c:y val="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807122059813061E-3"/>
                  <c:y val="5.611750209572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163296907543762E-3"/>
                  <c:y val="4.007052833675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   </c:v>
                </c:pt>
                <c:pt idx="2">
                  <c:v>   </c:v>
                </c:pt>
                <c:pt idx="3">
                  <c:v>Родители, които живеят с децата си /1000 респ./  </c:v>
                </c:pt>
                <c:pt idx="4">
                  <c:v>Бащи, които не живеят с децата си /100 респ./  </c:v>
                </c:pt>
                <c:pt idx="5">
                  <c:v>  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 </c:v>
                </c:pt>
              </c:strCache>
            </c:strRef>
          </c:cat>
          <c:val>
            <c:numRef>
              <c:f>Sheet1!$B$5:$I$5</c:f>
              <c:numCache>
                <c:formatCode>0.0%</c:formatCode>
                <c:ptCount val="8"/>
                <c:pt idx="0">
                  <c:v>3.6999999999999998E-2</c:v>
                </c:pt>
                <c:pt idx="1">
                  <c:v>0.01</c:v>
                </c:pt>
                <c:pt idx="3">
                  <c:v>0.01</c:v>
                </c:pt>
                <c:pt idx="6">
                  <c:v>6.0000000000000001E-3</c:v>
                </c:pt>
                <c:pt idx="7">
                  <c:v>0.01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896D"/>
            </a:solidFill>
            <a:ln>
              <a:solidFill>
                <a:srgbClr val="FF896D"/>
              </a:solidFill>
            </a:ln>
          </c:spPr>
          <c:invertIfNegative val="0"/>
          <c:dLbls>
            <c:dLbl>
              <c:idx val="0"/>
              <c:layout>
                <c:manualLayout>
                  <c:x val="-7.5586839557509481E-3"/>
                  <c:y val="-3.2066828433204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195613185836495E-3"/>
                  <c:y val="-3.607553706153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15427216682423E-3"/>
                  <c:y val="-2.805875104786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6163296907543762E-3"/>
                  <c:y val="4.340973903148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   </c:v>
                </c:pt>
                <c:pt idx="2">
                  <c:v>   </c:v>
                </c:pt>
                <c:pt idx="3">
                  <c:v>Родители, които живеят с децата си /1000 респ./  </c:v>
                </c:pt>
                <c:pt idx="4">
                  <c:v>Бащи, които не живеят с децата си /100 респ./  </c:v>
                </c:pt>
                <c:pt idx="5">
                  <c:v>  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 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 formatCode="0.0%">
                  <c:v>1.4E-2</c:v>
                </c:pt>
                <c:pt idx="3" formatCode="0.0%">
                  <c:v>2E-3</c:v>
                </c:pt>
                <c:pt idx="6" formatCode="0.0%">
                  <c:v>2E-3</c:v>
                </c:pt>
                <c:pt idx="7" formatCode="0.0%">
                  <c:v>2E-3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CC3E00"/>
            </a:solidFill>
            <a:ln>
              <a:solidFill>
                <a:srgbClr val="CC3E00"/>
              </a:solidFill>
            </a:ln>
          </c:spPr>
          <c:invertIfNegative val="0"/>
          <c:cat>
            <c:strRef>
              <c:f>Sheet1!$B$1:$I$1</c:f>
              <c:strCache>
                <c:ptCount val="8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   </c:v>
                </c:pt>
                <c:pt idx="2">
                  <c:v>   </c:v>
                </c:pt>
                <c:pt idx="3">
                  <c:v>Родители, които живеят с децата си /1000 респ./  </c:v>
                </c:pt>
                <c:pt idx="4">
                  <c:v>Бащи, които не живеят с децата си /100 респ./  </c:v>
                </c:pt>
                <c:pt idx="5">
                  <c:v>  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 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 formatCode="0.0%">
                  <c:v>2E-3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dLbls>
            <c:dLbl>
              <c:idx val="0"/>
              <c:layout>
                <c:manualLayout>
                  <c:x val="4.315427216682423E-3"/>
                  <c:y val="6.814268111623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   </c:v>
                </c:pt>
                <c:pt idx="2">
                  <c:v>   </c:v>
                </c:pt>
                <c:pt idx="3">
                  <c:v>Родители, които живеят с децата си /1000 респ./  </c:v>
                </c:pt>
                <c:pt idx="4">
                  <c:v>Бащи, които не живеят с децата си /100 респ./  </c:v>
                </c:pt>
                <c:pt idx="5">
                  <c:v>  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 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 formatCode="0.0%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104587264"/>
        <c:axId val="104588800"/>
      </c:barChart>
      <c:catAx>
        <c:axId val="104587264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104588800"/>
        <c:crosses val="autoZero"/>
        <c:auto val="1"/>
        <c:lblAlgn val="ctr"/>
        <c:lblOffset val="100"/>
        <c:noMultiLvlLbl val="0"/>
      </c:catAx>
      <c:valAx>
        <c:axId val="1045888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4587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235369809203821"/>
          <c:y val="0.84031421183847477"/>
          <c:w val="0.57632786608615816"/>
          <c:h val="7.2820507317368777E-2"/>
        </c:manualLayout>
      </c:layout>
      <c:overlay val="0"/>
      <c:txPr>
        <a:bodyPr/>
        <a:lstStyle/>
        <a:p>
          <a:pPr>
            <a:defRPr sz="1100">
              <a:solidFill>
                <a:srgbClr val="29293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2046160873637368"/>
          <c:y val="0.23518087215976466"/>
          <c:w val="0.34816516040231132"/>
          <c:h val="0.6828183674467448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4F2270"/>
            </a:solidFill>
            <a:ln>
              <a:solidFill>
                <a:srgbClr val="66537D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</c:v>
                </c:pt>
                <c:pt idx="2">
                  <c:v>   </c:v>
                </c:pt>
                <c:pt idx="3">
                  <c:v>Родители, които живеят с децата си /1000 респ./ </c:v>
                </c:pt>
                <c:pt idx="4">
                  <c:v>Бащи, които не живеят с децата си /100 респ./ </c:v>
                </c:pt>
                <c:pt idx="5">
                  <c:v>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</c:v>
                </c:pt>
                <c:pt idx="8">
                  <c:v>     </c:v>
                </c:pt>
                <c:pt idx="9">
                  <c:v>Родители, които живеят с децата си /1000 респ./    </c:v>
                </c:pt>
                <c:pt idx="10">
                  <c:v>Бащи, които не живеят с децата си /100 респ./  </c:v>
                </c:pt>
                <c:pt idx="11">
                  <c:v>    </c:v>
                </c:pt>
                <c:pt idx="12">
                  <c:v>Родители, които живеят с децата си /1000 респ./  </c:v>
                </c:pt>
                <c:pt idx="13">
                  <c:v>Бащи, които не живеят с децата си /100 респ./    </c:v>
                </c:pt>
              </c:strCache>
            </c:strRef>
          </c:cat>
          <c:val>
            <c:numRef>
              <c:f>Sheet1!$B$2:$O$2</c:f>
              <c:numCache>
                <c:formatCode>0.0%</c:formatCode>
                <c:ptCount val="14"/>
                <c:pt idx="0">
                  <c:v>0.90400000000000003</c:v>
                </c:pt>
                <c:pt idx="1">
                  <c:v>0.99</c:v>
                </c:pt>
                <c:pt idx="3">
                  <c:v>0.72699999999999998</c:v>
                </c:pt>
                <c:pt idx="4">
                  <c:v>0.87</c:v>
                </c:pt>
                <c:pt idx="6">
                  <c:v>0.61399999999999999</c:v>
                </c:pt>
                <c:pt idx="7">
                  <c:v>0.67</c:v>
                </c:pt>
                <c:pt idx="9">
                  <c:v>0.65900000000000003</c:v>
                </c:pt>
                <c:pt idx="10">
                  <c:v>0.6</c:v>
                </c:pt>
                <c:pt idx="12">
                  <c:v>0.74399999999999999</c:v>
                </c:pt>
                <c:pt idx="13">
                  <c:v>0.77</c:v>
                </c:pt>
              </c:numCache>
            </c:numRef>
          </c:val>
        </c:ser>
        <c:ser>
          <c:idx val="1"/>
          <c:order val="1"/>
          <c:spPr>
            <a:solidFill>
              <a:srgbClr val="68467A">
                <a:alpha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</c:v>
                </c:pt>
                <c:pt idx="2">
                  <c:v>   </c:v>
                </c:pt>
                <c:pt idx="3">
                  <c:v>Родители, които живеят с децата си /1000 респ./ </c:v>
                </c:pt>
                <c:pt idx="4">
                  <c:v>Бащи, които не живеят с децата си /100 респ./ </c:v>
                </c:pt>
                <c:pt idx="5">
                  <c:v>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</c:v>
                </c:pt>
                <c:pt idx="8">
                  <c:v>     </c:v>
                </c:pt>
                <c:pt idx="9">
                  <c:v>Родители, които живеят с децата си /1000 респ./    </c:v>
                </c:pt>
                <c:pt idx="10">
                  <c:v>Бащи, които не живеят с децата си /100 респ./  </c:v>
                </c:pt>
                <c:pt idx="11">
                  <c:v>    </c:v>
                </c:pt>
                <c:pt idx="12">
                  <c:v>Родители, които живеят с децата си /1000 респ./  </c:v>
                </c:pt>
                <c:pt idx="13">
                  <c:v>Бащи, които не живеят с децата си /100 респ./    </c:v>
                </c:pt>
              </c:strCache>
            </c:strRef>
          </c:cat>
          <c:val>
            <c:numRef>
              <c:f>Sheet1!$B$3:$O$3</c:f>
              <c:numCache>
                <c:formatCode>0.0%</c:formatCode>
                <c:ptCount val="14"/>
                <c:pt idx="0">
                  <c:v>9.6000000000000002E-2</c:v>
                </c:pt>
                <c:pt idx="1">
                  <c:v>0.01</c:v>
                </c:pt>
                <c:pt idx="3">
                  <c:v>0.26</c:v>
                </c:pt>
                <c:pt idx="4">
                  <c:v>0.13</c:v>
                </c:pt>
                <c:pt idx="6">
                  <c:v>0.35499999999999998</c:v>
                </c:pt>
                <c:pt idx="7">
                  <c:v>0.33</c:v>
                </c:pt>
                <c:pt idx="9">
                  <c:v>0.314</c:v>
                </c:pt>
                <c:pt idx="10">
                  <c:v>0.39</c:v>
                </c:pt>
                <c:pt idx="12">
                  <c:v>0.23899999999999999</c:v>
                </c:pt>
                <c:pt idx="13">
                  <c:v>0.23</c:v>
                </c:pt>
              </c:numCache>
            </c:numRef>
          </c:val>
        </c:ser>
        <c:ser>
          <c:idx val="2"/>
          <c:order val="2"/>
          <c:spPr>
            <a:solidFill>
              <a:srgbClr val="6B6BCF">
                <a:alpha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</c:v>
                </c:pt>
                <c:pt idx="2">
                  <c:v>   </c:v>
                </c:pt>
                <c:pt idx="3">
                  <c:v>Родители, които живеят с децата си /1000 респ./ </c:v>
                </c:pt>
                <c:pt idx="4">
                  <c:v>Бащи, които не живеят с децата си /100 респ./ </c:v>
                </c:pt>
                <c:pt idx="5">
                  <c:v>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</c:v>
                </c:pt>
                <c:pt idx="8">
                  <c:v>     </c:v>
                </c:pt>
                <c:pt idx="9">
                  <c:v>Родители, които живеят с децата си /1000 респ./    </c:v>
                </c:pt>
                <c:pt idx="10">
                  <c:v>Бащи, които не живеят с децата си /100 респ./  </c:v>
                </c:pt>
                <c:pt idx="11">
                  <c:v>    </c:v>
                </c:pt>
                <c:pt idx="12">
                  <c:v>Родители, които живеят с децата си /1000 респ./  </c:v>
                </c:pt>
                <c:pt idx="13">
                  <c:v>Бащи, които не живеят с децата си /100 респ./    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3" formatCode="0.0%">
                  <c:v>1.2E-2</c:v>
                </c:pt>
                <c:pt idx="6" formatCode="0.0%">
                  <c:v>2.7E-2</c:v>
                </c:pt>
                <c:pt idx="9" formatCode="0.0%">
                  <c:v>2.7E-2</c:v>
                </c:pt>
                <c:pt idx="10" formatCode="0.0%">
                  <c:v>0.01</c:v>
                </c:pt>
                <c:pt idx="12" formatCode="0.0%">
                  <c:v>1.7000000000000001E-2</c:v>
                </c:pt>
              </c:numCache>
            </c:numRef>
          </c:val>
        </c:ser>
        <c:ser>
          <c:idx val="3"/>
          <c:order val="3"/>
          <c:spPr>
            <a:solidFill>
              <a:srgbClr val="FFC1C1"/>
            </a:solidFill>
          </c:spPr>
          <c:invertIfNegative val="0"/>
          <c:dLbls>
            <c:dLbl>
              <c:idx val="3"/>
              <c:layout>
                <c:manualLayout>
                  <c:x val="1.5387765635849048E-3"/>
                  <c:y val="3.0052896252564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4927889537652163E-3"/>
                  <c:y val="3.3392106947293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29293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Родители, които живеят с децата си /1000 респ./</c:v>
                </c:pt>
                <c:pt idx="1">
                  <c:v>Бащи, които не живеят с децата си /100 респ./</c:v>
                </c:pt>
                <c:pt idx="2">
                  <c:v>   </c:v>
                </c:pt>
                <c:pt idx="3">
                  <c:v>Родители, които живеят с децата си /1000 респ./ </c:v>
                </c:pt>
                <c:pt idx="4">
                  <c:v>Бащи, които не живеят с децата си /100 респ./ </c:v>
                </c:pt>
                <c:pt idx="5">
                  <c:v>  </c:v>
                </c:pt>
                <c:pt idx="6">
                  <c:v>Родители, които живеят с децата си /1000 респ./   </c:v>
                </c:pt>
                <c:pt idx="7">
                  <c:v>Бащи, които не живеят с децата си /100 респ./   </c:v>
                </c:pt>
                <c:pt idx="8">
                  <c:v>     </c:v>
                </c:pt>
                <c:pt idx="9">
                  <c:v>Родители, които живеят с децата си /1000 респ./    </c:v>
                </c:pt>
                <c:pt idx="10">
                  <c:v>Бащи, които не живеят с децата си /100 респ./  </c:v>
                </c:pt>
                <c:pt idx="11">
                  <c:v>    </c:v>
                </c:pt>
                <c:pt idx="12">
                  <c:v>Родители, които живеят с децата си /1000 респ./  </c:v>
                </c:pt>
                <c:pt idx="13">
                  <c:v>Бащи, които не живеят с децата си /100 респ./    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3" formatCode="0.0%">
                  <c:v>1E-3</c:v>
                </c:pt>
                <c:pt idx="6" formatCode="0.0%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38151296"/>
        <c:axId val="38152832"/>
      </c:barChart>
      <c:catAx>
        <c:axId val="38151296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rgbClr val="292934"/>
                </a:solidFill>
              </a:defRPr>
            </a:pPr>
            <a:endParaRPr lang="en-US"/>
          </a:p>
        </c:txPr>
        <c:crossAx val="38152832"/>
        <c:crosses val="autoZero"/>
        <c:auto val="1"/>
        <c:lblAlgn val="ctr"/>
        <c:lblOffset val="100"/>
        <c:noMultiLvlLbl val="0"/>
      </c:catAx>
      <c:valAx>
        <c:axId val="381528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815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951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>
            <a:lvl1pPr algn="l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698" y="1"/>
            <a:ext cx="293951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>
            <a:lvl1pPr algn="r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3951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b" anchorCtr="0" compatLnSpc="1">
            <a:prstTxWarp prst="textNoShape">
              <a:avLst/>
            </a:prstTxWarp>
          </a:bodyPr>
          <a:lstStyle>
            <a:lvl1pPr algn="l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698" y="9428165"/>
            <a:ext cx="293951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b" anchorCtr="0" compatLnSpc="1">
            <a:prstTxWarp prst="textNoShape">
              <a:avLst/>
            </a:prstTxWarp>
          </a:bodyPr>
          <a:lstStyle>
            <a:lvl1pPr algn="r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AE2A83B4-C8B8-4633-97EA-8A981E45EE2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1145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951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>
            <a:lvl1pPr algn="l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698" y="1"/>
            <a:ext cx="2939519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>
            <a:lvl1pPr algn="r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4" y="4714877"/>
            <a:ext cx="5426074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3951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b" anchorCtr="0" compatLnSpc="1">
            <a:prstTxWarp prst="textNoShape">
              <a:avLst/>
            </a:prstTxWarp>
          </a:bodyPr>
          <a:lstStyle>
            <a:lvl1pPr algn="l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698" y="9428165"/>
            <a:ext cx="293951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771" tIns="46885" rIns="93771" bIns="46885" numCol="1" anchor="b" anchorCtr="0" compatLnSpc="1">
            <a:prstTxWarp prst="textNoShape">
              <a:avLst/>
            </a:prstTxWarp>
          </a:bodyPr>
          <a:lstStyle>
            <a:lvl1pPr algn="r" defTabSz="937351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0CA47358-5433-4AE1-A037-0EAEA7E54CB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50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6625"/>
            <a:fld id="{34FA3499-4CC8-43EF-A010-2EDFBBD674F6}" type="slidenum">
              <a:rPr lang="bg-BG" smtClean="0">
                <a:solidFill>
                  <a:srgbClr val="000000"/>
                </a:solidFill>
                <a:cs typeface="Arial" charset="0"/>
              </a:rPr>
              <a:pPr defTabSz="936625"/>
              <a:t>104</a:t>
            </a:fld>
            <a:endParaRPr lang="bg-BG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6625"/>
            <a:fld id="{1FDDC685-AC21-46CE-91ED-385AFAC45BCF}" type="slidenum">
              <a:rPr lang="bg-BG" smtClean="0">
                <a:solidFill>
                  <a:srgbClr val="000000"/>
                </a:solidFill>
                <a:cs typeface="Arial" charset="0"/>
              </a:rPr>
              <a:pPr defTabSz="936625"/>
              <a:t>110</a:t>
            </a:fld>
            <a:endParaRPr lang="bg-BG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6625"/>
            <a:fld id="{6EF1B753-80B3-4343-8D57-8D1ED470D7A2}" type="slidenum">
              <a:rPr lang="bg-BG" smtClean="0">
                <a:solidFill>
                  <a:srgbClr val="000000"/>
                </a:solidFill>
                <a:cs typeface="Arial" charset="0"/>
              </a:rPr>
              <a:pPr defTabSz="936625"/>
              <a:t>112</a:t>
            </a:fld>
            <a:endParaRPr lang="bg-BG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118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8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122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123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52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127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128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129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130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131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132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133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134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5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1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9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5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4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47358-5433-4AE1-A037-0EAEA7E54CBD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5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0" y="4492277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Количествено проучване </a:t>
            </a:r>
          </a:p>
          <a:p>
            <a:pPr algn="ctr"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Юли 2014 </a:t>
            </a:r>
          </a:p>
          <a:p>
            <a:pPr algn="ctr">
              <a:defRPr/>
            </a:pPr>
            <a:endParaRPr lang="bg-BG" sz="1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g-BG" sz="1400" i="0" dirty="0" smtClean="0">
                <a:solidFill>
                  <a:schemeClr val="accent4">
                    <a:lumMod val="75000"/>
                  </a:schemeClr>
                </a:solidFill>
              </a:rPr>
              <a:t>Доклад</a:t>
            </a:r>
            <a:endParaRPr lang="bg-BG" sz="1400" i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6085185" y="5877272"/>
            <a:ext cx="309532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 за: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endParaRPr lang="bg-BG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 от: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043608" y="3212976"/>
            <a:ext cx="691276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3400"/>
              </a:lnSpc>
              <a:spcBef>
                <a:spcPts val="600"/>
              </a:spcBef>
              <a:defRPr/>
            </a:pPr>
            <a:r>
              <a:rPr lang="bg-BG" sz="23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Нагласи, практики и бариери пред активното мъжко включване в грижите за деца</a:t>
            </a:r>
          </a:p>
        </p:txBody>
      </p:sp>
      <p:pic>
        <p:nvPicPr>
          <p:cNvPr id="1036" name="Picture 12" descr="http://www.roditeli.org/images/stories/roditeli_logo_criv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47" y="5085184"/>
            <a:ext cx="1303617" cy="12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market-LINKSbi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44" y="6416565"/>
            <a:ext cx="1049496" cy="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cdn.frugalcouponliving.com/wp-content/uploads/2012/06/tie-banner-fathers-day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20" y="162209"/>
            <a:ext cx="4896545" cy="27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8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75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06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0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2595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5394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3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scontent-a-fra.xx.fbcdn.net/hphotos-frc3/t1.0-9/q71/s720x720/946552_212245998926661_1361556492_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3" r="7199" b="6784"/>
          <a:stretch/>
        </p:blipFill>
        <p:spPr bwMode="auto">
          <a:xfrm>
            <a:off x="5869" y="2094"/>
            <a:ext cx="4392639" cy="35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0" y="34374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КОЛИЧЕСТВЕНО ПРОУЧВАНЕ </a:t>
            </a:r>
          </a:p>
          <a:p>
            <a:pPr algn="ctr"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ЮЛИ 2014 </a:t>
            </a:r>
          </a:p>
          <a:p>
            <a:pPr algn="ctr">
              <a:defRPr/>
            </a:pPr>
            <a:endParaRPr lang="bg-BG" sz="1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g-BG" sz="1400" i="1" dirty="0" smtClean="0">
                <a:solidFill>
                  <a:srgbClr val="B00000"/>
                </a:solidFill>
              </a:rPr>
              <a:t>ДОКЛАД</a:t>
            </a:r>
            <a:endParaRPr lang="bg-BG" sz="1400" i="1" dirty="0">
              <a:solidFill>
                <a:srgbClr val="B000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5148064" y="5432056"/>
            <a:ext cx="309532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bg-BG" sz="1200" b="1" dirty="0" smtClean="0">
                <a:solidFill>
                  <a:srgbClr val="002060"/>
                </a:solidFill>
              </a:rPr>
              <a:t>Изготвен за:</a:t>
            </a:r>
            <a:endParaRPr lang="en-US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r>
              <a:rPr lang="bg-BG" sz="1200" b="1" dirty="0" smtClean="0">
                <a:solidFill>
                  <a:srgbClr val="002060"/>
                </a:solidFill>
              </a:rPr>
              <a:t>Изготвен от:</a:t>
            </a:r>
            <a:endParaRPr lang="en-US" sz="12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7543" y="2506365"/>
            <a:ext cx="82809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bg-BG" sz="2300" b="1" dirty="0" smtClean="0">
                <a:solidFill>
                  <a:srgbClr val="C02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НАГЛАСИ, ПРАКТИКИ И БАРИЕРИ ПРЕД АКТИВНОТО МЪЖКО ВКЛЮЧВАНЕ В ГРИЖИТЕ ЗА ДЕЦА</a:t>
            </a:r>
          </a:p>
        </p:txBody>
      </p:sp>
      <p:pic>
        <p:nvPicPr>
          <p:cNvPr id="1036" name="Picture 12" descr="http://www.roditeli.org/images/stories/roditeli_logo_criv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25" y="4126595"/>
            <a:ext cx="1682267" cy="15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market-LINKSbi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91" y="5739017"/>
            <a:ext cx="1049496" cy="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8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3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119" r="18342" b="5730"/>
          <a:stretch/>
        </p:blipFill>
        <p:spPr bwMode="auto">
          <a:xfrm>
            <a:off x="10759" y="1"/>
            <a:ext cx="91300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2307478" y="3439973"/>
            <a:ext cx="45365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Юли 2014 </a:t>
            </a:r>
          </a:p>
          <a:p>
            <a:pPr algn="ctr">
              <a:defRPr/>
            </a:pPr>
            <a:endParaRPr lang="bg-BG" sz="1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g-BG" sz="1400" i="0" dirty="0" smtClean="0">
                <a:solidFill>
                  <a:schemeClr val="accent4">
                    <a:lumMod val="75000"/>
                  </a:schemeClr>
                </a:solidFill>
              </a:rPr>
              <a:t>ДОКЛАД</a:t>
            </a:r>
            <a:endParaRPr lang="bg-BG" sz="1400" i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2844825" y="5362458"/>
            <a:ext cx="309532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 за: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endParaRPr lang="bg-BG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 от: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622318" y="1711566"/>
            <a:ext cx="784887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sz="2800" b="1" dirty="0" smtClean="0">
                <a:solidFill>
                  <a:srgbClr val="6846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Нагласи, практики и бариери пред активното мъжко включване в грижите за деца</a:t>
            </a:r>
          </a:p>
        </p:txBody>
      </p:sp>
      <p:pic>
        <p:nvPicPr>
          <p:cNvPr id="13" name="Picture 12" descr="http://www.roditeli.org/images/stories/roditeli_logo_criv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42378"/>
            <a:ext cx="1303617" cy="12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arket-LINKSbi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92" y="5973759"/>
            <a:ext cx="1049496" cy="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enCare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5354"/>
            <a:ext cx="2531038" cy="7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90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90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3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0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412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541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74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2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bg-BG" b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E09F65"/>
              </a:clrFrom>
              <a:clrTo>
                <a:srgbClr val="E09F65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r="17272" b="1933"/>
          <a:stretch/>
        </p:blipFill>
        <p:spPr bwMode="auto">
          <a:xfrm>
            <a:off x="0" y="1"/>
            <a:ext cx="9135667" cy="6857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6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43608" y="3483005"/>
            <a:ext cx="4536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Количествено проучване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Юли 2014 </a:t>
            </a:r>
          </a:p>
          <a:p>
            <a:pPr algn="ctr">
              <a:defRPr/>
            </a:pPr>
            <a:endParaRPr lang="bg-BG" sz="1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g-BG" sz="1400" i="0" dirty="0" smtClean="0">
                <a:solidFill>
                  <a:schemeClr val="accent4">
                    <a:lumMod val="75000"/>
                  </a:schemeClr>
                </a:solidFill>
              </a:rPr>
              <a:t>ДОКЛАД</a:t>
            </a:r>
            <a:endParaRPr lang="bg-BG" sz="1400" i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207921" y="5391219"/>
            <a:ext cx="309532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 за: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endParaRPr lang="bg-BG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Изготвен от: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07504" y="1772816"/>
            <a:ext cx="64087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bg-BG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Нагласи, практики и бариери пред активното мъжко включване в грижите за деца</a:t>
            </a:r>
          </a:p>
        </p:txBody>
      </p:sp>
      <p:pic>
        <p:nvPicPr>
          <p:cNvPr id="1036" name="Picture 12" descr="http://www.roditeli.org/images/stories/roditeli_logo_criv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48" y="4671139"/>
            <a:ext cx="1303617" cy="12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market-LINKSbi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88" y="6002520"/>
            <a:ext cx="1049496" cy="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1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96856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43587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scontent-a-fra.xx.fbcdn.net/hphotos-frc3/t1.0-9/q71/s720x720/946552_212245998926661_1361556492_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3" r="7199" b="6784"/>
          <a:stretch/>
        </p:blipFill>
        <p:spPr bwMode="auto">
          <a:xfrm>
            <a:off x="5869" y="2094"/>
            <a:ext cx="4392639" cy="35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0" y="343743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КОЛИЧЕСТВЕНО ПРОУЧВАНЕ </a:t>
            </a:r>
          </a:p>
          <a:p>
            <a:pPr algn="ctr"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ЮЛИ 2014 </a:t>
            </a:r>
          </a:p>
          <a:p>
            <a:pPr algn="ctr">
              <a:defRPr/>
            </a:pPr>
            <a:endParaRPr lang="bg-BG" sz="14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g-BG" sz="1400" i="1" dirty="0" smtClean="0">
                <a:solidFill>
                  <a:srgbClr val="B00000"/>
                </a:solidFill>
              </a:rPr>
              <a:t>ДОКЛАД</a:t>
            </a:r>
            <a:endParaRPr lang="bg-BG" sz="1400" i="1" dirty="0">
              <a:solidFill>
                <a:srgbClr val="B000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5148064" y="5432056"/>
            <a:ext cx="309532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bg-BG" sz="1200" b="1" dirty="0" smtClean="0">
                <a:solidFill>
                  <a:srgbClr val="002060"/>
                </a:solidFill>
              </a:rPr>
              <a:t>Изготвен за:</a:t>
            </a:r>
            <a:endParaRPr lang="en-US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bg-BG" sz="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0"/>
              </a:spcBef>
              <a:defRPr/>
            </a:pPr>
            <a:r>
              <a:rPr lang="bg-BG" sz="1200" b="1" dirty="0" smtClean="0">
                <a:solidFill>
                  <a:srgbClr val="002060"/>
                </a:solidFill>
              </a:rPr>
              <a:t>Изготвен от:</a:t>
            </a:r>
            <a:endParaRPr lang="en-US" sz="12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67543" y="2506365"/>
            <a:ext cx="82809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bg-BG" sz="2300" b="1" dirty="0" smtClean="0">
                <a:solidFill>
                  <a:srgbClr val="C02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НАГЛАСИ, ПРАКТИКИ И БАРИЕРИ ПРЕД АКТИВНОТО МЪЖКО ВКЛЮЧВАНЕ В ГРИЖИТЕ ЗА ДЕЦА</a:t>
            </a:r>
          </a:p>
        </p:txBody>
      </p:sp>
      <p:pic>
        <p:nvPicPr>
          <p:cNvPr id="1036" name="Picture 12" descr="http://www.roditeli.org/images/stories/roditeli_logo_criv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25" y="4126595"/>
            <a:ext cx="1682267" cy="15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market-LINKSbi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91" y="5739017"/>
            <a:ext cx="1049496" cy="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06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6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173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3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0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1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6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9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549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818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56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56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bg-BG" b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4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9120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74585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9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62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8675688" y="65532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EB2A73-B722-4218-BF14-74F89286FC95}" type="slidenum">
              <a:rPr lang="en-US" sz="10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19051" y="31749"/>
            <a:ext cx="6840000" cy="396000"/>
          </a:xfrm>
          <a:prstGeom prst="flowChartAlternateProcess">
            <a:avLst/>
          </a:prstGeom>
          <a:solidFill>
            <a:srgbClr val="9E8CB3"/>
          </a:solidFill>
          <a:ln>
            <a:solidFill>
              <a:srgbClr val="9E8CB3"/>
            </a:solidFill>
          </a:ln>
          <a:extLst/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25400" y="458454"/>
            <a:ext cx="8136000" cy="273199"/>
          </a:xfrm>
          <a:prstGeom prst="flowChartAlternateProcess">
            <a:avLst/>
          </a:prstGeom>
          <a:solidFill>
            <a:srgbClr val="D5D5D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74" y="10235"/>
            <a:ext cx="792000" cy="73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 descr="market-LINKSbig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" y="6514838"/>
            <a:ext cx="936000" cy="2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enCareLogo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/>
          <a:stretch/>
        </p:blipFill>
        <p:spPr bwMode="auto">
          <a:xfrm>
            <a:off x="6915990" y="60489"/>
            <a:ext cx="1224000" cy="3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855" r:id="rId2"/>
    <p:sldLayoutId id="2147483938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8675688" y="65532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EB2A73-B722-4218-BF14-74F89286FC95}" type="slidenum">
              <a:rPr lang="en-US" sz="10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1028" name="AutoShape 13"/>
          <p:cNvSpPr>
            <a:spLocks noChangeArrowheads="1"/>
          </p:cNvSpPr>
          <p:nvPr userDrawn="1"/>
        </p:nvSpPr>
        <p:spPr bwMode="auto">
          <a:xfrm>
            <a:off x="19051" y="31749"/>
            <a:ext cx="6840000" cy="396000"/>
          </a:xfrm>
          <a:prstGeom prst="flowChartAlternateProcess">
            <a:avLst/>
          </a:prstGeom>
          <a:solidFill>
            <a:srgbClr val="9E8CB3"/>
          </a:solidFill>
          <a:ln>
            <a:solidFill>
              <a:srgbClr val="9E8CB3"/>
            </a:solidFill>
          </a:ln>
          <a:extLst/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2" name="AutoShape 13"/>
          <p:cNvSpPr>
            <a:spLocks noChangeArrowheads="1"/>
          </p:cNvSpPr>
          <p:nvPr userDrawn="1"/>
        </p:nvSpPr>
        <p:spPr bwMode="auto">
          <a:xfrm>
            <a:off x="25400" y="458454"/>
            <a:ext cx="8136000" cy="273199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74" y="10235"/>
            <a:ext cx="792000" cy="73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market-LINKSbi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" y="6514838"/>
            <a:ext cx="936000" cy="2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enCareLogo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/>
          <a:stretch/>
        </p:blipFill>
        <p:spPr bwMode="auto">
          <a:xfrm>
            <a:off x="6915990" y="60489"/>
            <a:ext cx="1224000" cy="3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8675688" y="65532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EB2A73-B722-4218-BF14-74F89286FC95}" type="slidenum">
              <a:rPr lang="en-US" sz="10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1028" name="AutoShape 13"/>
          <p:cNvSpPr>
            <a:spLocks noChangeArrowheads="1"/>
          </p:cNvSpPr>
          <p:nvPr userDrawn="1"/>
        </p:nvSpPr>
        <p:spPr bwMode="auto">
          <a:xfrm>
            <a:off x="19050" y="31750"/>
            <a:ext cx="7216775" cy="373063"/>
          </a:xfrm>
          <a:prstGeom prst="flowChartAlternateProcess">
            <a:avLst/>
          </a:prstGeom>
          <a:solidFill>
            <a:srgbClr val="9E8CB3"/>
          </a:solidFill>
          <a:ln>
            <a:solidFill>
              <a:srgbClr val="9E8CB3"/>
            </a:solidFill>
          </a:ln>
          <a:extLst/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2" name="AutoShape 13"/>
          <p:cNvSpPr>
            <a:spLocks noChangeArrowheads="1"/>
          </p:cNvSpPr>
          <p:nvPr userDrawn="1"/>
        </p:nvSpPr>
        <p:spPr bwMode="auto">
          <a:xfrm>
            <a:off x="25400" y="425450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1750"/>
            <a:ext cx="830645" cy="76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market-LINKSbi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" y="6504078"/>
            <a:ext cx="1049496" cy="3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4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5.bin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6.bin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emf"/><Relationship Id="rId4" Type="http://schemas.openxmlformats.org/officeDocument/2006/relationships/chart" Target="../charts/chart6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stats.gov/americaschildren/tables.asp" TargetMode="External"/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0.xls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2.xls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ibg.org/attachments/article/1307/report_physicalpunishment_omnibus2009_bg-1.pdf" TargetMode="External"/><Relationship Id="rId2" Type="http://schemas.openxmlformats.org/officeDocument/2006/relationships/hyperlink" Target="http://sapibg.org/attachments/article/1096/omnibus_violence_bulgaria.pdf" TargetMode="Externa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srgbClr val="FFFFFF"/>
                </a:solidFill>
              </a:rPr>
              <a:t>ИНТЕРВАЛ</a:t>
            </a:r>
            <a:r>
              <a:rPr lang="bg-BG" sz="1300" b="1" dirty="0">
                <a:solidFill>
                  <a:srgbClr val="FFFFFF"/>
                </a:solidFill>
              </a:rPr>
              <a:t>И</a:t>
            </a:r>
            <a:r>
              <a:rPr lang="bg-BG" sz="1300" b="1" dirty="0" smtClean="0">
                <a:solidFill>
                  <a:srgbClr val="FFFFFF"/>
                </a:solidFill>
              </a:rPr>
              <a:t> </a:t>
            </a:r>
            <a:r>
              <a:rPr lang="bg-BG" sz="1300" b="1" dirty="0">
                <a:solidFill>
                  <a:srgbClr val="FFFFFF"/>
                </a:solidFill>
              </a:rPr>
              <a:t>НА ДОВЕРИТЕЛНОСТ</a:t>
            </a:r>
          </a:p>
        </p:txBody>
      </p:sp>
      <p:graphicFrame>
        <p:nvGraphicFramePr>
          <p:cNvPr id="4" name="Group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84088"/>
              </p:ext>
            </p:extLst>
          </p:nvPr>
        </p:nvGraphicFramePr>
        <p:xfrm>
          <a:off x="395288" y="1068388"/>
          <a:ext cx="8369300" cy="5168906"/>
        </p:xfrm>
        <a:graphic>
          <a:graphicData uri="http://schemas.openxmlformats.org/drawingml/2006/table">
            <a:tbl>
              <a:tblPr/>
              <a:tblGrid>
                <a:gridCol w="1003300"/>
                <a:gridCol w="6604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Размер на извадката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Относителен дял в %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0322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(99)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(97)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(95)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(90)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(85)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(80)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(75)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(70)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 (65)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(60)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 (55)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(50)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6.8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6.9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6.9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  <a:endParaRPr kumimoji="0" lang="bg-BG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538B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538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3" name="Text Box 320"/>
          <p:cNvSpPr txBox="1">
            <a:spLocks noChangeArrowheads="1"/>
          </p:cNvSpPr>
          <p:nvPr/>
        </p:nvSpPr>
        <p:spPr bwMode="auto">
          <a:xfrm>
            <a:off x="466725" y="696913"/>
            <a:ext cx="81375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10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bg-BG" sz="1000" dirty="0">
                <a:solidFill>
                  <a:srgbClr val="002060"/>
                </a:solidFill>
              </a:rPr>
              <a:t>Таблицата показва размера на максималната грешка в % при определен размер на извадката и даден относителен дял (при вероятност за сигурност 95%).</a:t>
            </a:r>
          </a:p>
        </p:txBody>
      </p:sp>
      <p:sp>
        <p:nvSpPr>
          <p:cNvPr id="7484" name="Text Box 321"/>
          <p:cNvSpPr txBox="1">
            <a:spLocks noChangeArrowheads="1"/>
          </p:cNvSpPr>
          <p:nvPr/>
        </p:nvSpPr>
        <p:spPr bwMode="auto">
          <a:xfrm>
            <a:off x="323850" y="6207125"/>
            <a:ext cx="86407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bg-BG" sz="1000" i="1" dirty="0">
                <a:solidFill>
                  <a:srgbClr val="002060"/>
                </a:solidFill>
              </a:rPr>
              <a:t>Пример: ако при извадка, съдържаща около 700 </a:t>
            </a:r>
            <a:r>
              <a:rPr lang="bg-BG" sz="1000" i="1" dirty="0" err="1">
                <a:solidFill>
                  <a:srgbClr val="002060"/>
                </a:solidFill>
              </a:rPr>
              <a:t>респондента</a:t>
            </a:r>
            <a:r>
              <a:rPr lang="bg-BG" sz="1000" i="1" dirty="0">
                <a:solidFill>
                  <a:srgbClr val="002060"/>
                </a:solidFill>
              </a:rPr>
              <a:t> имаме стойност по някой индикатор 15% - нивото на отклонение е 2.6%. </a:t>
            </a:r>
          </a:p>
        </p:txBody>
      </p:sp>
    </p:spTree>
    <p:extLst>
      <p:ext uri="{BB962C8B-B14F-4D97-AF65-F5344CB8AC3E}">
        <p14:creationId xmlns:p14="http://schemas.microsoft.com/office/powerpoint/2010/main" val="3569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78288"/>
              </p:ext>
            </p:extLst>
          </p:nvPr>
        </p:nvGraphicFramePr>
        <p:xfrm>
          <a:off x="179512" y="980728"/>
          <a:ext cx="8712968" cy="558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5400" y="565456"/>
            <a:ext cx="8147000" cy="25241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04664"/>
            <a:ext cx="801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Като </a:t>
            </a:r>
            <a:r>
              <a:rPr lang="ru-RU" sz="1200" b="1" dirty="0">
                <a:solidFill>
                  <a:srgbClr val="292934"/>
                </a:solidFill>
              </a:rPr>
              <a:t>цяло, Вие лично, до каква степен се чувствате запознати относно </a:t>
            </a:r>
            <a:r>
              <a:rPr lang="ru-RU" sz="1200" b="1" dirty="0" smtClean="0">
                <a:solidFill>
                  <a:srgbClr val="292934"/>
                </a:solidFill>
              </a:rPr>
              <a:t>ситуации или проблеми</a:t>
            </a:r>
            <a:r>
              <a:rPr lang="en-US" sz="1200" b="1" dirty="0" smtClean="0">
                <a:solidFill>
                  <a:srgbClr val="292934"/>
                </a:solidFill>
              </a:rPr>
              <a:t>,</a:t>
            </a:r>
            <a:r>
              <a:rPr lang="bg-BG" sz="1200" b="1" dirty="0" smtClean="0">
                <a:solidFill>
                  <a:srgbClr val="292934"/>
                </a:solidFill>
              </a:rPr>
              <a:t> през които преминава </a:t>
            </a:r>
            <a:r>
              <a:rPr lang="ru-RU" sz="1200" b="1" dirty="0" smtClean="0">
                <a:solidFill>
                  <a:srgbClr val="292934"/>
                </a:solidFill>
              </a:rPr>
              <a:t>Вашето дете в тийнейджърската възраст?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ЗА ДЕЦАТА В ТИНЕЙДЖЪРСКА </a:t>
            </a:r>
            <a:r>
              <a:rPr lang="ru-RU" sz="1300" b="1" dirty="0" smtClean="0">
                <a:solidFill>
                  <a:prstClr val="white"/>
                </a:solidFill>
              </a:rPr>
              <a:t>ВЪЗРАСТ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915816" y="6569075"/>
            <a:ext cx="58115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ru-RU" sz="1000" b="1" i="1" dirty="0">
                <a:solidFill>
                  <a:srgbClr val="292934"/>
                </a:solidFill>
              </a:rPr>
              <a:t>Бащи, които не живеят с децата си и имат деца между 12 и 17 години /47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25400" y="584299"/>
            <a:ext cx="8147000" cy="25241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04664"/>
            <a:ext cx="801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А има ли сред изброените (или други) аспекти такива, за които бихте искали да имате повече информация, да сте по-осведомен/а по отношение на детето?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ЗА ДЕЦАТА В ТИНЕЙДЖЪРСКА </a:t>
            </a:r>
            <a:r>
              <a:rPr lang="ru-RU" sz="1300" b="1" dirty="0" smtClean="0">
                <a:solidFill>
                  <a:prstClr val="white"/>
                </a:solidFill>
              </a:rPr>
              <a:t>ВЪЗРАСТ</a:t>
            </a:r>
            <a:endParaRPr lang="bg-BG" sz="1300" b="1" dirty="0">
              <a:solidFill>
                <a:prstClr val="white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188434653"/>
              </p:ext>
            </p:extLst>
          </p:nvPr>
        </p:nvGraphicFramePr>
        <p:xfrm>
          <a:off x="92325" y="836712"/>
          <a:ext cx="5703812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37221889"/>
              </p:ext>
            </p:extLst>
          </p:nvPr>
        </p:nvGraphicFramePr>
        <p:xfrm>
          <a:off x="4355976" y="980727"/>
          <a:ext cx="5760640" cy="576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24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908535"/>
            <a:ext cx="7632848" cy="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3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РОЛЯ НА БАЩАТА И БАРИЕРИ </a:t>
            </a:r>
            <a:r>
              <a:rPr lang="ru-RU" sz="2300" b="1" dirty="0">
                <a:solidFill>
                  <a:srgbClr val="4F2270"/>
                </a:solidFill>
                <a:ea typeface="Verdana" pitchFamily="34" charset="0"/>
                <a:cs typeface="Arial" charset="0"/>
              </a:rPr>
              <a:t>ПРЕД АКТИВНОТО МЪЖКО ВКЛЮЧВАНЕ </a:t>
            </a:r>
            <a:endParaRPr lang="ru-RU" sz="2300" b="1" dirty="0" smtClean="0">
              <a:solidFill>
                <a:srgbClr val="4F2270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РОЛЯТА </a:t>
            </a:r>
            <a:r>
              <a:rPr lang="ru-RU" sz="1300" b="1" dirty="0">
                <a:solidFill>
                  <a:prstClr val="white"/>
                </a:solidFill>
              </a:rPr>
              <a:t>НА </a:t>
            </a:r>
            <a:r>
              <a:rPr lang="ru-RU" sz="1300" b="1" dirty="0" smtClean="0">
                <a:solidFill>
                  <a:prstClr val="white"/>
                </a:solidFill>
              </a:rPr>
              <a:t>БАЩАТА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338989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Различното семейно положение и положение спрямо децата оказва влияние върху подреждането на приоритетите на родителите относно ролята на бащата</a:t>
            </a:r>
            <a:endParaRPr lang="bg-BG" sz="1400" dirty="0">
              <a:solidFill>
                <a:srgbClr val="C0000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19" y="4368147"/>
            <a:ext cx="4032449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Ако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средно близо по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две трети от живеещите с децата си родители определят споменатите функции на бащата като най-важни, за живеещите без децата си бащи те са изместени на втори план. Само половината виждат най-важната си роля като доставчици на материален комфорт и едва 38% – като отговорни за спокойната семейна обстановка. За сметка на това, приоритет номер едно за тях е развиването на житейски умения у детето, което за отглеждащите децата си родители идва след емоционалния и материалния комфорт по важност.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2555" y="926858"/>
            <a:ext cx="4032449" cy="37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относителни дялове сред респондентите, развиването на тези житейски умения има приблизително еднаква стойност. Развиването на увереност у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детето посочват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63%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от двете групи родители (живеещи и неживеещи с децата си). 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Възпитаването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самостоятелност и отговорност за взетите решения привиждат като своя отговорност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62%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разделените от децата си бащи, спрямо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59%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средно сред отглеждащите децата си родители, и общото възпитание на умения за справяне с живота респективно 61 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56%. 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цяло, възпитанието на всички тези житейски умения е по-важно за респондентите над 30-годишна възраст в сравнение с най-младите, и за жителите на София спрямо тези на другите типове населени места; но разликите между двата пола са несъществени.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Оттук нататък, под привидно сходните виждания за ролята на бащата, фокусите в гледните точки на родителите отново се разминават.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4564" y="3933056"/>
            <a:ext cx="396044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Ако отглеждащите децата си родители по-често си представят бащата като възпитател на достойни членове на обществото, разделените от децата си бащи се виждат по-скоро като съзидатели на силни и успешни личности.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64564" y="5157192"/>
            <a:ext cx="403244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Най-голяма разлика в мненията на двете групи родители има по отношение на ролята на бащите децата им да станат грижовни и обичащи родители, когато пораснат, и ролята им като възпрепятстващи агресивно поведение. </a:t>
            </a:r>
            <a:endParaRPr lang="bg-BG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1520" y="897535"/>
            <a:ext cx="4032449" cy="23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Споменатите в груповите дискусии качества на бащите като грижовност, отговорност и мислене в перспектива за бъдещето, тясно кореспондират с функциите на бащата, които респондентите в количественото проучване определят като основни. За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отглеждащите децата си родители най-важно е бащите да допринасят за емоционалния и материалния комфорт на детето в семейството, като жените акцентират повече върху спокойната семейна обстановка, а мъжете отделят по-голямо внимание на подходящите домашни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условия.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ситуацията на разделените от децата си бащи, обаче, семейната идилия е вече разрушена.</a:t>
            </a:r>
          </a:p>
        </p:txBody>
      </p:sp>
    </p:spTree>
    <p:extLst>
      <p:ext uri="{BB962C8B-B14F-4D97-AF65-F5344CB8AC3E}">
        <p14:creationId xmlns:p14="http://schemas.microsoft.com/office/powerpoint/2010/main" val="13154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Chart 3"/>
          <p:cNvGraphicFramePr>
            <a:graphicFrameLocks/>
          </p:cNvGraphicFramePr>
          <p:nvPr/>
        </p:nvGraphicFramePr>
        <p:xfrm>
          <a:off x="-158750" y="1001713"/>
          <a:ext cx="9750425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r:id="rId4" imgW="9748349" imgH="5456393" progId="Excel.Chart.8">
                  <p:embed/>
                </p:oleObj>
              </mc:Choice>
              <mc:Fallback>
                <p:oleObj r:id="rId4" imgW="9748349" imgH="54563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0" y="1001713"/>
                        <a:ext cx="9750425" cy="545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5875" y="409575"/>
            <a:ext cx="8012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292934"/>
                </a:solidFill>
              </a:rPr>
              <a:t>За кои от изброените по-долу качества и обстоятелства, ролята на бащата е много важна?</a:t>
            </a:r>
            <a:endParaRPr lang="bg-BG" sz="1200" b="1">
              <a:solidFill>
                <a:srgbClr val="292934"/>
              </a:solidFill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4925" y="58738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1300" b="1" dirty="0">
                <a:solidFill>
                  <a:prstClr val="white"/>
                </a:solidFill>
              </a:rPr>
              <a:t>РОЛЯТА НА БАЩАТА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6654800" y="6462713"/>
            <a:ext cx="17938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000" i="1">
                <a:solidFill>
                  <a:srgbClr val="292934"/>
                </a:solidFill>
              </a:rPr>
              <a:t>База</a:t>
            </a:r>
            <a:r>
              <a:rPr lang="en-US" sz="1000" i="1">
                <a:solidFill>
                  <a:srgbClr val="292934"/>
                </a:solidFill>
              </a:rPr>
              <a:t>:</a:t>
            </a:r>
            <a:r>
              <a:rPr lang="bg-BG" sz="1000" i="1">
                <a:solidFill>
                  <a:srgbClr val="292934"/>
                </a:solidFill>
              </a:rPr>
              <a:t> Всички респонденти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5888" y="774700"/>
            <a:ext cx="2800350" cy="3254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1300" b="1" dirty="0">
                <a:solidFill>
                  <a:prstClr val="white"/>
                </a:solidFill>
                <a:cs typeface="+mn-cs"/>
              </a:rPr>
              <a:t>Цяла изследвана съвкупност</a:t>
            </a:r>
            <a:endParaRPr lang="en-US" sz="13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8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За кои от изброените по-долу качества, ролята на бащата е много важна, според Вас? 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РОЛЯ НА </a:t>
            </a:r>
            <a:r>
              <a:rPr lang="ru-RU" sz="1300" b="1" dirty="0" smtClean="0">
                <a:solidFill>
                  <a:prstClr val="white"/>
                </a:solidFill>
              </a:rPr>
              <a:t>БАЩАТА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749029" y="6569075"/>
            <a:ext cx="19274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Всички </a:t>
            </a:r>
            <a:r>
              <a:rPr lang="bg-BG" sz="1000" b="1" i="1" dirty="0" smtClean="0">
                <a:solidFill>
                  <a:srgbClr val="292934"/>
                </a:solidFill>
              </a:rPr>
              <a:t>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" y="944626"/>
            <a:ext cx="91090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РОЛЯТА НА БАЩАТА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836712"/>
            <a:ext cx="4032449" cy="52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Първата роля е определена като важна от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48%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живещите с децата си родители спрямо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31%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разделените от децата си бащи, а втората – респективно от 44 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34%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представителите на двете групи. Същевременно, разликите по пол относно важността на тези роли са незначителни.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Разликите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 отношение на останалите роли на бащата са на границата на значимостта – в рамките на 3 до 6 пункта, но е необходимо да се отбележат като ясна тенденция в мненията на двете групи родители.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Живеещите с децата си родители по-често определят като важни различни социални умения и умения, насочени в полза на обществото: избягване на насилие, грижовност и толерантност към другите, по-лесно изразяване на чувства и емоции.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Същевременно, разделените от децата си бащи малко по-често определят като важно да подпомогнат изграждането на децата си като силни и жизнеспособни личности: да се сприятеляват и общуват по-лесно, да се представят по-добре в училище, да развият висока грамотност и интелектуални умения, да рискуват и опознават неизвестното.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цяло, по пол не се очертават подобни разлики във фокуса на родителите, но споменатата насоченост към възпитание на индивидуални качества се среща по-често сред хората над 30-годишна възраст.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2008"/>
            <a:ext cx="7355160" cy="476672"/>
          </a:xfrm>
        </p:spPr>
        <p:txBody>
          <a:bodyPr>
            <a:normAutofit/>
          </a:bodyPr>
          <a:lstStyle/>
          <a:p>
            <a:pPr algn="l"/>
            <a:r>
              <a:rPr lang="bg-BG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ДНЕШНИТЕ БЪЛГАРСКИ БАЩИ - СПОРЕД МАЙКИТЕ</a:t>
            </a:r>
            <a:endParaRPr lang="bg-BG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2196" y="1535113"/>
            <a:ext cx="4040188" cy="4537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Положителни </a:t>
            </a:r>
            <a:r>
              <a:rPr lang="bg-BG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характеристики 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462196" y="2132856"/>
            <a:ext cx="4040188" cy="36003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грижовни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отговорни</a:t>
            </a: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любвеобилни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спокойни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избягват конфликти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отдадени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занимават се с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децата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сърдечни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могат да се жертват за детето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мислят по-напред за бъдещето, за ценностите, по-мащабно</a:t>
            </a:r>
          </a:p>
          <a:p>
            <a:endParaRPr lang="bg-BG" sz="1400" dirty="0"/>
          </a:p>
          <a:p>
            <a:endParaRPr lang="bg-BG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45025" y="1535113"/>
            <a:ext cx="4041775" cy="45372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Отрицателни </a:t>
            </a:r>
            <a:r>
              <a:rPr lang="bg-BG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характеристики 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2111177"/>
            <a:ext cx="4041775" cy="36220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не взимат важни решения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скатават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се; </a:t>
            </a:r>
            <a:r>
              <a:rPr lang="bg-BG" sz="1400" dirty="0" err="1" smtClean="0">
                <a:latin typeface="Calibri" pitchFamily="34" charset="0"/>
                <a:cs typeface="Calibri" pitchFamily="34" charset="0"/>
              </a:rPr>
              <a:t>затрайват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 си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не са толкова амбициозни</a:t>
            </a: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взискателни, претенциозни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по-консервативни; не са гъвкави достатъчно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с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амозабравят се когато преуспеят и обръщат все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по-малко внимание към семейството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лошо семейно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възпитание;  невъзпитани в семейни ценности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не са кавалери</a:t>
            </a: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мислят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първо за себе си</a:t>
            </a: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комплексирани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м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ного по-чести случаи на злоупотреба с алкохол и насилие от страна на мъжете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547789-E587-4963-8EC5-B52E12AA7B79}" type="slidenum">
              <a:rPr lang="bg-BG" smtClean="0"/>
              <a:t>107</a:t>
            </a:fld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От мненията на майките, участвали в качественото проучване бяха изведени следните характеристики на съвременните бащи: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954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" y="72008"/>
            <a:ext cx="7355160" cy="476672"/>
          </a:xfrm>
        </p:spPr>
        <p:txBody>
          <a:bodyPr>
            <a:normAutofit/>
          </a:bodyPr>
          <a:lstStyle/>
          <a:p>
            <a:pPr algn="l"/>
            <a:r>
              <a:rPr lang="bg-BG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ДНЕШНИТЕ БЪЛГАРСКИ БАЩИ - СПОРЕД БАЩИТЕ</a:t>
            </a:r>
            <a:endParaRPr lang="bg-BG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2257" y="1421110"/>
            <a:ext cx="4040188" cy="4537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Положителни характеристики:</a:t>
            </a:r>
            <a:r>
              <a:rPr lang="bg-BG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bg-BG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988840"/>
            <a:ext cx="4040188" cy="3456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По-близко до децата (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лесно се вдетиняваме)</a:t>
            </a:r>
          </a:p>
          <a:p>
            <a:r>
              <a:rPr lang="bg-BG" sz="1400" dirty="0" err="1">
                <a:latin typeface="Calibri" pitchFamily="34" charset="0"/>
                <a:cs typeface="Calibri" pitchFamily="34" charset="0"/>
              </a:rPr>
              <a:t>саможертвени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по-интелигентни, по-умни (от майките)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      търсим рационални решения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в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итални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по-категоричен при вземане на решения</a:t>
            </a: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отговорни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уравновесени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всеотдайни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в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игрите с децата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търсим решения като родители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по-организирани</a:t>
            </a:r>
          </a:p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толерантни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45025" y="1434455"/>
            <a:ext cx="4041775" cy="45372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Отрицателни характеристики:</a:t>
            </a:r>
            <a:endParaRPr lang="bg-BG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4" y="2039169"/>
            <a:ext cx="4041775" cy="15338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о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тделяме малко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време за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децата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ф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инансово несигурни; бедни (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материално)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недостатъчно самочувствие</a:t>
            </a:r>
          </a:p>
          <a:p>
            <a:r>
              <a:rPr lang="bg-BG" sz="1400" dirty="0">
                <a:latin typeface="Calibri" pitchFamily="34" charset="0"/>
                <a:cs typeface="Calibri" pitchFamily="34" charset="0"/>
              </a:rPr>
              <a:t>безотговорни</a:t>
            </a:r>
          </a:p>
          <a:p>
            <a:r>
              <a:rPr lang="ru-RU" sz="1400" dirty="0" err="1">
                <a:latin typeface="Calibri" pitchFamily="34" charset="0"/>
                <a:cs typeface="Calibri" pitchFamily="34" charset="0"/>
              </a:rPr>
              <a:t>отстъпчивост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към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майката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детето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83671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Докато майките изтъкнаха както много положителни, така и отрицателни характеристики на бащите, </a:t>
            </a:r>
            <a:r>
              <a:rPr lang="bg-BG" sz="1400" dirty="0" err="1" smtClean="0">
                <a:latin typeface="Calibri" pitchFamily="34" charset="0"/>
                <a:cs typeface="Calibri" pitchFamily="34" charset="0"/>
              </a:rPr>
              <a:t>бащите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 изброиха основно положителни: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966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НАГЛАСИ КЪМ ПО-АКТИВНО ВКЛЮЧВАНЕ НА БАЩАТА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62725"/>
            <a:ext cx="396044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родителите в България е налице широко съгласие относно необходимостта за по-активно включване на бащите в грижите за децата.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548" y="5139189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цяло, жените подкрепят най-ентусиазирано всички твърдения относно мъжкото включване, докато разделените от децата си бащи са най-скептични.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1826821"/>
            <a:ext cx="4032449" cy="32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Над четири пети от родителите от всички групи подкрепят това становище, като жените са значително по-категорични от мъжете.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Изключително голяма степен на съгласие се наблюдава и по отношение на твърдението, че обществото трябва да поощрява включването на бащите в грижите за децата, доколкото дяловете на изразилите несъгласие за всички групи родители не надхвърлят 10-11%.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Преобладаващата част от родителската общественост, включително и сред бащите, подкрепя и другите две становища – че бащите имат възможност, но не се включват активно, и че имат нужда от повече знания и умения, за да се включват по-активно.</a:t>
            </a:r>
            <a:r>
              <a:rPr lang="en-GB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Споменатите тези, обаче, мобилизират по-съществена опозиция в сравнение с първите две, като дяловете на несъгласните варират от 16 до 36%.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6016" y="921629"/>
            <a:ext cx="4032449" cy="560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Ако три четвърти от майките (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74%)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напълно подкрепят по-активното мъжко включване в грижите за деца, сред живеещите с децата си бащи този дял е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57%,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 сред неживеещите – под половината от респондентите (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47%).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подобен мащаб са и разликите между майките, от една страна, и двете групи бащи, от друга, по отношение на твърдението, че обществото трябва да поощрява активното мъжко включване в грижите за децата. За разлика от първото твърдение, обаче, тук становищата на двете групи бащи практически съвпадат. И при двете групи бащи общият дял на съгласните е 87-88%, а по-категоричните в това свое мнение са 47-48%. За сравнение, аналогичните дялове при майките са съответно 94 и 68%. Както ще видим и по-нататък, ключът към това, на пръв поглед изненадаващо мнение на разделените от децата си бащи, може би се крие във факта, че част от тях търсят съюзник в борбата си срещу бившите си партньорки за родителски права.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Близо четири от пет майки подкрепят и две отчасти противоречащи си твърдения - че бащите имат възможност да се включват по-активно в грижата за децата, но не го правят, и че същите тези бащи се нуждаят от повече знания и умения, за да се включват по-активно. Напълно съгласни с първото твърдение са 48% от майките, а с второто – 50%. За сравнение, напълно съгласните с тези твърдения бащи, живеещи с децата си, са около една трета, а разделените от децата си – около една четвърт от съответните подгрупи.</a:t>
            </a:r>
          </a:p>
        </p:txBody>
      </p:sp>
    </p:spTree>
    <p:extLst>
      <p:ext uri="{BB962C8B-B14F-4D97-AF65-F5344CB8AC3E}">
        <p14:creationId xmlns:p14="http://schemas.microsoft.com/office/powerpoint/2010/main" val="9691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95536" y="2883784"/>
            <a:ext cx="820891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36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РЕЗУЛТАТИ ОТ ИЗСЛЕДВАНЕТО</a:t>
            </a:r>
            <a:endParaRPr lang="bg-BG" sz="3600" b="1" dirty="0">
              <a:solidFill>
                <a:srgbClr val="4F2270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Chart 2"/>
          <p:cNvGraphicFramePr>
            <a:graphicFrameLocks/>
          </p:cNvGraphicFramePr>
          <p:nvPr/>
        </p:nvGraphicFramePr>
        <p:xfrm>
          <a:off x="1590675" y="981075"/>
          <a:ext cx="7553325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r:id="rId4" imgW="7553599" imgH="4206605" progId="Excel.Chart.8">
                  <p:embed/>
                </p:oleObj>
              </mc:Choice>
              <mc:Fallback>
                <p:oleObj r:id="rId4" imgW="7553599" imgH="420660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5" y="981075"/>
                        <a:ext cx="7553325" cy="420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5875" y="409575"/>
            <a:ext cx="8012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292934"/>
                </a:solidFill>
              </a:rPr>
              <a:t>До каква степен сте съгласни със следните твърдения?</a:t>
            </a:r>
            <a:endParaRPr lang="bg-BG" sz="1200" b="1">
              <a:solidFill>
                <a:srgbClr val="292934"/>
              </a:solidFill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4925" y="69850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1300" b="1" dirty="0">
                <a:solidFill>
                  <a:prstClr val="white"/>
                </a:solidFill>
              </a:rPr>
              <a:t>НАГЛАСИ КЪМ ПО-АКТИВНО ВКЛЮЧВАНЕ НА БАЩАТА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graphicFrame>
        <p:nvGraphicFramePr>
          <p:cNvPr id="35866" name="Group 26"/>
          <p:cNvGraphicFramePr>
            <a:graphicFrameLocks noGrp="1"/>
          </p:cNvGraphicFramePr>
          <p:nvPr/>
        </p:nvGraphicFramePr>
        <p:xfrm>
          <a:off x="0" y="1125538"/>
          <a:ext cx="2916238" cy="3508375"/>
        </p:xfrm>
        <a:graphic>
          <a:graphicData uri="http://schemas.openxmlformats.org/drawingml/2006/table">
            <a:tbl>
              <a:tblPr/>
              <a:tblGrid>
                <a:gridCol w="2916238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Бащите в България трябва да се включват по-активно в грижите за децата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Бащите имат нужда от допълнителни знания и умения, за да се включат по-активно в грижата за децата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Бащите имат възможност да са по-активни в грижата за децата, но не го правят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Обществото трябва да поощрява включването на бащите в грижата за децата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9250" y="5445125"/>
            <a:ext cx="6697663" cy="11080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bg-BG" sz="2000">
                <a:solidFill>
                  <a:schemeClr val="bg1"/>
                </a:solidFill>
              </a:rPr>
              <a:t>Мнението, че бащите могат и трябва да се включват по-активно в грижите за децата, се подкрепя с преобладаващо голям дял от трите изследвани групи, но в най-висока степен от майките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92163" y="5805488"/>
            <a:ext cx="611187" cy="4318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58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44624"/>
            <a:ext cx="8229600" cy="418058"/>
          </a:xfrm>
        </p:spPr>
        <p:txBody>
          <a:bodyPr>
            <a:normAutofit/>
          </a:bodyPr>
          <a:lstStyle/>
          <a:p>
            <a:pPr algn="l"/>
            <a:r>
              <a:rPr lang="bg-BG" sz="1300" b="1" dirty="0" smtClean="0">
                <a:solidFill>
                  <a:schemeClr val="bg1"/>
                </a:solidFill>
              </a:rPr>
              <a:t>РОЛЯТА НА БАЩАТА В ОТГЛЕЖДАНЕТО НА ДЕЦАТА</a:t>
            </a:r>
            <a:endParaRPr lang="bg-BG" sz="13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4042792" cy="554461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Глаголът, с който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повечето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участнички в качественото проучване обобщиха ролята на бащите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в семейството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по отношение на децата  е „помагат“. Тази спомагателна функция  се свързва  с това, че мъжете обикновено не проявяват  </a:t>
            </a:r>
            <a:r>
              <a:rPr lang="bg-BG" sz="1200" dirty="0" err="1" smtClean="0">
                <a:latin typeface="Calibri" pitchFamily="34" charset="0"/>
                <a:cs typeface="Calibri" pitchFamily="34" charset="0"/>
              </a:rPr>
              <a:t>самоинициативност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 по отношение на дома и семейството, които  са традиционно територията на жената.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Липсата на достатъчна активност у мъжете и фокусиране в техния си свят се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затвърди като впечатление от повторения в различни варианти израз: „Когато могат се скатават“, 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„странят от проблемите с децата“ и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от заявленията на повечето от мъжете, че правят каквото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им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възложат. </a:t>
            </a:r>
            <a:endParaRPr lang="bg-BG" sz="12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Общо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взето, много от жените възприемат бащите като голямото дете в семейството.  Поради тази причина и бащите според тях по-лесно общуват с децата, докато на майките им се налага да заемат ролята на тревожещият се за всичко, установяващият ред и негов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пазител. 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Въпреки това като цяло при младото поколение съвсем видимо се забелязва тенденция към равностойност във взаимодействието между двамата родители и стремежът на много съвременни бащи да участват наравно с партньорките си, а не само да помагат. </a:t>
            </a:r>
          </a:p>
          <a:p>
            <a:pPr marL="0" indent="0" algn="just">
              <a:spcBef>
                <a:spcPts val="600"/>
              </a:spcBef>
              <a:buFontTx/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Както жените активно навлизат в мъжките територии – правенето на кариера, а в България това е доста силно изразено, така и на мъжете им се налага да заемат  по активна роля в семейството. </a:t>
            </a:r>
          </a:p>
          <a:p>
            <a:pPr marL="0" indent="0" algn="just">
              <a:spcBef>
                <a:spcPts val="600"/>
              </a:spcBef>
              <a:buFontTx/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„Сега аз като съм останал безработен, естествено е аз да се грижа за домакинството и детето“ (Бащи, Плевен</a:t>
            </a:r>
            <a:r>
              <a:rPr lang="bg-BG" sz="12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bg-BG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bg-BG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055720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bg-BG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836712"/>
            <a:ext cx="4042792" cy="21467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eaLnBrk="0" hangingPunct="0">
              <a:spcBef>
                <a:spcPts val="600"/>
              </a:spcBef>
              <a:buNone/>
              <a:defRPr sz="1200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bg-BG" dirty="0"/>
              <a:t>Във фокус групите се забеляза, че нагласата към осъждане, упрекване на другия пол, (към която като цяло изглеждат по-склонни </a:t>
            </a:r>
            <a:r>
              <a:rPr lang="bg-BG" dirty="0" smtClean="0"/>
              <a:t>жените) </a:t>
            </a:r>
            <a:r>
              <a:rPr lang="bg-BG" dirty="0"/>
              <a:t>се измества от отношение на приемане, разбиране, толерантност. </a:t>
            </a:r>
          </a:p>
          <a:p>
            <a:r>
              <a:rPr lang="bg-BG" dirty="0"/>
              <a:t>Много жени отбелязаха, че мъжете им имат нагласа да се включват по-активно, но им се налага да работят извънредно, за да осигурят по-добри материални условия на живот на семейството. </a:t>
            </a:r>
          </a:p>
          <a:p>
            <a:r>
              <a:rPr lang="bg-BG" dirty="0"/>
              <a:t>Този извод се потвърждава и от мнението на респондентите, участвали в количестваното изследване.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4752019" y="2924944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Близо две трети от всички респонденти извеждат на първо място като пречка пред по-активното бащинство прекалената заетост по осигуряване на прехраната на семейството.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6016" y="4035982"/>
            <a:ext cx="403244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 този въпрос, разликите в мненията на живеещите и неживеещите с децата си родители са незначителни – твърдението се подкрепя от 66%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живеещите с децата си родители 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64%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„разделените“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бащи. 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16016" y="4869160"/>
            <a:ext cx="4032449" cy="164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Разликата в мненията между мъже и жени, обаче, е малко по-съществена. Ако изтъкналите тази причина сред жените са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60%,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мъжете като цяло са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71%.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Други групи респонденти, за които е характерна сравнително по-голяма степен на служебна натовареност, също посочват тази причина по-често. Това са жителите на София и хората в най-активна възраст – между 30 и 45 години. </a:t>
            </a:r>
          </a:p>
        </p:txBody>
      </p:sp>
    </p:spTree>
    <p:extLst>
      <p:ext uri="{BB962C8B-B14F-4D97-AF65-F5344CB8AC3E}">
        <p14:creationId xmlns:p14="http://schemas.microsoft.com/office/powerpoint/2010/main" val="8110190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Chart 3"/>
          <p:cNvGraphicFramePr>
            <a:graphicFrameLocks/>
          </p:cNvGraphicFramePr>
          <p:nvPr/>
        </p:nvGraphicFramePr>
        <p:xfrm>
          <a:off x="128588" y="1001713"/>
          <a:ext cx="8886825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4" imgW="8888738" imgH="5456393" progId="Excel.Chart.8">
                  <p:embed/>
                </p:oleObj>
              </mc:Choice>
              <mc:Fallback>
                <p:oleObj r:id="rId4" imgW="8888738" imgH="545639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001713"/>
                        <a:ext cx="8886825" cy="545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5875" y="409575"/>
            <a:ext cx="8012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292934"/>
                </a:solidFill>
              </a:rPr>
              <a:t>Има ли някакви бариери, които пречат на бащите да се включват по-активно в грижата за децата?</a:t>
            </a:r>
            <a:endParaRPr lang="bg-BG" sz="1200" b="1">
              <a:solidFill>
                <a:srgbClr val="292934"/>
              </a:solidFill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4925" y="58738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300" b="1" dirty="0">
                <a:solidFill>
                  <a:srgbClr val="FFFFFF"/>
                </a:solidFill>
              </a:rPr>
              <a:t>БАРИЕРИ ПРЕД АКТИВНОТО МЪЖКО ВКЛЮЧВАНЕ </a:t>
            </a:r>
            <a:endParaRPr lang="bg-BG" sz="1300" b="1" dirty="0">
              <a:solidFill>
                <a:srgbClr val="FFFFFF"/>
              </a:solidFill>
            </a:endParaRPr>
          </a:p>
        </p:txBody>
      </p:sp>
      <p:sp>
        <p:nvSpPr>
          <p:cNvPr id="39940" name="Text Box 10"/>
          <p:cNvSpPr txBox="1">
            <a:spLocks noChangeArrowheads="1"/>
          </p:cNvSpPr>
          <p:nvPr/>
        </p:nvSpPr>
        <p:spPr bwMode="auto">
          <a:xfrm>
            <a:off x="6815138" y="6569075"/>
            <a:ext cx="17954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000" i="1">
                <a:solidFill>
                  <a:srgbClr val="292934"/>
                </a:solidFill>
              </a:rPr>
              <a:t>База</a:t>
            </a:r>
            <a:r>
              <a:rPr lang="en-US" sz="1000" i="1">
                <a:solidFill>
                  <a:srgbClr val="292934"/>
                </a:solidFill>
              </a:rPr>
              <a:t>:</a:t>
            </a:r>
            <a:r>
              <a:rPr lang="bg-BG" sz="1000" i="1">
                <a:solidFill>
                  <a:srgbClr val="292934"/>
                </a:solidFill>
              </a:rPr>
              <a:t> Всички респонденти</a:t>
            </a:r>
          </a:p>
        </p:txBody>
      </p:sp>
    </p:spTree>
    <p:extLst>
      <p:ext uri="{BB962C8B-B14F-4D97-AF65-F5344CB8AC3E}">
        <p14:creationId xmlns:p14="http://schemas.microsoft.com/office/powerpoint/2010/main" val="42055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БАРИЕРИ ПРЕД АКТИВНОТО МЪЖКО ВКЛЮЧВАНЕ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7" y="1021513"/>
            <a:ext cx="396044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Съществена част от родителите са склонни да обвиняват другия пол за недостатъчното мъжко включване в грижите за децата.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81940" y="1813601"/>
            <a:ext cx="4032449" cy="449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Част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разделените от децата си бащи също признават влиянието на обществените нагласи и липсата на желание от страна на бащите като пречки за по-активно бащинство, като дяловете на съгласните практически не се различават от тези сред живеещите с децата си родители (съответно 26 и 21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%).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втора по важност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пречка след работната заетост, обаче, те посочват недостатъчното доверие от страна на майката да им преотстъпи част от отговорностите (30%, спрямо 8% при живеещите с децата си родители.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22% от разделените от децата си бащи </a:t>
            </a:r>
            <a:r>
              <a:rPr lang="bg-BG" sz="12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 още по-крайни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като твърдят,  че майката се опитва да наложи пълен контрол върху въпросите, свързани с детето, и че детето предпочита майката пред бащата. За сравнение, аналогичните дялове при отглеждащите децата си родители са 7 и 14%. Всеки десети „разделен“ баща отива още по-далече, като свидетелства за намеса на бабата в родителските отношения и своеобразна „женска коалиция“ срещу бащинството: 11% от тази група родители посочва като пречка желанието за пълен контрол от страна на бабата, докато при живеещите с децата си родители подобни наблюдения имат 2-3% от респондентите.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949506"/>
            <a:ext cx="3960439" cy="53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второ място по относителна тежест след тези социално-икономически причини, могат да се поставят причините, свързани с бащите. Близо по около една четвърт от респондентите (съответно 24, 23 и 22%) твърдят, че бащите не осъзнават важността на полаганите от тях грижи, не желаят и не умеят да се грижат за деца.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своя страна, обаче, тези дефицити в нагласите на бащите могат да се разглеждат и като специфично следствие от обществените нагласи, които родителите поставят на трето място по значение. Също една четвърт от тях (25%) изтъкват съществуващото мнение в обществото, че основно майката трябва да се грижи за децата, а 15% дори смятат, че хората се присмиват на активно грижещи се за децата си бащи.</a:t>
            </a:r>
            <a:r>
              <a:rPr lang="bg-BG" sz="1200" dirty="0">
                <a:solidFill>
                  <a:srgbClr val="C0000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bg-BG" sz="1200" dirty="0" smtClean="0">
              <a:solidFill>
                <a:srgbClr val="C0000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Обществените </a:t>
            </a:r>
            <a:r>
              <a:rPr lang="bg-BG" sz="1200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нагласи, неразбирането и нежеланието от страна на бащите са посочвани също така малко по-често от столичани, в сравнение с жителите на останалите типове населени места, като разликите варират между 6 и 14 пункта. 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Причини, свързани с майките, посочват най-малки дялове от респондентите. Според 8% майките нямат достатъчно доверие на бащите, а според 7% те желаят да имат пълен контрол върху всички свързани с детето въпроси. Тук можем да причислим и мнението на онези 3% от интервюираните, според които бабите желаят подобен пълен контрол.</a:t>
            </a:r>
          </a:p>
        </p:txBody>
      </p:sp>
    </p:spTree>
    <p:extLst>
      <p:ext uri="{BB962C8B-B14F-4D97-AF65-F5344CB8AC3E}">
        <p14:creationId xmlns:p14="http://schemas.microsoft.com/office/powerpoint/2010/main" val="20578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Има ли </a:t>
            </a:r>
            <a:r>
              <a:rPr lang="ru-RU" sz="1200" b="1" dirty="0" smtClean="0">
                <a:solidFill>
                  <a:srgbClr val="292934"/>
                </a:solidFill>
              </a:rPr>
              <a:t>някакви </a:t>
            </a:r>
            <a:r>
              <a:rPr lang="ru-RU" sz="1200" b="1" dirty="0">
                <a:solidFill>
                  <a:srgbClr val="292934"/>
                </a:solidFill>
              </a:rPr>
              <a:t>бариери , които пречат на бащите да се включват по-активно в грижата за </a:t>
            </a:r>
            <a:r>
              <a:rPr lang="ru-RU" sz="1200" b="1" dirty="0" smtClean="0">
                <a:solidFill>
                  <a:srgbClr val="292934"/>
                </a:solidFill>
              </a:rPr>
              <a:t>децата</a:t>
            </a:r>
            <a:r>
              <a:rPr lang="ru-RU" sz="1200" b="1" dirty="0">
                <a:solidFill>
                  <a:srgbClr val="292934"/>
                </a:solidFill>
              </a:rPr>
              <a:t>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БАРИЕРИ ПРЕД АКТИВНОТО МЪЖКО ВКЛЮЧВАНЕ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860032" y="6578425"/>
            <a:ext cx="391354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Родители, които живеят с децата си /1000 респ./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1140"/>
            <a:ext cx="90011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6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БАРИЕРИ ПРЕД АКТИВНОТО МЪЖКО ВКЛЮЧВАНЕ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6061" y="817683"/>
            <a:ext cx="4032449" cy="52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И в качественото проучване „майката като бариера пред по-активното включване на бащата“ се появи като тема, на която беше отделено значително внимание. В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много  случаи в стандартните семейства жените се явяват и проводник на информация относно дете- отглеждането, и медиатор във взаимоотношенията бащи – деца, и техен и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катализатор.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Поради тази причина често майките форматират отношенията в семейството и определят границите на ролята на бащата: в някои случаи поради пасивността на партньорите си, в други случаи – поради своята позиция на доминираща фигура, която утвърждава авторитета си чрез завземането на повече сфери на влияние.</a:t>
            </a:r>
          </a:p>
          <a:p>
            <a:pPr marL="0" indent="0" algn="just">
              <a:spcBef>
                <a:spcPts val="600"/>
              </a:spcBef>
              <a:buFontTx/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Много от участничките във фокус групите признаха, че като че ли те самите не искат да отстъпят на бащите от своето пространство и много често не осъзнават това, а бащите са склонни и „както ги научиш“ отначалото.  </a:t>
            </a:r>
          </a:p>
          <a:p>
            <a:pPr marL="0" indent="0" algn="just">
              <a:spcBef>
                <a:spcPts val="600"/>
              </a:spcBef>
              <a:buFontTx/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Противоположно на тях, друга очевидно не по-малко равностойна на тях група твърдят, че умишлено правят различни опити да пробудят или подтикнат пасивните си съпрузи към по-активна бащина роля – кои успешно, кои безпомощно признават че не се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получава,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като търсят различни обяснения за неуспеха си:</a:t>
            </a:r>
          </a:p>
          <a:p>
            <a:pPr marL="0" indent="0" algn="just">
              <a:spcBef>
                <a:spcPts val="600"/>
              </a:spcBef>
              <a:buFontTx/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„Може би не го правя както трябва“(Майки, Плевен)</a:t>
            </a:r>
          </a:p>
          <a:p>
            <a:pPr marL="0" indent="0" algn="just">
              <a:spcBef>
                <a:spcPts val="600"/>
              </a:spcBef>
              <a:buFontTx/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„То е до човека – на някои хора не им идва да се занимават с деца“ (Майки, Козлодуй</a:t>
            </a:r>
            <a:r>
              <a:rPr lang="bg-BG" sz="12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bg-BG" sz="12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44008" y="836713"/>
            <a:ext cx="3888432" cy="40324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Според много от бащите, участвали в груповите дискусии, докато децата са малки, те  имат „биологично“ предпочитание към майките. Тази концепция обаче генерира 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сравнително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малък  дял от отговори относно пречките пред по-активно включване на бащите сред респондентите от количественото проучване – около 14%. </a:t>
            </a:r>
            <a:endParaRPr lang="bg-BG" sz="1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883784"/>
            <a:ext cx="7632848" cy="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3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ПОЗНАТОСТ </a:t>
            </a:r>
            <a:r>
              <a:rPr lang="ru-RU" sz="2300" b="1" dirty="0">
                <a:solidFill>
                  <a:srgbClr val="4F2270"/>
                </a:solidFill>
                <a:ea typeface="Verdana" pitchFamily="34" charset="0"/>
                <a:cs typeface="Arial" charset="0"/>
              </a:rPr>
              <a:t>НА КАМПАНИИ И УЧАСТИЕ В ДЕЙНОСТИ, СВЪРЗАНИ С АКТИВНО </a:t>
            </a:r>
            <a:r>
              <a:rPr lang="ru-RU" sz="23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БАЩИНСТВО</a:t>
            </a:r>
          </a:p>
        </p:txBody>
      </p:sp>
    </p:spTree>
    <p:extLst>
      <p:ext uri="{BB962C8B-B14F-4D97-AF65-F5344CB8AC3E}">
        <p14:creationId xmlns:p14="http://schemas.microsoft.com/office/powerpoint/2010/main" val="5985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ПОЗНАТОСТ НА КАМПАНИИ И УЧАСТИЕ В ДЕЙНОСТИ, СВЪРЗАНИ С</a:t>
            </a:r>
            <a:endParaRPr lang="en-GB" sz="1300" b="1" dirty="0" smtClean="0">
              <a:solidFill>
                <a:prstClr val="white"/>
              </a:solidFill>
            </a:endParaRPr>
          </a:p>
          <a:p>
            <a:r>
              <a:rPr lang="ru-RU" sz="1300" b="1" dirty="0" smtClean="0">
                <a:solidFill>
                  <a:prstClr val="white"/>
                </a:solidFill>
              </a:rPr>
              <a:t>АКТИВНО 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653136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тези, които търсят информация за родителството и отглеждането на децата, </a:t>
            </a:r>
          </a:p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близкото им обкръжение представлява най-голям авторитет.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43601" y="980728"/>
            <a:ext cx="4032449" cy="504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Най-често ползвани като източник на информация са познати и приятели с опит, собствените родители и други роднини. Сред живеещите с децата си родители до тези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източници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 допитват съответно 46 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44%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респондентите, а сред разделените от децата си бащи – съответно 36 и 32%.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Възможна причина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авторитета на близкия кръг е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 само фактът, че намесата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външни субекти в „личното пространство“ се избягва. Жителите на София и големите градове разчитат дори повече на него, отколкото жителите на малките населени места, при които приятелските и роднинските връзки като правило са по-тесни. Вероятно близкият кръг от приятели и роднини се възприема като по-запознат с конкретните родители и конкретното дете, и респективно, по-ефективен при решаването на конкретен проблем, а не просто като източник на абстрактни и безадресни предписания.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публичните източници на сведения за отглеждането на деца най-популярна е телевизията, като най-ползван информационен източник изобщо. Ползват я средно една трета от живеещите с децата си родители и една четвърт от разделените от децата си бащи. Това, обаче, е валидно само за населените места извън София и за родителите на възраст над 40 години. Столичани и по-младите родители ползват по-често специализирани и неспециализирани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536" y="980728"/>
            <a:ext cx="4032449" cy="34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bg-BG" sz="1200" dirty="0" smtClean="0">
                <a:solidFill>
                  <a:srgbClr val="292934"/>
                </a:solidFill>
                <a:latin typeface="Calibri" pitchFamily="34" charset="0"/>
                <a:ea typeface="Verdana" pitchFamily="34" charset="0"/>
                <a:cs typeface="Calibri" panose="020F0502020204030204" pitchFamily="34" charset="0"/>
              </a:rPr>
              <a:t>Резултатите от качественото проучване показват, че о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сновните познания по темите, свързани с отглеждане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и възпитание на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децата  родителите научават  практически - „детето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те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учи“.  </a:t>
            </a:r>
          </a:p>
          <a:p>
            <a:pPr algn="just"/>
            <a:r>
              <a:rPr lang="bg-BG" sz="1200" dirty="0" smtClean="0">
                <a:latin typeface="Calibri" pitchFamily="34" charset="0"/>
                <a:cs typeface="Calibri" pitchFamily="34" charset="0"/>
              </a:rPr>
              <a:t>От количественото проучване, обаче, се вижда,  че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също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така, преобладаващата част от майките (85%) и бащите (70%) търсят информация по темите за </a:t>
            </a:r>
            <a:r>
              <a:rPr lang="bg-BG" sz="1200" dirty="0" err="1" smtClean="0">
                <a:latin typeface="Calibri" pitchFamily="34" charset="0"/>
                <a:cs typeface="Calibri" pitchFamily="34" charset="0"/>
              </a:rPr>
              <a:t>родителството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.  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bg-BG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Търсещите информация бащи са по-малко сред тези, които не живеят с децата си -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незаинтересован от странични мнения и сведения по темата е всеки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втори от тази група.</a:t>
            </a:r>
          </a:p>
          <a:p>
            <a:pPr algn="just"/>
            <a:endParaRPr lang="bg-BG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Тъй като търсенето на информация от бащите като цяло е по-слабо, всеки отделен информационен източник също е по-слабо ползван от тях, отколкото от майките. Аналогични са и разликите между живеещите и неживеещите с децата си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962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39102918"/>
              </p:ext>
            </p:extLst>
          </p:nvPr>
        </p:nvGraphicFramePr>
        <p:xfrm>
          <a:off x="179512" y="1052736"/>
          <a:ext cx="8784976" cy="535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Откъде </a:t>
            </a:r>
            <a:r>
              <a:rPr lang="ru-RU" sz="1200" b="1" dirty="0">
                <a:solidFill>
                  <a:srgbClr val="292934"/>
                </a:solidFill>
              </a:rPr>
              <a:t>се информирате относно темите, свързани с родителството и отглеждането на децата?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ПОЗНАТОСТ НА КАМПАНИИ И УЧАСТИЕ В ДЕЙНОСТИ, СВЪРЗАНИ С</a:t>
            </a:r>
            <a:endParaRPr lang="en-GB" sz="1300" b="1" dirty="0">
              <a:solidFill>
                <a:prstClr val="white"/>
              </a:solidFill>
            </a:endParaRPr>
          </a:p>
          <a:p>
            <a:r>
              <a:rPr lang="ru-RU" sz="1300" b="1" dirty="0">
                <a:solidFill>
                  <a:prstClr val="white"/>
                </a:solidFill>
              </a:rPr>
              <a:t>АКТИВНО </a:t>
            </a:r>
            <a:r>
              <a:rPr lang="ru-RU" sz="1300" b="1" dirty="0" smtClean="0">
                <a:solidFill>
                  <a:prstClr val="white"/>
                </a:solidFill>
              </a:rPr>
              <a:t>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508104" y="5229200"/>
            <a:ext cx="3495112" cy="9218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prstClr val="black"/>
                </a:solidFill>
              </a:rPr>
              <a:t>Не търся информация</a:t>
            </a:r>
          </a:p>
          <a:p>
            <a:pPr algn="ctr">
              <a:spcBef>
                <a:spcPct val="50000"/>
              </a:spcBef>
            </a:pPr>
            <a:r>
              <a:rPr lang="bg-BG" sz="1200" i="1" dirty="0" smtClean="0">
                <a:solidFill>
                  <a:prstClr val="black"/>
                </a:solidFill>
              </a:rPr>
              <a:t>Родители</a:t>
            </a:r>
            <a:r>
              <a:rPr lang="en-US" sz="1200" i="1" dirty="0" smtClean="0">
                <a:solidFill>
                  <a:prstClr val="black"/>
                </a:solidFill>
              </a:rPr>
              <a:t>, </a:t>
            </a:r>
            <a:r>
              <a:rPr lang="bg-BG" sz="1200" i="1" dirty="0" smtClean="0">
                <a:solidFill>
                  <a:prstClr val="black"/>
                </a:solidFill>
              </a:rPr>
              <a:t>живеещи с децата си - 22,5%</a:t>
            </a:r>
          </a:p>
          <a:p>
            <a:pPr algn="ctr">
              <a:spcBef>
                <a:spcPct val="50000"/>
              </a:spcBef>
            </a:pPr>
            <a:r>
              <a:rPr lang="bg-BG" sz="1200" i="1" dirty="0" smtClean="0">
                <a:solidFill>
                  <a:prstClr val="black"/>
                </a:solidFill>
              </a:rPr>
              <a:t>Бащи, които не живят с децата си - 49,0%</a:t>
            </a:r>
            <a:endParaRPr lang="en-US" sz="1200" i="1" dirty="0" smtClean="0">
              <a:solidFill>
                <a:prstClr val="black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749029" y="6569075"/>
            <a:ext cx="19274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Всички </a:t>
            </a:r>
            <a:r>
              <a:rPr lang="bg-BG" sz="1000" b="1" i="1" dirty="0" smtClean="0">
                <a:solidFill>
                  <a:srgbClr val="292934"/>
                </a:solidFill>
              </a:rPr>
              <a:t>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93800"/>
            <a:ext cx="87915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Откъде </a:t>
            </a:r>
            <a:r>
              <a:rPr lang="ru-RU" sz="1200" b="1" dirty="0">
                <a:solidFill>
                  <a:srgbClr val="292934"/>
                </a:solidFill>
              </a:rPr>
              <a:t>се информирате относно темите, свързани с родителството и отглеждането на децата?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ПОЗНАТОСТ НА КАМПАНИИ И УЧАСТИЕ В ДЕЙНОСТИ, СВЪРЗАНИ С</a:t>
            </a:r>
            <a:endParaRPr lang="en-GB" sz="1300" b="1" dirty="0">
              <a:solidFill>
                <a:prstClr val="white"/>
              </a:solidFill>
            </a:endParaRPr>
          </a:p>
          <a:p>
            <a:r>
              <a:rPr lang="ru-RU" sz="1300" b="1" dirty="0">
                <a:solidFill>
                  <a:prstClr val="white"/>
                </a:solidFill>
              </a:rPr>
              <a:t>АКТИВНО </a:t>
            </a:r>
            <a:r>
              <a:rPr lang="ru-RU" sz="1300" b="1" dirty="0" smtClean="0">
                <a:solidFill>
                  <a:prstClr val="white"/>
                </a:solidFill>
              </a:rPr>
              <a:t>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749028" y="6320673"/>
            <a:ext cx="19274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Всички </a:t>
            </a:r>
            <a:r>
              <a:rPr lang="bg-BG" sz="1000" b="1" i="1" dirty="0" smtClean="0">
                <a:solidFill>
                  <a:srgbClr val="292934"/>
                </a:solidFill>
              </a:rPr>
              <a:t>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908535"/>
            <a:ext cx="7632848" cy="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3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ДЕМОГРАФСКИ ПРОФИЛ НА СЪВРЕМЕННОТО БЪЛГАРСКО СЕМЕЙСТВО</a:t>
            </a:r>
            <a:endParaRPr lang="bg-BG" sz="2300" b="1" dirty="0">
              <a:solidFill>
                <a:srgbClr val="4F2270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86247"/>
              </p:ext>
            </p:extLst>
          </p:nvPr>
        </p:nvGraphicFramePr>
        <p:xfrm>
          <a:off x="179512" y="764704"/>
          <a:ext cx="8640957" cy="5616621"/>
        </p:xfrm>
        <a:graphic>
          <a:graphicData uri="http://schemas.openxmlformats.org/drawingml/2006/table">
            <a:tbl>
              <a:tblPr/>
              <a:tblGrid>
                <a:gridCol w="2875317"/>
                <a:gridCol w="480470"/>
                <a:gridCol w="480470"/>
                <a:gridCol w="480470"/>
                <a:gridCol w="480470"/>
                <a:gridCol w="480470"/>
                <a:gridCol w="480470"/>
                <a:gridCol w="480470"/>
                <a:gridCol w="480470"/>
                <a:gridCol w="480470"/>
                <a:gridCol w="480470"/>
                <a:gridCol w="480470"/>
                <a:gridCol w="480470"/>
              </a:tblGrid>
              <a:tr h="2352977">
                <a:tc>
                  <a:txBody>
                    <a:bodyPr/>
                    <a:lstStyle/>
                    <a:p>
                      <a:pPr algn="r" fontAlgn="ctr"/>
                      <a:r>
                        <a:rPr lang="bg-BG" sz="13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Методи за </a:t>
                      </a:r>
                      <a:r>
                        <a:rPr lang="bg-BG" sz="13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наказание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3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Източници за информация</a:t>
                      </a:r>
                    </a:p>
                    <a:p>
                      <a:pPr algn="r" fontAlgn="ctr"/>
                      <a:endParaRPr lang="bg-BG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effectLst/>
                          <a:latin typeface="Arial"/>
                        </a:rPr>
                        <a:t>Обясняваме му спокойно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Забраняваме му нещо което обича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Прегръщаме  го и му говорим, че така не трябва да се прави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effectLst/>
                          <a:latin typeface="Arial"/>
                        </a:rPr>
                        <a:t>Караме му се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effectLst/>
                          <a:latin typeface="Arial"/>
                        </a:rPr>
                        <a:t>Забраняваме му да излиза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Сърдим му се и не му говорим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Караме го да върши работа за дома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effectLst/>
                          <a:latin typeface="Arial"/>
                        </a:rPr>
                        <a:t>Напляскваме го леко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effectLst/>
                          <a:latin typeface="Arial"/>
                        </a:rPr>
                        <a:t>Не му даваме джобни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effectLst/>
                          <a:latin typeface="Arial"/>
                        </a:rPr>
                        <a:t>Не му обръщаме внимание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effectLst/>
                          <a:latin typeface="Arial"/>
                        </a:rPr>
                        <a:t>Даваме му допълнителни домашни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effectLst/>
                          <a:latin typeface="Arial"/>
                        </a:rPr>
                        <a:t>Наказваме го с нещо</a:t>
                      </a:r>
                    </a:p>
                  </a:txBody>
                  <a:tcPr marL="7152" marR="7152" marT="7152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424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1" u="none" strike="noStrike" dirty="0" smtClean="0">
                          <a:effectLst/>
                          <a:latin typeface="Arial"/>
                        </a:rPr>
                        <a:t>База респ.</a:t>
                      </a:r>
                      <a:endParaRPr lang="bg-BG" sz="1100" b="0" i="1" u="none" strike="noStrike" dirty="0">
                        <a:effectLst/>
                        <a:latin typeface="Arial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253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 dirty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4245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effectLst/>
                          <a:latin typeface="Arial"/>
                        </a:rPr>
                        <a:t>Телевизия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21.5%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9.4%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9.6%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4.1%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3.1%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36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Вестници, списания, неспециализирани по темата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</a:tr>
              <a:tr h="36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Вестници, списания, с проф насоченост по темата за децата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84245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effectLst/>
                          <a:latin typeface="Arial"/>
                        </a:rPr>
                        <a:t>Приятели, познати с опит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27.4%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14.5%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12.8%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84245"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effectLst/>
                          <a:latin typeface="Arial"/>
                        </a:rPr>
                        <a:t>Родителите ми, други роднини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25.4%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13.9%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12.3%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11.1%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</a:tr>
              <a:tr h="36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Интернет - публикации в неспециализирани сайтове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</a:tr>
              <a:tr h="36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Интернет - спец сайтове, блогове и форуми за родители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6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Интернет сайтове на родителски асоциации, сдружения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6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Професионалисти - лекари, психолози, учители и </a:t>
                      </a:r>
                      <a:r>
                        <a:rPr lang="ru-RU" sz="1100" b="1" i="0" u="none" strike="noStrike" dirty="0" smtClean="0">
                          <a:effectLst/>
                          <a:latin typeface="Arial"/>
                        </a:rPr>
                        <a:t>др.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12.8%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2.9%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</a:tr>
              <a:tr h="36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Не търся информация, не се информирам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3.8%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3.7%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1.6%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1.1%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1.3%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Откъде </a:t>
            </a:r>
            <a:r>
              <a:rPr lang="ru-RU" sz="1200" b="1" dirty="0">
                <a:solidFill>
                  <a:srgbClr val="292934"/>
                </a:solidFill>
              </a:rPr>
              <a:t>се информирате относно темите, свързани с родителството и отглеждането на децата?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ПОЗНАТОСТ НА КАМПАНИИ И УЧАСТИЕ В ДЕЙНОСТИ, СВЪРЗАНИ С</a:t>
            </a:r>
            <a:endParaRPr lang="en-GB" sz="1300" b="1" dirty="0">
              <a:solidFill>
                <a:prstClr val="white"/>
              </a:solidFill>
            </a:endParaRPr>
          </a:p>
          <a:p>
            <a:r>
              <a:rPr lang="ru-RU" sz="1300" b="1" dirty="0">
                <a:solidFill>
                  <a:prstClr val="white"/>
                </a:solidFill>
              </a:rPr>
              <a:t>АКТИВНО </a:t>
            </a:r>
            <a:r>
              <a:rPr lang="ru-RU" sz="1300" b="1" dirty="0" smtClean="0">
                <a:solidFill>
                  <a:prstClr val="white"/>
                </a:solidFill>
              </a:rPr>
              <a:t>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ПОЗНАТОСТ НА КАМПАНИИ И УЧАСТИЕ В ДЕЙНОСТИ, СВЪРЗАНИ </a:t>
            </a:r>
            <a:r>
              <a:rPr lang="ru-RU" sz="1300" b="1" dirty="0" smtClean="0">
                <a:solidFill>
                  <a:prstClr val="white"/>
                </a:solidFill>
              </a:rPr>
              <a:t>С</a:t>
            </a:r>
            <a:endParaRPr lang="en-GB" sz="1300" b="1" dirty="0" smtClean="0">
              <a:solidFill>
                <a:prstClr val="white"/>
              </a:solidFill>
            </a:endParaRPr>
          </a:p>
          <a:p>
            <a:r>
              <a:rPr lang="ru-RU" sz="1300" b="1" dirty="0" smtClean="0">
                <a:solidFill>
                  <a:prstClr val="white"/>
                </a:solidFill>
              </a:rPr>
              <a:t>АКТИВНО 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3914472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този фон, делът на виждалите клипове и съобщения на тема активно бащинство е изключително малък.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16015" y="4661988"/>
            <a:ext cx="4032449" cy="20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Под 16% от родителите могат да си спомнят съобщения с подобно съдържание, като разликата между живеещи и неживеещи с децата си е незначителна. Отново жените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живеещите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градове извън столицата са по-информирани, заедно с родителите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възраст от 36 до 45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години.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Подобна слаба запознатост не е изненадваща и би било прибързано да се обяснява с липсата на достатъчно интерес. Темата за активното бащинство е все още твърде нова за българската общественост.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7544" y="764704"/>
            <a:ext cx="4032449" cy="32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интернет сайтове, отколкото телевия.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отношение на ползването на специализирани източници на информация разликите между мъже и жени,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една страна, и между живеещи и неживеещи с децата си родители, от друга, са най-големи. Ако средно всеки пети живеещ с детето си родител ползва информация от професионалисти – учители, лекари и психолози, сред разделените от децата си бащи съответният дял е едва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6%. 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така, два пъти повече живеещи,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отколкото неживеещи с децата си родители се информират от специализирани сайтове и печатни издания (респективно 18 и 9% срещу 9 и 4%). Аналогични са и разликите по пол: една четвърт от жените ползват специализирани сайтове и 11% – специализирани печатни издания, спрямо съответно 11 и 4% при мъжете.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201343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Приблизително около три четвърти от родителите в България са чували за кампании и дейности, целящи предотвратяването на насилие над жени и деца в България.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7544" y="5223824"/>
            <a:ext cx="4032449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Информираността относно дейности срещу насилието над деца е приблизително еднаква при живеещите и неживеещите с децата си родители, но относно дейности срещу насилието над жени, добре информираните сред първата група респонденти са с 14 пункта повече, отколкото сред втората група (53 спрямо 40%).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16016" y="764704"/>
            <a:ext cx="4032449" cy="31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Информираността относно дейности срещу насилието над деца е приблизително еднаква при живеещите и неживеещите с децата си родители, но относно дейности срещу насилието над жени, добре информираните сред първата група респонденти са с 14 пункта повече, отколкото сред втората група (53 спрямо 40%).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цяло, жените и хората над 30-годишна възраст са по-добре информирани за кампаниите и дейностите, насочени срещу насилието над жени и деца. Интересен факт е също, че жителите на столицата по-рядко се определят като добре информирани, отколкото живеещите в други градове. Една от причините може да бъде сравнително по-голямата ангажираност на родителите в столицата, но не трябва да се пренебрегва и възможността те да имат по-високи критерии за добра информираност.</a:t>
            </a:r>
          </a:p>
        </p:txBody>
      </p:sp>
    </p:spTree>
    <p:extLst>
      <p:ext uri="{BB962C8B-B14F-4D97-AF65-F5344CB8AC3E}">
        <p14:creationId xmlns:p14="http://schemas.microsoft.com/office/powerpoint/2010/main" val="22711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273065608"/>
              </p:ext>
            </p:extLst>
          </p:nvPr>
        </p:nvGraphicFramePr>
        <p:xfrm>
          <a:off x="-684584" y="764704"/>
          <a:ext cx="6552728" cy="378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5400" y="598916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48787006"/>
              </p:ext>
            </p:extLst>
          </p:nvPr>
        </p:nvGraphicFramePr>
        <p:xfrm>
          <a:off x="4067944" y="764704"/>
          <a:ext cx="6552728" cy="378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67032" y="4441836"/>
            <a:ext cx="120928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4F2270"/>
                </a:solidFill>
              </a:rPr>
              <a:t>База</a:t>
            </a:r>
            <a:r>
              <a:rPr lang="en-US" sz="1000" b="1" i="1" dirty="0">
                <a:solidFill>
                  <a:srgbClr val="4F2270"/>
                </a:solidFill>
              </a:rPr>
              <a:t>:</a:t>
            </a:r>
            <a:r>
              <a:rPr lang="bg-BG" sz="1000" b="1" i="1">
                <a:solidFill>
                  <a:srgbClr val="4F2270"/>
                </a:solidFill>
              </a:rPr>
              <a:t> </a:t>
            </a:r>
            <a:r>
              <a:rPr lang="bg-BG" sz="1000" b="1" i="1" smtClean="0">
                <a:solidFill>
                  <a:srgbClr val="4F2270"/>
                </a:solidFill>
              </a:rPr>
              <a:t>1000 респ.</a:t>
            </a:r>
            <a:endParaRPr lang="bg-BG" sz="1000" b="1" i="1" dirty="0">
              <a:solidFill>
                <a:srgbClr val="4F227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32240" y="4409815"/>
            <a:ext cx="113875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4F2270"/>
                </a:solidFill>
              </a:rPr>
              <a:t>База</a:t>
            </a:r>
            <a:r>
              <a:rPr lang="en-US" sz="1000" b="1" i="1" dirty="0">
                <a:solidFill>
                  <a:srgbClr val="4F2270"/>
                </a:solidFill>
              </a:rPr>
              <a:t>:</a:t>
            </a:r>
            <a:r>
              <a:rPr lang="bg-BG" sz="1000" b="1" i="1" dirty="0">
                <a:solidFill>
                  <a:srgbClr val="4F2270"/>
                </a:solidFill>
              </a:rPr>
              <a:t> </a:t>
            </a:r>
            <a:r>
              <a:rPr lang="bg-BG" sz="1000" b="1" i="1" dirty="0" smtClean="0">
                <a:solidFill>
                  <a:srgbClr val="4F2270"/>
                </a:solidFill>
              </a:rPr>
              <a:t>100 респ.</a:t>
            </a:r>
            <a:endParaRPr lang="bg-BG" sz="1000" b="1" i="1" dirty="0">
              <a:solidFill>
                <a:srgbClr val="4F227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750" y="430727"/>
            <a:ext cx="801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Някога виждали ли сте клип или съобщение по телевизията, които поставят на преден план въпроси, свързани с активно </a:t>
            </a:r>
            <a:r>
              <a:rPr lang="ru-RU" sz="1200" b="1" dirty="0" smtClean="0">
                <a:solidFill>
                  <a:srgbClr val="292934"/>
                </a:solidFill>
              </a:rPr>
              <a:t>бащинство?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ПОЗНАТОСТ НА КАМПАНИИ И УЧАСТИЕ В ДЕЙНОСТИ, СВЪРЗАНИ С</a:t>
            </a:r>
            <a:endParaRPr lang="en-GB" sz="1300" b="1" dirty="0">
              <a:solidFill>
                <a:prstClr val="white"/>
              </a:solidFill>
            </a:endParaRPr>
          </a:p>
          <a:p>
            <a:r>
              <a:rPr lang="ru-RU" sz="1300" b="1" dirty="0">
                <a:solidFill>
                  <a:prstClr val="white"/>
                </a:solidFill>
              </a:rPr>
              <a:t>АКТИВНО </a:t>
            </a:r>
            <a:r>
              <a:rPr lang="ru-RU" sz="1300" b="1" dirty="0" smtClean="0">
                <a:solidFill>
                  <a:prstClr val="white"/>
                </a:solidFill>
              </a:rPr>
              <a:t>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0533" y="1277243"/>
            <a:ext cx="3314315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300" b="1" dirty="0">
                <a:solidFill>
                  <a:srgbClr val="292934"/>
                </a:solidFill>
              </a:rPr>
              <a:t>Родители, които живеят с децата си</a:t>
            </a:r>
            <a:endParaRPr lang="en-US" sz="1300" b="1" dirty="0">
              <a:solidFill>
                <a:srgbClr val="292934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457648" y="1294534"/>
            <a:ext cx="3376212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>
                <a:solidFill>
                  <a:srgbClr val="292934"/>
                </a:solidFill>
              </a:rPr>
              <a:t>Бащи, които не живеят с децата си</a:t>
            </a:r>
            <a:endParaRPr lang="en-US" sz="1300" b="1" dirty="0" smtClean="0">
              <a:solidFill>
                <a:srgbClr val="292934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5013176"/>
            <a:ext cx="87915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38247062"/>
              </p:ext>
            </p:extLst>
          </p:nvPr>
        </p:nvGraphicFramePr>
        <p:xfrm>
          <a:off x="475708" y="1196752"/>
          <a:ext cx="84249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21316590"/>
              </p:ext>
            </p:extLst>
          </p:nvPr>
        </p:nvGraphicFramePr>
        <p:xfrm>
          <a:off x="475708" y="4044755"/>
          <a:ext cx="84249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5400" y="598916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750" y="430727"/>
            <a:ext cx="801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Чували ли сте за кампании или дейности, които целят предотвратяване на насилието над деца или жени в България?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ПОЗНАТОСТ НА КАМПАНИИ И УЧАСТИЕ В ДЕЙНОСТИ, СВЪРЗАНИ С</a:t>
            </a:r>
            <a:endParaRPr lang="en-GB" sz="1300" b="1" dirty="0">
              <a:solidFill>
                <a:prstClr val="white"/>
              </a:solidFill>
            </a:endParaRPr>
          </a:p>
          <a:p>
            <a:r>
              <a:rPr lang="ru-RU" sz="1300" b="1" dirty="0">
                <a:solidFill>
                  <a:prstClr val="white"/>
                </a:solidFill>
              </a:rPr>
              <a:t>АКТИВНО </a:t>
            </a:r>
            <a:r>
              <a:rPr lang="ru-RU" sz="1300" b="1" dirty="0" smtClean="0">
                <a:solidFill>
                  <a:prstClr val="white"/>
                </a:solidFill>
              </a:rPr>
              <a:t>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3832" y="3869212"/>
            <a:ext cx="3376212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>
                <a:solidFill>
                  <a:srgbClr val="292934"/>
                </a:solidFill>
              </a:rPr>
              <a:t>Бащи, които не живеят с децата си</a:t>
            </a:r>
            <a:endParaRPr lang="en-US" sz="1300" b="1" dirty="0" smtClean="0">
              <a:solidFill>
                <a:srgbClr val="292934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15668" y="1013046"/>
            <a:ext cx="3232196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300" b="1" dirty="0">
                <a:solidFill>
                  <a:srgbClr val="292934"/>
                </a:solidFill>
              </a:rPr>
              <a:t>Родители, които живеят с децата си</a:t>
            </a:r>
            <a:endParaRPr lang="en-US" sz="1300" b="1" dirty="0">
              <a:solidFill>
                <a:srgbClr val="292934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961552" y="3612646"/>
            <a:ext cx="37869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/1000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1" y="1340768"/>
            <a:ext cx="87915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91764"/>
            <a:ext cx="87915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3991" y="3573016"/>
            <a:ext cx="859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92934"/>
                </a:solidFill>
              </a:rPr>
              <a:t>Чували ли сте за кампании или дейности, които целят предотвратяване на насилието над </a:t>
            </a:r>
            <a:r>
              <a:rPr lang="ru-RU" sz="1200" b="1" u="sng" dirty="0">
                <a:solidFill>
                  <a:srgbClr val="292934"/>
                </a:solidFill>
              </a:rPr>
              <a:t>ЖЕНИ</a:t>
            </a:r>
            <a:r>
              <a:rPr lang="ru-RU" sz="1200" b="1" dirty="0">
                <a:solidFill>
                  <a:srgbClr val="292934"/>
                </a:solidFill>
              </a:rPr>
              <a:t> в България?</a:t>
            </a:r>
            <a:endParaRPr lang="en-US" sz="1200" b="1" dirty="0">
              <a:solidFill>
                <a:srgbClr val="2929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990" y="894028"/>
            <a:ext cx="8594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92934"/>
                </a:solidFill>
              </a:rPr>
              <a:t>Чували ли сте за кампании или дейности, които целят предотвратяване на насилието над </a:t>
            </a:r>
            <a:r>
              <a:rPr lang="bg-BG" sz="1200" b="1" u="sng" dirty="0" smtClean="0">
                <a:solidFill>
                  <a:srgbClr val="292934"/>
                </a:solidFill>
              </a:rPr>
              <a:t>ДЕЦА</a:t>
            </a:r>
            <a:r>
              <a:rPr lang="ru-RU" sz="1200" b="1" dirty="0" smtClean="0">
                <a:solidFill>
                  <a:srgbClr val="292934"/>
                </a:solidFill>
              </a:rPr>
              <a:t> </a:t>
            </a:r>
            <a:r>
              <a:rPr lang="ru-RU" sz="1200" b="1" dirty="0">
                <a:solidFill>
                  <a:srgbClr val="292934"/>
                </a:solidFill>
              </a:rPr>
              <a:t>в България?</a:t>
            </a:r>
            <a:endParaRPr lang="en-US" sz="1200" b="1" dirty="0">
              <a:solidFill>
                <a:srgbClr val="29293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ПОЗНАТОСТ НА КАМПАНИИ И УЧАСТИЕ В ДЕЙНОСТИ, СВЪРЗАНИ С</a:t>
            </a:r>
            <a:endParaRPr lang="en-GB" sz="1300" b="1" dirty="0">
              <a:solidFill>
                <a:prstClr val="white"/>
              </a:solidFill>
            </a:endParaRPr>
          </a:p>
          <a:p>
            <a:r>
              <a:rPr lang="ru-RU" sz="1300" b="1" dirty="0">
                <a:solidFill>
                  <a:prstClr val="white"/>
                </a:solidFill>
              </a:rPr>
              <a:t>АКТИВНО </a:t>
            </a:r>
            <a:r>
              <a:rPr lang="ru-RU" sz="1300" b="1" dirty="0" smtClean="0">
                <a:solidFill>
                  <a:prstClr val="white"/>
                </a:solidFill>
              </a:rPr>
              <a:t>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ПОЗНАТОСТ НА КАМПАНИИ И УЧАСТИЕ В ДЕЙНОСТИ, СВЪРЗАНИ </a:t>
            </a:r>
            <a:r>
              <a:rPr lang="ru-RU" sz="1300" b="1" dirty="0" smtClean="0">
                <a:solidFill>
                  <a:prstClr val="white"/>
                </a:solidFill>
              </a:rPr>
              <a:t>С</a:t>
            </a:r>
            <a:endParaRPr lang="en-GB" sz="1300" b="1" dirty="0" smtClean="0">
              <a:solidFill>
                <a:prstClr val="white"/>
              </a:solidFill>
            </a:endParaRPr>
          </a:p>
          <a:p>
            <a:r>
              <a:rPr lang="ru-RU" sz="1300" b="1" dirty="0" smtClean="0">
                <a:solidFill>
                  <a:prstClr val="white"/>
                </a:solidFill>
              </a:rPr>
              <a:t>АКТИВНО БАЩИНСТВО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4008" y="980728"/>
            <a:ext cx="4032449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Дотук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анализираните данни, обаче, не бива да се тълкуват като липса на интерес сред мнозинството родители към свързани с родителството информационни дейности и инициативи. По-скоро, реалностите и интензитетът на живот на съвременния български родител изискват  по-кратки и по-целенасочени послания и информационни форми, които да отговарят на конкретни нужди и да се вписват по-хармонично в ежедневието на българското семейство.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9247" y="1844824"/>
            <a:ext cx="4032449" cy="449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Това потвърждават и самите родители при пряко задаване на този въпрос. За живеещите с децата си родители,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липсата на време от страна на родителя (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40%)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възприятието, че той/тя няма нужда от такова обучение (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39%) са с практически еднаква важност за нежеланието им да участват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курсове по родителски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умения. При разделените от децата си бащи, обаче, сред които делът на заетите е по-висок, отколкото сред останалите родители, липсата на време ясно се откроява като основна причина. Посочили са я 49% от тази група бащи,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спрямо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27% уверени в родителските си умения и 20% непроявяващи интерес към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темата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Достъпът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до информация 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житейският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опит,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обаче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от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съществено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значение за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нежеланието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за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включване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в обучения за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родителски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умения. Сред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жителите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София, както 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най-възрастните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респонденти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се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срещат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повече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родители,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които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чувстват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по-сигурни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в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своите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родителски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умения в сравнение с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останалите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респонденти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по-рядко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позовават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липсата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време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и на интерес.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отнася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и за жените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спрямо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мъжете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тъй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те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цяло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носят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по-голяма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част от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родителския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товар 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посвещават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повече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време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общуването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247" y="1052736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Натовареността </a:t>
            </a:r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</a:t>
            </a:r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ежедневието </a:t>
            </a:r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 основен фактор, възпрепятстващ готовността за включване в родителски инициативи.</a:t>
            </a:r>
          </a:p>
        </p:txBody>
      </p:sp>
    </p:spTree>
    <p:extLst>
      <p:ext uri="{BB962C8B-B14F-4D97-AF65-F5344CB8AC3E}">
        <p14:creationId xmlns:p14="http://schemas.microsoft.com/office/powerpoint/2010/main" val="38827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2780488"/>
            <a:ext cx="820891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36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ОСНОВНИ ИЗВОДИ</a:t>
            </a:r>
          </a:p>
        </p:txBody>
      </p:sp>
    </p:spTree>
    <p:extLst>
      <p:ext uri="{BB962C8B-B14F-4D97-AF65-F5344CB8AC3E}">
        <p14:creationId xmlns:p14="http://schemas.microsoft.com/office/powerpoint/2010/main" val="30668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ХАРАКТЕРИСТИКИ НА СЪВРЕМЕННОТО БЪЛГАРСКО СЕМЕЙСТВО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836712"/>
            <a:ext cx="8640960" cy="60354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7313" lv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Най-общо могат да се изведат следните тенденции относно състоянието на съвременното българско семейство: </a:t>
            </a:r>
          </a:p>
          <a:p>
            <a:pPr marL="442912" lvl="0" indent="-171450">
              <a:spcBef>
                <a:spcPts val="1200"/>
              </a:spcBef>
              <a:spcAft>
                <a:spcPts val="60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Семейството </a:t>
            </a:r>
            <a:r>
              <a:rPr lang="bg-BG" sz="1200" dirty="0">
                <a:latin typeface="Calibri"/>
                <a:ea typeface="Calibri"/>
                <a:cs typeface="Times New Roman"/>
              </a:rPr>
              <a:t>в България </a:t>
            </a:r>
            <a:r>
              <a:rPr lang="bg-BG" sz="1200" dirty="0" smtClean="0">
                <a:latin typeface="Calibri"/>
                <a:ea typeface="Calibri"/>
                <a:cs typeface="Times New Roman"/>
              </a:rPr>
              <a:t>все още е жизнеспособна институция – в приблизително 9 от 10 случаи децата се отглеждат в семейства с двама родители, макар в някои семейства бащата може да не е биологичният за детето /децата. </a:t>
            </a:r>
          </a:p>
          <a:p>
            <a:pPr marL="442912" lvl="0" indent="-171450">
              <a:spcBef>
                <a:spcPts val="1200"/>
              </a:spcBef>
              <a:spcAft>
                <a:spcPts val="60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Доминира еднодетният модел на семейство, и традиционният модел на биологично </a:t>
            </a:r>
            <a:r>
              <a:rPr lang="bg-BG" sz="1200" dirty="0" err="1" smtClean="0">
                <a:latin typeface="Calibri"/>
                <a:ea typeface="Calibri"/>
                <a:cs typeface="Times New Roman"/>
              </a:rPr>
              <a:t>родителство</a:t>
            </a:r>
            <a:r>
              <a:rPr lang="bg-BG" sz="1200" dirty="0" smtClean="0">
                <a:latin typeface="Calibri"/>
                <a:ea typeface="Calibri"/>
                <a:cs typeface="Times New Roman"/>
              </a:rPr>
              <a:t>. Изследването регистрира малък брой осиновени деца – което много вероятно се дължи и на спазване на тайната на осиновяване. Отглеждането в приемно семейство засега е слабо разпространена форма. </a:t>
            </a:r>
          </a:p>
          <a:p>
            <a:pPr marL="442912" lvl="0" indent="-171450">
              <a:spcBef>
                <a:spcPts val="1200"/>
              </a:spcBef>
              <a:spcAft>
                <a:spcPts val="60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Очевидно е, обаче, че моделът на семейството претърпява трансформации:</a:t>
            </a:r>
          </a:p>
          <a:p>
            <a:pPr marL="815975" lvl="1" indent="-87313">
              <a:spcBef>
                <a:spcPts val="1200"/>
              </a:spcBef>
              <a:spcAft>
                <a:spcPts val="6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По-малко формално обвързани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родители - </a:t>
            </a:r>
            <a:r>
              <a:rPr lang="bg-BG" sz="1200" dirty="0" smtClean="0">
                <a:latin typeface="Calibri"/>
                <a:ea typeface="Calibri"/>
                <a:cs typeface="Times New Roman"/>
              </a:rPr>
              <a:t>Живеещите </a:t>
            </a:r>
            <a:r>
              <a:rPr lang="bg-BG" sz="1200" dirty="0">
                <a:latin typeface="Calibri"/>
                <a:ea typeface="Calibri"/>
                <a:cs typeface="Times New Roman"/>
              </a:rPr>
              <a:t>без брак партньори вече съставляват над една четвърт от българските </a:t>
            </a:r>
            <a:r>
              <a:rPr lang="bg-BG" sz="1200" dirty="0" smtClean="0">
                <a:latin typeface="Calibri"/>
                <a:ea typeface="Calibri"/>
                <a:cs typeface="Times New Roman"/>
              </a:rPr>
              <a:t>родители</a:t>
            </a:r>
          </a:p>
          <a:p>
            <a:pPr marL="815975" lvl="1" indent="-87313">
              <a:spcBef>
                <a:spcPts val="1200"/>
              </a:spcBef>
              <a:spcAft>
                <a:spcPts val="6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Повече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разделени родители</a:t>
            </a:r>
          </a:p>
          <a:p>
            <a:pPr marL="815975" lvl="1" indent="-87313">
              <a:spcBef>
                <a:spcPts val="1200"/>
              </a:spcBef>
              <a:spcAft>
                <a:spcPts val="6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Повече самотни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майки</a:t>
            </a:r>
          </a:p>
          <a:p>
            <a:pPr marL="815975" lvl="1" indent="-87313">
              <a:spcBef>
                <a:spcPts val="1200"/>
              </a:spcBef>
              <a:spcAft>
                <a:spcPts val="6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Повече </a:t>
            </a:r>
            <a:r>
              <a:rPr lang="bg-BG" sz="1200" dirty="0" err="1" smtClean="0">
                <a:latin typeface="Calibri" pitchFamily="34" charset="0"/>
                <a:cs typeface="Calibri" pitchFamily="34" charset="0"/>
              </a:rPr>
              <a:t>мононуклеарни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 семейства – състоящи се само майка, баща и деца. Родовата общност намалява своята значимост 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815975" lvl="1" indent="-87313">
              <a:spcBef>
                <a:spcPts val="1200"/>
              </a:spcBef>
              <a:spcAft>
                <a:spcPts val="6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bg-BG" sz="1200" dirty="0" smtClean="0">
              <a:latin typeface="Calibri" pitchFamily="34" charset="0"/>
              <a:cs typeface="Calibri" pitchFamily="34" charset="0"/>
            </a:endParaRPr>
          </a:p>
          <a:p>
            <a:pPr marL="815975" lvl="1" indent="-87313">
              <a:spcBef>
                <a:spcPts val="1200"/>
              </a:spcBef>
              <a:spcAft>
                <a:spcPts val="6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815975" lvl="1" indent="-87313">
              <a:spcBef>
                <a:spcPts val="1200"/>
              </a:spcBef>
              <a:spcAft>
                <a:spcPts val="6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bg-BG" sz="1200" dirty="0" smtClean="0">
              <a:latin typeface="Calibri" pitchFamily="34" charset="0"/>
              <a:cs typeface="Calibri" pitchFamily="34" charset="0"/>
            </a:endParaRPr>
          </a:p>
          <a:p>
            <a:pPr marL="442912" indent="-171450">
              <a:spcBef>
                <a:spcPts val="1200"/>
              </a:spcBef>
              <a:spcAft>
                <a:spcPts val="60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>
                <a:latin typeface="Calibri"/>
                <a:ea typeface="Calibri"/>
                <a:cs typeface="Times New Roman"/>
              </a:rPr>
              <a:t>Съвременното семейство, особено в градовете, е принудено да отглежда децата си предимно само; помощта от баби и дядовци е в много по-малко случаи, отколкото е било при предишните поколения. Това поставя пред по-големи изпитания съвременните родители, особено майките</a:t>
            </a:r>
          </a:p>
          <a:p>
            <a:pPr marL="358775" indent="-87313">
              <a:spcBef>
                <a:spcPts val="1200"/>
              </a:spcBef>
              <a:spcAft>
                <a:spcPts val="600"/>
              </a:spcAft>
              <a:buClr>
                <a:srgbClr val="9966FF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endParaRPr lang="bg-BG" sz="1200" dirty="0">
              <a:latin typeface="Calibri"/>
              <a:ea typeface="Calibri"/>
              <a:cs typeface="Times New Roman"/>
            </a:endParaRP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bg-BG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9552" y="980728"/>
            <a:ext cx="4608512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980728"/>
            <a:ext cx="8640960" cy="61739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7338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Като </a:t>
            </a:r>
            <a:r>
              <a:rPr lang="bg-BG" sz="1200" dirty="0">
                <a:latin typeface="Calibri"/>
                <a:ea typeface="Calibri"/>
                <a:cs typeface="Times New Roman"/>
              </a:rPr>
              <a:t>цяло при младото поколение съвсем видимо се забелязва тенденция към равностойност във взаимодействието между двамата родители и стремежът на много съвременни бащи да участват наравно с партньорките си, а не само да помагат. </a:t>
            </a:r>
            <a:endParaRPr lang="bg-BG" sz="1200" dirty="0" smtClean="0">
              <a:latin typeface="Calibri"/>
              <a:ea typeface="Calibri"/>
              <a:cs typeface="Times New Roman"/>
            </a:endParaRPr>
          </a:p>
          <a:p>
            <a:pPr marL="287338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endParaRPr lang="bg-BG" sz="1200" dirty="0">
              <a:latin typeface="Calibri"/>
              <a:ea typeface="Calibri"/>
              <a:cs typeface="Times New Roman"/>
            </a:endParaRPr>
          </a:p>
          <a:p>
            <a:pPr marL="287338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>
                <a:latin typeface="Calibri"/>
                <a:ea typeface="Calibri"/>
                <a:cs typeface="Times New Roman"/>
              </a:rPr>
              <a:t>Както жените активно навлизат в мъжките територии – правенето на кариера, а в България това е доста силно изразено, така и мъжете заемат  по активна роля в семейството. </a:t>
            </a:r>
          </a:p>
          <a:p>
            <a:pPr marL="0" indent="0">
              <a:buNone/>
            </a:pPr>
            <a:endParaRPr lang="bg-BG" sz="1200" dirty="0"/>
          </a:p>
          <a:p>
            <a:pPr marL="0" indent="0">
              <a:buNone/>
            </a:pPr>
            <a:endParaRPr lang="bg-BG" sz="1200" dirty="0"/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Преобладаващото мнозинство от </a:t>
            </a:r>
            <a:r>
              <a:rPr lang="bg-BG" sz="1200" dirty="0" err="1" smtClean="0">
                <a:latin typeface="Calibri"/>
                <a:ea typeface="Calibri"/>
                <a:cs typeface="Times New Roman"/>
              </a:rPr>
              <a:t>респондентите</a:t>
            </a:r>
            <a:r>
              <a:rPr lang="bg-BG" sz="1200" dirty="0" smtClean="0">
                <a:latin typeface="Calibri"/>
                <a:ea typeface="Calibri"/>
                <a:cs typeface="Times New Roman"/>
              </a:rPr>
              <a:t> са съгласни, че най-важните решения в семейството трябва да се взимат съвместно от партньорите. Представителите и на двата пола припознават като най-важна роля на мъжа отговорността за материалната сигурност на семейството, а като най-важна роля на жената – грижите за дома и децата.</a:t>
            </a: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endParaRPr lang="bg-BG" sz="1200" dirty="0" smtClean="0">
              <a:latin typeface="Calibri"/>
              <a:ea typeface="Calibri"/>
              <a:cs typeface="Times New Roman"/>
            </a:endParaRP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 Въпреки че имат подкрепата на мнозинството и сред разделените от децата си бащи, споменатите ролеви модели са подложени на най-сериозно оспорване именно в тази родителска група.</a:t>
            </a: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endParaRPr lang="bg-BG" sz="1200" dirty="0">
              <a:latin typeface="Calibri"/>
              <a:ea typeface="Calibri"/>
              <a:cs typeface="Times New Roman"/>
            </a:endParaRP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endParaRPr lang="bg-BG" sz="1200" dirty="0" smtClean="0">
              <a:latin typeface="Calibri"/>
              <a:ea typeface="Calibri"/>
              <a:cs typeface="Times New Roman"/>
            </a:endParaRP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endParaRPr lang="bg-BG" sz="1200" dirty="0" smtClean="0">
              <a:latin typeface="Calibri"/>
              <a:ea typeface="Calibri"/>
              <a:cs typeface="Times New Roman"/>
            </a:endParaRP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Образът на съвременния баща се различава съществено от познатия от миналото традиционен глава на семейство. Концепцията за баща, включващ се в ежедневните грижи за децата и дома и изразяващ емоциите си дори пред външни хора среща подкрепа сред повечето респонденти.</a:t>
            </a: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endParaRPr lang="bg-BG" sz="1200" dirty="0" smtClean="0">
              <a:latin typeface="Calibri"/>
              <a:ea typeface="Calibri"/>
              <a:cs typeface="Times New Roman"/>
            </a:endParaRPr>
          </a:p>
          <a:p>
            <a:pPr marL="287338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>
                <a:latin typeface="Calibri"/>
                <a:ea typeface="Calibri"/>
                <a:cs typeface="Times New Roman"/>
              </a:rPr>
              <a:t>Може да се твърди, че бащите, които са въвлечени в отглеждането на децата са по-отговорни и грижовни </a:t>
            </a: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bg-BG" sz="1200" dirty="0" smtClean="0">
              <a:latin typeface="Calibri"/>
              <a:ea typeface="Calibri"/>
              <a:cs typeface="Times New Roman"/>
            </a:endParaRP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Конкретните ангажименти на жената и на мъжа в семейството срещат много по-противоречиви становища, отколкото основните им роли. </a:t>
            </a: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Мъжете по-често от жените настояват последната дума по-най-важните решения в семейството да е тяхна. </a:t>
            </a:r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bg-BG" sz="1200" dirty="0" smtClean="0">
                <a:latin typeface="Calibri"/>
                <a:ea typeface="Calibri"/>
                <a:cs typeface="Times New Roman"/>
              </a:rPr>
              <a:t>Живеещите с децата си родители както сред жените, така и сред мъжете, по-често от разделените от децата си бащи допускат мъжкото включване в ежедневните грижи за децата и вземането на отпуск за отглеждане на дете от бащата.</a:t>
            </a:r>
          </a:p>
          <a:p>
            <a:pPr marL="0" indent="0">
              <a:buNone/>
            </a:pPr>
            <a:endParaRPr lang="bg-BG" sz="1200" dirty="0" smtClean="0"/>
          </a:p>
          <a:p>
            <a:pPr marL="287338" lvl="0" indent="-20002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endParaRPr lang="bg-BG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7325" y="116632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РОЛИ И ВЗЕМАНЕ НА РЕШЕНИЯ 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НАГЛАСИ КЪМ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980728"/>
            <a:ext cx="8640960" cy="59400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defPPr>
              <a:defRPr lang="bg-BG"/>
            </a:defPPr>
            <a:lvl1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 sz="1200">
                <a:latin typeface="Calibri"/>
                <a:ea typeface="Calibri"/>
                <a:cs typeface="Times New Roman"/>
              </a:defRPr>
            </a:lvl1pPr>
          </a:lstStyle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/>
              <a:t>Бащите и от двете групи чувстват по-голям дефицит на време за общуване с децата си, отколкото майките, а отглеждащите децата си бащи са по-неудовлетворени от времето за общуване с партньора в сравнение с майките.</a:t>
            </a:r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 smtClean="0"/>
              <a:t>Бащите</a:t>
            </a:r>
            <a:r>
              <a:rPr lang="bg-BG" dirty="0"/>
              <a:t>, които не биха жертвали работа и кариера, за да отглеждат вкъщи децата си, са под половината от респондентите и от двете групи. Нагласите на жените са още по-силно ориентирани в полза на ангажиментите по дома и децата. </a:t>
            </a:r>
            <a:r>
              <a:rPr lang="ru-RU" dirty="0"/>
              <a:t>Съвременните майки все повече предпочитат да бъдат само майки, отколкото «майки и труженички», или само «труженички».</a:t>
            </a:r>
            <a:endParaRPr lang="bg-BG" dirty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ru-RU" dirty="0" smtClean="0"/>
              <a:t>Въпреки </a:t>
            </a:r>
            <a:r>
              <a:rPr lang="ru-RU" dirty="0"/>
              <a:t>това, обаче, жените в по-голяма степен от мъжете чувстват дисбаланс между личния и семейния живот. Те също така по-често са неудовлетворени от отношенията в семейството.</a:t>
            </a:r>
            <a:endParaRPr lang="bg-BG" dirty="0"/>
          </a:p>
          <a:p>
            <a:pPr marL="258763" indent="-171450">
              <a:buClr>
                <a:srgbClr val="68467A"/>
              </a:buClr>
              <a:buFont typeface="Wingdings 3" pitchFamily="18" charset="2"/>
              <a:buChar char=""/>
            </a:pPr>
            <a:r>
              <a:rPr lang="ru-RU" dirty="0" smtClean="0"/>
              <a:t>Различните </a:t>
            </a:r>
            <a:r>
              <a:rPr lang="ru-RU" dirty="0"/>
              <a:t>форми на бащина подкрепа </a:t>
            </a:r>
            <a:r>
              <a:rPr lang="ru-RU" dirty="0" smtClean="0"/>
              <a:t>имат различна значимост  според пола и възрастта на респондентите:</a:t>
            </a:r>
          </a:p>
          <a:p>
            <a:pPr marL="258763" indent="-171450"/>
            <a:r>
              <a:rPr lang="ru-RU" dirty="0" smtClean="0"/>
              <a:t> </a:t>
            </a:r>
            <a:r>
              <a:rPr lang="ru-RU" dirty="0"/>
              <a:t>За жените и за респондентите в по-зряла възраст уважението на бащата към майката е по-ценено. Жените също така са по-склонни да </a:t>
            </a:r>
            <a:r>
              <a:rPr lang="bg-BG" dirty="0" smtClean="0"/>
              <a:t>поставят акцент върху </a:t>
            </a:r>
            <a:r>
              <a:rPr lang="ru-RU" dirty="0" smtClean="0"/>
              <a:t> </a:t>
            </a:r>
            <a:r>
              <a:rPr lang="ru-RU" dirty="0"/>
              <a:t>емоционалната подкрепа, получена от бащата. </a:t>
            </a:r>
            <a:endParaRPr lang="ru-RU" dirty="0" smtClean="0"/>
          </a:p>
          <a:p>
            <a:pPr marL="258763" indent="-171450"/>
            <a:r>
              <a:rPr lang="ru-RU" dirty="0" smtClean="0"/>
              <a:t>Мъжете </a:t>
            </a:r>
            <a:r>
              <a:rPr lang="ru-RU" dirty="0"/>
              <a:t>по-често си спомнят с носталгия спортните занимания, житейските напътствия и строгото възпитание от страна на своите бащи</a:t>
            </a:r>
            <a:r>
              <a:rPr lang="ru-RU" dirty="0" smtClean="0"/>
              <a:t>.</a:t>
            </a:r>
          </a:p>
          <a:p>
            <a:pPr marL="258763" indent="-171450"/>
            <a:endParaRPr lang="ru-RU" dirty="0" smtClean="0"/>
          </a:p>
          <a:p>
            <a:pPr marL="287338" indent="-200025"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/>
              <a:t>Решението при кого да остане детето в случай на раздяла или развод по-често се взема чрез споразумение между двамата родители; но противоречията между различните групи респонденти относно това, какво решение е най-добре да се вземе, са много съществени. </a:t>
            </a:r>
          </a:p>
          <a:p>
            <a:pPr marL="287338" indent="-200025"/>
            <a:r>
              <a:rPr lang="bg-BG" dirty="0"/>
              <a:t>При майките, логично, категорично надделява становището, че децата трябва да се отглеждат от тях. </a:t>
            </a:r>
          </a:p>
          <a:p>
            <a:pPr marL="287338" indent="-200025"/>
            <a:r>
              <a:rPr lang="bg-BG" dirty="0"/>
              <a:t>Мненията на мнозинството от неживеещите с децата си бащи са разделени между две възможности – избор на детето и отглеждане от майката; а  тези на живеещите с децата си бащи – от три: отглеждане от майката, избор на детето и съвместно отглеждане</a:t>
            </a:r>
            <a:r>
              <a:rPr lang="bg-BG" dirty="0" smtClean="0"/>
              <a:t>.</a:t>
            </a:r>
          </a:p>
          <a:p>
            <a:pPr marL="287338" indent="-200025"/>
            <a:endParaRPr lang="bg-BG" dirty="0"/>
          </a:p>
          <a:p>
            <a:pPr marL="287338" indent="-200025">
              <a:buClr>
                <a:srgbClr val="68467A"/>
              </a:buClr>
              <a:buFont typeface="Wingdings 3" pitchFamily="18" charset="2"/>
              <a:buChar char=""/>
            </a:pPr>
            <a:r>
              <a:rPr lang="ru-RU" dirty="0"/>
              <a:t>Гледните точки на разделените родители относно приноса им в отглеждането на децата се </a:t>
            </a:r>
            <a:r>
              <a:rPr lang="ru-RU" dirty="0" err="1"/>
              <a:t>разминават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значително</a:t>
            </a:r>
            <a:r>
              <a:rPr lang="ru-RU" dirty="0" smtClean="0"/>
              <a:t> </a:t>
            </a:r>
            <a:r>
              <a:rPr lang="ru-RU" dirty="0"/>
              <a:t>както по отношение на отделеното време, така и относно финансовия принос. </a:t>
            </a:r>
          </a:p>
          <a:p>
            <a:pPr marL="287338" indent="-200025"/>
            <a:endParaRPr lang="ru-RU" dirty="0"/>
          </a:p>
          <a:p>
            <a:pPr marL="258763" indent="-171450">
              <a:buClr>
                <a:srgbClr val="68467A"/>
              </a:buClr>
              <a:buFont typeface="Wingdings 3" pitchFamily="18" charset="2"/>
              <a:buChar char=""/>
            </a:pPr>
            <a:r>
              <a:rPr lang="ru-RU" dirty="0"/>
              <a:t>Също така, част от разделените от децата си бащи не оценяват реалистично частта от времето си, която отделят: тези оценки се разминават със собствените им сведения за честотата на виждане с децата. Много различни са и гледните точки на разделените родители за отношенията на децата с другия родител.</a:t>
            </a:r>
            <a:endParaRPr lang="bg-BG" dirty="0"/>
          </a:p>
          <a:p>
            <a:pPr marL="258763" indent="-17145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99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95536" y="1835308"/>
            <a:ext cx="4032449" cy="432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Въпреки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това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промените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в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традиционния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модел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семейството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видими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Близо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28%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живеещите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си родители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отглеждат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не в брак, а в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съвместно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съжителство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още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8%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отглеждат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без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партньор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По-голяма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вероятността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да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нямат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партньор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родители от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най-ниската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подоходна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група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(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по-скоро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липсата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партньор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причината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за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по-ниски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доходи), на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възраст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над 46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години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по-често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жени,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отколкото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мъже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</a:t>
            </a:r>
            <a:endParaRPr lang="ru-RU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bg-BG" sz="1200" dirty="0">
                <a:latin typeface="Calibri"/>
                <a:ea typeface="Calibri"/>
                <a:cs typeface="Times New Roman"/>
              </a:rPr>
              <a:t>Изследването регистрира малък брой осиновени </a:t>
            </a:r>
            <a:r>
              <a:rPr lang="bg-BG" sz="1200" dirty="0" smtClean="0">
                <a:latin typeface="Calibri"/>
                <a:ea typeface="Calibri"/>
                <a:cs typeface="Times New Roman"/>
              </a:rPr>
              <a:t>деца, </a:t>
            </a:r>
            <a:r>
              <a:rPr lang="bg-BG" sz="1200" dirty="0">
                <a:latin typeface="Calibri"/>
                <a:ea typeface="Calibri"/>
                <a:cs typeface="Times New Roman"/>
              </a:rPr>
              <a:t>което </a:t>
            </a:r>
            <a:r>
              <a:rPr lang="bg-BG" sz="1200" dirty="0" smtClean="0">
                <a:latin typeface="Calibri"/>
                <a:ea typeface="Calibri"/>
                <a:cs typeface="Times New Roman"/>
              </a:rPr>
              <a:t>отчасти много </a:t>
            </a:r>
            <a:r>
              <a:rPr lang="bg-BG" sz="1200" dirty="0">
                <a:latin typeface="Calibri"/>
                <a:ea typeface="Calibri"/>
                <a:cs typeface="Times New Roman"/>
              </a:rPr>
              <a:t>вероятно се дължи и на спазване на тайната на </a:t>
            </a:r>
            <a:r>
              <a:rPr lang="bg-BG" sz="1200" dirty="0" smtClean="0">
                <a:latin typeface="Calibri"/>
                <a:ea typeface="Calibri"/>
                <a:cs typeface="Times New Roman"/>
              </a:rPr>
              <a:t>осиновяването. </a:t>
            </a:r>
          </a:p>
          <a:p>
            <a:pPr algn="just">
              <a:spcBef>
                <a:spcPts val="600"/>
              </a:spcBef>
            </a:pP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Осиновяването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и отглеждането на дете на партньора продължава да е по-разпространено, отколкото приемното родителство, въпреки увеличаването на броя на приемните семейства в последните години.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13" y="42862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627021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Биологичното родителство е доминиращият  модел родителство в България. Едва 2% от семействата отглеждат деца, на които не са биологични родители.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16015" y="916118"/>
            <a:ext cx="4032449" cy="42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 сравнение,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към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2011 г., около 5% от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в САЩ се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отглеждат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от семейства на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роднини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още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13% – от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осиновители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или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приемни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родители (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Източник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  <a:hlinkClick r:id="rId2"/>
              </a:rPr>
              <a:t>http://www.childstats.gov/americaschildren/tables.asp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spcBef>
                <a:spcPts val="0"/>
              </a:spcBef>
            </a:pPr>
            <a:endParaRPr lang="ru-RU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«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Разделените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», от своя страна, в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преобладаващата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част от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случаите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живеят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не само без брак, но и без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партньор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; но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тези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които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живеят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брачен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или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съжителстващ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партньор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обикновено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живеят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и с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друго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свое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(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21%).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Вероятността да сключат друг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брак</a:t>
            </a:r>
            <a:r>
              <a:rPr lang="en-GB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или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да съжителстват с друг партньор нараства с възрастта и с доходите, но е по-ниска при хората със средно, в сравнение с тези с висше образование. </a:t>
            </a:r>
            <a:endParaRPr lang="ru-RU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така, родителите, живеещи с децата си и с партньор са с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него средно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12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години,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докато за «разделените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бащи»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този период е три пъти по-кратък.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данни дават основание да се заключи, че мнозинството «разделени бащи» и родители, отглеждащи децата си без партньор, не са се отказали от семейството, но по-трудно узряват за него и по-трудно намират подходящия за себе си партньор.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8775" y="5085184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проведеното количествено проучване може да се заключи, че не семейството като институция е в</a:t>
            </a:r>
            <a:r>
              <a:rPr lang="en-GB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криза, а неговите модели претърпяват трансформация</a:t>
            </a:r>
            <a:endParaRPr lang="bg-BG" sz="1400" dirty="0">
              <a:solidFill>
                <a:srgbClr val="00B050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836712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България значимо преобладава традиционният модел на мононуклеарното семейство: в девет </a:t>
            </a:r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всеки десет семейства децата се отглеждат от двама биологични </a:t>
            </a:r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родители. </a:t>
            </a:r>
            <a:endParaRPr lang="ru-RU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87325" y="4462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</a:t>
            </a:r>
            <a:r>
              <a:rPr lang="bg-BG" sz="1300" b="1" dirty="0" smtClean="0">
                <a:solidFill>
                  <a:prstClr val="white"/>
                </a:solidFill>
              </a:rPr>
              <a:t>ПРОФИЛ НА БЪЛГАРСКОТО СЕМЕЙСТВО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БАЩИНА ГРИЖА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836712"/>
            <a:ext cx="8640960" cy="72727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defPPr>
              <a:defRPr lang="bg-BG"/>
            </a:defPPr>
            <a:lvl1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 sz="1200">
                <a:latin typeface="Calibri"/>
                <a:ea typeface="Calibri"/>
                <a:cs typeface="Times New Roman"/>
              </a:defRPr>
            </a:lvl1pPr>
          </a:lstStyle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/>
              <a:t>Появата на дете в България обикновено е плод на съвместно решение на двамата родители, но все още бащите, оказващи подкрепа на партньорките си по време на раждането и в грижите за новороденото, са малцинство.</a:t>
            </a:r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 smtClean="0"/>
              <a:t>Консервативните </a:t>
            </a:r>
            <a:r>
              <a:rPr lang="bg-BG" dirty="0"/>
              <a:t>обществени нагласи, както и липсата на адекватни разрешителни механизми от страна на персонала на болниците се оформят като основни причини мнозинството от бащите да не са в близост до своите партньорки по време на раждането. </a:t>
            </a:r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 smtClean="0"/>
              <a:t>Неосъзнаването </a:t>
            </a:r>
            <a:r>
              <a:rPr lang="bg-BG" dirty="0"/>
              <a:t>на важността на бащиния принос от страна на мъжете е основната причина по-малко от една трета от бащите да останат вкъщи след раждането, дори и за полагаемия се по закон 15-дневен отпуск. Мнозинството от тези, които не са останали вкъщи дори и за кратко са на мнение, че не е имало необходимост от това – майката на детето сама, или с помощта на друг човек, се е грижела за детето</a:t>
            </a:r>
            <a:r>
              <a:rPr lang="bg-BG" dirty="0" smtClean="0"/>
              <a:t>.</a:t>
            </a:r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/>
              <a:t>Вечерното хранене, гледането на телевизия, разговорите, разходките през почивните дни и почивките са петте дейности, които спояват членовете на съвременното българско семейство. Преобладаващият модел е мнозинството от жените да извършват сами </a:t>
            </a:r>
            <a:r>
              <a:rPr lang="ru-RU" dirty="0"/>
              <a:t>основно домакинските дейности, докато близо половината от мъжете се срещат сами с приятели.</a:t>
            </a:r>
            <a:endParaRPr lang="bg-BG" dirty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endParaRPr lang="bg-BG" dirty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endParaRPr lang="bg-BG" dirty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endParaRPr lang="bg-BG" dirty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/>
              <a:t>Ежедневните грижи, образованието, и най-вече здравето на детето са основно задължение на майката, докато общуването с детето и възпитанието му, както и по-развлекателни дейности или свързани със свободното време, най-често са споделена отговорност между двамата родители. Като цяло, майките участват много по-често от бащите във всички видове дейности, свързани с детето.</a:t>
            </a:r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 smtClean="0"/>
              <a:t>Бащите </a:t>
            </a:r>
            <a:r>
              <a:rPr lang="bg-BG" dirty="0"/>
              <a:t>проявявят най-голям интерес, или оценяват като най-важно да заявят активно участие в областите, свързани с общуването и възпитанието:  разговори, похвали и ласки към детето, определяне на правила и граници, получаване на информация за приятелите и игри. Колкото по-рядко се извършва по принцип дадена дейност, толкова по-равноправно е участието на включващите се в съответната дейност бащи.</a:t>
            </a:r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 smtClean="0"/>
              <a:t>Разходките </a:t>
            </a:r>
            <a:r>
              <a:rPr lang="bg-BG" dirty="0"/>
              <a:t>сред природата, посещението на различни събития, разговорите и игрите са дейностите, които всички родители биха искали да извършват по-често с децата си. </a:t>
            </a:r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r>
              <a:rPr lang="bg-BG" dirty="0" smtClean="0"/>
              <a:t>Основният </a:t>
            </a:r>
            <a:r>
              <a:rPr lang="bg-BG" dirty="0"/>
              <a:t>ограничителен фактор за разделените от децата си бащи е режимът им на виждане с тях, доколкото честота на включването им в повечето дейности зависи предимно от този режим. Изработването на алтернативни на личния контакт средства за извършване на повече дейности би подпомогнало заздравяването на връзките на децата с живеещите отделно от тях бащи.</a:t>
            </a:r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 marL="287338" indent="-200025">
              <a:buClr>
                <a:srgbClr val="333399"/>
              </a:buClr>
              <a:buFont typeface="Wingdings 3" pitchFamily="18" charset="2"/>
              <a:buChar char="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97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 ВЪЗПИТАТЕЛНИ МЕТОДИ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053176"/>
            <a:ext cx="8640960" cy="3960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defPPr>
              <a:defRPr lang="bg-BG"/>
            </a:defPPr>
            <a:lvl1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 sz="1200">
                <a:latin typeface="Calibri"/>
                <a:ea typeface="Calibri"/>
                <a:cs typeface="Times New Roman"/>
              </a:defRPr>
            </a:lvl1pPr>
          </a:lstStyle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Възпитателните </a:t>
            </a:r>
            <a:r>
              <a:rPr lang="bg-BG" dirty="0"/>
              <a:t>методи при различните групи родители съвпадат в много голяма степен както като вид, така и като честота на прилагане. </a:t>
            </a: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/>
              <a:t>Корекцията на нежелано поведение на детето се извършва най-често със спокойни разговори и израз на обич. </a:t>
            </a:r>
          </a:p>
          <a:p>
            <a:pPr>
              <a:buClr>
                <a:srgbClr val="68467A"/>
              </a:buClr>
              <a:buFont typeface="Wingdings" pitchFamily="2" charset="2"/>
              <a:buChar char="§"/>
            </a:pPr>
            <a:r>
              <a:rPr lang="bg-BG" dirty="0"/>
              <a:t>Сред практикуваните санкции спрямо детето, най-разпространено е лишаването от любимо занимание.</a:t>
            </a:r>
          </a:p>
          <a:p>
            <a:pPr>
              <a:buFont typeface="Wingdings" pitchFamily="2" charset="2"/>
              <a:buChar char="§"/>
            </a:pPr>
            <a:r>
              <a:rPr lang="bg-BG" dirty="0"/>
              <a:t>Незначителни дялове от родителите признават прилагането на физически наказания, което свидетелства за осъзнаване на социалната им неприемливост като възпитателен метод. </a:t>
            </a:r>
          </a:p>
          <a:p>
            <a:pPr>
              <a:buFont typeface="Wingdings" pitchFamily="2" charset="2"/>
              <a:buChar char="§"/>
            </a:pPr>
            <a:r>
              <a:rPr lang="bg-BG" dirty="0"/>
              <a:t>Търсенето на помощ от педагог или психолог все още има статут на "екзотична" мярка, което би възпрепятствало родителите да подходят адекватно в случаите на по-сериозни поведенчески проблеми.</a:t>
            </a:r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Най-разпространените </a:t>
            </a:r>
            <a:r>
              <a:rPr lang="bg-BG" dirty="0"/>
              <a:t>компромиси, които родителите биха направили за децата си, са вземането на домашен любимец, промяна на плановете за отпуска, смяна на училището на детето и подкрепа на неодобряван от родителите талант на детето. </a:t>
            </a: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/>
              <a:t>Въпреки широко разпространените стереотипи за образа на бащата като по-строгия родител, той много по</a:t>
            </a:r>
            <a:r>
              <a:rPr lang="en-GB" dirty="0"/>
              <a:t>-</a:t>
            </a:r>
            <a:r>
              <a:rPr lang="bg-BG" dirty="0"/>
              <a:t>често прегръща и целува, поощрява и хвали децата, отколкото налага наказания. </a:t>
            </a:r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3403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980728"/>
            <a:ext cx="8640960" cy="41826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defPPr>
              <a:defRPr lang="bg-BG"/>
            </a:defPPr>
            <a:lvl1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 sz="1200">
                <a:latin typeface="Calibri"/>
                <a:ea typeface="Calibri"/>
                <a:cs typeface="Times New Roman"/>
              </a:defRPr>
            </a:lvl1pPr>
          </a:lstStyle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И </a:t>
            </a:r>
            <a:r>
              <a:rPr lang="bg-BG" dirty="0"/>
              <a:t>трите групи родители на деца в тинейджърска възраст групи заявяват най-голяма степен на запознатост със здравословното им състояние, както и с тяхното образование и училищни постижения. </a:t>
            </a: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Родителите </a:t>
            </a:r>
            <a:r>
              <a:rPr lang="bg-BG" dirty="0"/>
              <a:t>на тинейджъри се справят най-трудно с теми, които изискват задълбочено общуване със самото дете и неговото безпрекословно доверие, като общуването с противоположния пол и сексуалния опит</a:t>
            </a:r>
            <a:r>
              <a:rPr lang="bg-BG" dirty="0" smtClean="0"/>
              <a:t>.</a:t>
            </a:r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Майките </a:t>
            </a:r>
            <a:r>
              <a:rPr lang="bg-BG" dirty="0"/>
              <a:t>се открояват значително пред бащите по отношение на своята запознатост с характерните за възрастта на децата им въпроси. </a:t>
            </a: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Бащите</a:t>
            </a:r>
            <a:r>
              <a:rPr lang="bg-BG" dirty="0"/>
              <a:t>, живеещи с децата си в тинейджърска възраст, са най-добре информирани по въпроси за сигурността на детето и свързани със свободното време. </a:t>
            </a: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Значително </a:t>
            </a:r>
            <a:r>
              <a:rPr lang="bg-BG" dirty="0"/>
              <a:t>по-редките контакти на разделените от децата си бащи закономерно водят и до по-слабата им информираност по свързани с тинейджърската възраст теми и проблеми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7325" y="116632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 РОДИТЕЛИТЕ НА ТИНЕЙДЖЪРИ  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НАГЛАСИ КЪМ ПО-АКТИВНОТО ВКЛЮЧВАНЕ НА БАЩИТЕ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980728"/>
            <a:ext cx="8640960" cy="5400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defPPr>
              <a:defRPr lang="bg-BG"/>
            </a:defPPr>
            <a:lvl1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 sz="1200">
                <a:latin typeface="Calibri"/>
                <a:ea typeface="Calibri"/>
                <a:cs typeface="Times New Roman"/>
              </a:defRPr>
            </a:lvl1pPr>
          </a:lstStyle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Преобладаващата </a:t>
            </a:r>
            <a:r>
              <a:rPr lang="bg-BG" dirty="0"/>
              <a:t>част от родителската общественост подкрепя необходимостта от по-активно включване на бащите в грижите за децата, както и твърдението, че обществото трябва да поощрява това включване. </a:t>
            </a: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Мнозинството </a:t>
            </a:r>
            <a:r>
              <a:rPr lang="bg-BG" dirty="0"/>
              <a:t>майки подкрепят и две отчасти противоречащи си твърдения - че бащите имат възможност да се включват по-активно в грижата за децата, но не го правят, и че същите тези бащи се нуждаят от повече знания и умения, за да се включват по-активно. Споменатите тези, обаче, се подкрепят от бащите по-рядко и с повече колебания.</a:t>
            </a:r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Мнозинството </a:t>
            </a:r>
            <a:r>
              <a:rPr lang="bg-BG" dirty="0"/>
              <a:t>респонденти от всички групи извеждат на първо място като пречка пред по-активното бащинство прекалената заетост по осигуряване на прехраната на семейството, но </a:t>
            </a:r>
            <a:r>
              <a:rPr lang="bg-BG" dirty="0" smtClean="0"/>
              <a:t>това становище се подкрепя от повече мъже отколкото от жени.</a:t>
            </a:r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Друга важна пречка е общественото мнение: стереотипите, спо</a:t>
            </a:r>
            <a:r>
              <a:rPr lang="bg-BG" dirty="0"/>
              <a:t>р</a:t>
            </a:r>
            <a:r>
              <a:rPr lang="bg-BG" dirty="0" smtClean="0"/>
              <a:t>ед които грижата за детето не е мъжка работа </a:t>
            </a:r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Третата бариера се дължи изцяло на нагласите на бащите,  свързани с неразбирането на важността на собствената им роля, както и с незнание и липса </a:t>
            </a:r>
            <a:r>
              <a:rPr lang="bg-BG" smtClean="0"/>
              <a:t>на умения да </a:t>
            </a:r>
            <a:r>
              <a:rPr lang="bg-BG" dirty="0" smtClean="0"/>
              <a:t>се грижат  за децата.  </a:t>
            </a:r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За </a:t>
            </a:r>
            <a:r>
              <a:rPr lang="bg-BG" dirty="0"/>
              <a:t>отглеждащите децата си родители най-важно е бащите да допринасят за емоционалния и материалния комфорт на детето в семейството, като жените акцентират повече върху спокойната семейна обстановка, а мъжете отделят по-голямо внимание на подходящите домашни условия. </a:t>
            </a:r>
            <a:endParaRPr lang="bg-BG" dirty="0" smtClean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За </a:t>
            </a:r>
            <a:r>
              <a:rPr lang="bg-BG" dirty="0"/>
              <a:t>разделените от децата си бащи, приоритет е развиването на житейски умения у детето и формирането му като силна и успешна личност</a:t>
            </a:r>
            <a:r>
              <a:rPr lang="bg-BG" dirty="0" smtClean="0"/>
              <a:t>.</a:t>
            </a:r>
          </a:p>
          <a:p>
            <a:pPr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71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КАМПАНИЯТА ЗА АКТИВНО БАЩИНСТВО – НЕОБХОДИМА И СВОЕВРЕМЕННА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980728"/>
            <a:ext cx="8640960" cy="49552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>
            <a:defPPr>
              <a:defRPr lang="bg-BG"/>
            </a:defPPr>
            <a:lvl1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 sz="1200">
                <a:latin typeface="Calibri"/>
                <a:ea typeface="Calibri"/>
                <a:cs typeface="Times New Roman"/>
              </a:defRPr>
            </a:lvl1pPr>
          </a:lstStyle>
          <a:p>
            <a:pPr algn="just"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Проведените качествено и количествено  проучвания потвърдиха важността и необходимостта от кампания, която да засили ролята на бащата в българското семейство  и да повиши имиджа му като фигура в живота на детето. </a:t>
            </a:r>
          </a:p>
          <a:p>
            <a:pPr algn="just">
              <a:buFont typeface="Wingdings" pitchFamily="2" charset="2"/>
              <a:buChar char="§"/>
            </a:pPr>
            <a:endParaRPr lang="bg-BG" dirty="0" smtClean="0"/>
          </a:p>
          <a:p>
            <a:pPr algn="just"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Към кампанията има четири важни очаквания и съответно задачи, които трябва да изпълни: </a:t>
            </a:r>
          </a:p>
          <a:p>
            <a:pPr algn="just">
              <a:buClr>
                <a:srgbClr val="68467A"/>
              </a:buClr>
              <a:buFont typeface="+mj-lt"/>
              <a:buAutoNum type="arabicPeriod"/>
            </a:pPr>
            <a:r>
              <a:rPr lang="bg-BG" dirty="0" smtClean="0"/>
              <a:t>Първо, тя трябва да отдаде заслуженото внимание и почит към бащите, които са оставали относително пренебрегвани – този аспект е по-важен за бащите и особено за самотните или чувстващи се недооценени бащи. </a:t>
            </a:r>
          </a:p>
          <a:p>
            <a:pPr algn="just">
              <a:buClr>
                <a:srgbClr val="68467A"/>
              </a:buClr>
              <a:buFont typeface="+mj-lt"/>
              <a:buAutoNum type="arabicPeriod"/>
            </a:pPr>
            <a:r>
              <a:rPr lang="bg-BG" dirty="0" smtClean="0"/>
              <a:t>Второ, да активизира и подтикне недостатъчно въвлечените бащи в отглеждането и възпитанието на децата – този аспект е по-важният за майките и особено тези, които страдат от недостатъчната подкрепа на другия родител. </a:t>
            </a:r>
          </a:p>
          <a:p>
            <a:pPr marL="271463" indent="-271463" algn="just">
              <a:buClr>
                <a:srgbClr val="68467A"/>
              </a:buClr>
              <a:buFont typeface="+mj-lt"/>
              <a:buAutoNum type="arabicPeriod"/>
              <a:tabLst>
                <a:tab pos="271463" algn="l"/>
              </a:tabLst>
            </a:pPr>
            <a:r>
              <a:rPr lang="bg-BG" dirty="0" smtClean="0"/>
              <a:t>Трето, кампанията трябва да съдейства за преодоляването на стереотипите в социалните нагласи според които грижата за децата не са мъжка работа. Това е много важно за общества като българското, където все още има остатъци на ориенталски, комбинирани с новопридобити „мачо-нагласи“ </a:t>
            </a:r>
          </a:p>
          <a:p>
            <a:pPr marL="446088" indent="-271463" algn="just">
              <a:buClr>
                <a:srgbClr val="68467A"/>
              </a:buClr>
              <a:buFont typeface="+mj-lt"/>
              <a:buAutoNum type="arabicPeriod"/>
            </a:pPr>
            <a:r>
              <a:rPr lang="bg-BG" dirty="0" smtClean="0"/>
              <a:t>Четвърто, кампанията ще бъде инструмент за възпитание на младежите, които още не са формирали представите си за бащинството. </a:t>
            </a:r>
          </a:p>
          <a:p>
            <a:pPr marL="446088" indent="-271463" algn="just"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  <a:p>
            <a:pPr marL="446088" indent="-271463" algn="just"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Кампанията трябва да се справи и със сериозните предизвикателства, като пасивността на българските родители и липсата на нагласа и навици за участие в подобни инициативи. </a:t>
            </a:r>
          </a:p>
          <a:p>
            <a:pPr>
              <a:spcBef>
                <a:spcPts val="0"/>
              </a:spcBef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 marL="174625" indent="0">
              <a:spcBef>
                <a:spcPts val="0"/>
              </a:spcBef>
              <a:buClr>
                <a:srgbClr val="68467A"/>
              </a:buClr>
              <a:buNone/>
            </a:pPr>
            <a:endParaRPr lang="bg-BG" dirty="0" smtClean="0"/>
          </a:p>
          <a:p>
            <a:pPr marL="0" indent="0">
              <a:spcBef>
                <a:spcPts val="0"/>
              </a:spcBef>
              <a:buClr>
                <a:srgbClr val="68467A"/>
              </a:buClr>
              <a:buNone/>
            </a:pPr>
            <a:endParaRPr lang="bg-BG" dirty="0"/>
          </a:p>
          <a:p>
            <a:pPr marL="0" indent="0">
              <a:spcBef>
                <a:spcPts val="0"/>
              </a:spcBef>
              <a:buClr>
                <a:srgbClr val="68467A"/>
              </a:buClr>
              <a:buNone/>
            </a:pPr>
            <a:endParaRPr lang="bg-BG" dirty="0" smtClean="0"/>
          </a:p>
          <a:p>
            <a:pPr marL="271463" indent="0">
              <a:spcBef>
                <a:spcPts val="0"/>
              </a:spcBef>
              <a:buClr>
                <a:srgbClr val="68467A"/>
              </a:buClr>
              <a:buNone/>
            </a:pPr>
            <a:endParaRPr lang="bg-BG" dirty="0" smtClean="0"/>
          </a:p>
          <a:p>
            <a:pPr marL="446088" indent="-174625">
              <a:spcBef>
                <a:spcPts val="0"/>
              </a:spcBef>
              <a:buClr>
                <a:srgbClr val="68467A"/>
              </a:buClr>
              <a:buFont typeface="Wingdings 3" pitchFamily="18" charset="2"/>
              <a:buChar char=""/>
            </a:pPr>
            <a:r>
              <a:rPr lang="bg-BG" dirty="0" smtClean="0"/>
              <a:t>За </a:t>
            </a:r>
            <a:r>
              <a:rPr lang="bg-BG" dirty="0"/>
              <a:t>родителите е важно коя организация ще застане зад кампанията. Асоциация </a:t>
            </a:r>
            <a:r>
              <a:rPr lang="bg-BG" dirty="0" smtClean="0"/>
              <a:t>„Родители“ , като </a:t>
            </a:r>
            <a:r>
              <a:rPr lang="bg-BG" dirty="0"/>
              <a:t>цяло </a:t>
            </a:r>
            <a:r>
              <a:rPr lang="bg-BG" dirty="0" smtClean="0"/>
              <a:t>, се </a:t>
            </a:r>
            <a:r>
              <a:rPr lang="bg-BG" dirty="0"/>
              <a:t>възприема като подходяща </a:t>
            </a:r>
            <a:r>
              <a:rPr lang="bg-BG" dirty="0" smtClean="0"/>
              <a:t>организация за провеждане на кампанията. </a:t>
            </a:r>
            <a:endParaRPr lang="bg-BG" dirty="0"/>
          </a:p>
          <a:p>
            <a:pPr>
              <a:spcBef>
                <a:spcPts val="0"/>
              </a:spcBef>
              <a:buClr>
                <a:srgbClr val="68467A"/>
              </a:buClr>
              <a:buFont typeface="Wingdings 3" pitchFamily="18" charset="2"/>
              <a:buChar char=""/>
            </a:pPr>
            <a:endParaRPr lang="bg-BG" dirty="0" smtClean="0"/>
          </a:p>
          <a:p>
            <a:pPr>
              <a:spcBef>
                <a:spcPts val="0"/>
              </a:spcBef>
              <a:buClr>
                <a:srgbClr val="68467A"/>
              </a:buClr>
              <a:buFont typeface="Wingdings 3" pitchFamily="18" charset="2"/>
              <a:buChar char="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74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7446"/>
              </p:ext>
            </p:extLst>
          </p:nvPr>
        </p:nvGraphicFramePr>
        <p:xfrm>
          <a:off x="467544" y="908720"/>
          <a:ext cx="8064897" cy="5636970"/>
        </p:xfrm>
        <a:graphic>
          <a:graphicData uri="http://schemas.openxmlformats.org/drawingml/2006/table">
            <a:tbl>
              <a:tblPr/>
              <a:tblGrid>
                <a:gridCol w="2535791"/>
                <a:gridCol w="2538782"/>
                <a:gridCol w="574142"/>
                <a:gridCol w="1208091"/>
                <a:gridCol w="1208091"/>
              </a:tblGrid>
              <a:tr h="1772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Всички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Извадка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Родители</a:t>
                      </a:r>
                      <a:r>
                        <a:rPr lang="bg-BG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които живеят с децата си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Бащи, които не живеят с децата си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База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Детето живее ли при Вас постоянно?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Не, живее при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Каква е връзката Ви с детето?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Биологичен родител (кръвна връзка)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Приемен родител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Осиновител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83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Отглеждам детето като свое (живея/еех с неговия родител)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Колко деца под 18 години имате, които живеят при вас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Нито едно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дете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и повече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Колко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деца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под 18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години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имате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които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НЕ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живеят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при вас?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Нито едно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дете </a:t>
                      </a:r>
                      <a:endParaRPr lang="bg-BG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8.5%</a:t>
                      </a:r>
                      <a:endParaRPr lang="bg-BG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0.3%</a:t>
                      </a:r>
                      <a:endParaRPr lang="bg-BG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90.0</a:t>
                      </a:r>
                      <a:r>
                        <a:rPr lang="bg-BG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Какво е семейното Ви положение?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Омъжена / женен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Съвместно съжителство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Разведен/а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Вдовец/</a:t>
                      </a:r>
                      <a:r>
                        <a:rPr lang="bg-BG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ица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Неженен/ Неомъжвана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кого основно отглеждате детето?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Сам/а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биологичен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детето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58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партньор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(не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биологичен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детето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родители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Със съпруга (приемно семейство)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95536" y="5168225"/>
            <a:ext cx="4104456" cy="273199"/>
          </a:xfrm>
          <a:prstGeom prst="flowChartAlternateProcess">
            <a:avLst/>
          </a:prstGeom>
          <a:solidFill>
            <a:srgbClr val="D5D5D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Какво е семейното Ви положение?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73965" y="3036582"/>
            <a:ext cx="179437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i="1" dirty="0">
                <a:solidFill>
                  <a:srgbClr val="292934"/>
                </a:solidFill>
              </a:rPr>
              <a:t>База</a:t>
            </a:r>
            <a:r>
              <a:rPr lang="en-US" sz="1000" i="1" dirty="0">
                <a:solidFill>
                  <a:srgbClr val="292934"/>
                </a:solidFill>
              </a:rPr>
              <a:t>:</a:t>
            </a:r>
            <a:r>
              <a:rPr lang="bg-BG" sz="1000" i="1" dirty="0">
                <a:solidFill>
                  <a:srgbClr val="292934"/>
                </a:solidFill>
              </a:rPr>
              <a:t> Всички </a:t>
            </a:r>
            <a:r>
              <a:rPr lang="bg-BG" sz="1000" i="1" dirty="0" smtClean="0">
                <a:solidFill>
                  <a:srgbClr val="292934"/>
                </a:solidFill>
              </a:rPr>
              <a:t>респонденти</a:t>
            </a:r>
            <a:endParaRPr lang="bg-BG" sz="1000" i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3568" y="5168225"/>
            <a:ext cx="3443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С кого основно отглеждате детето?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46568236"/>
              </p:ext>
            </p:extLst>
          </p:nvPr>
        </p:nvGraphicFramePr>
        <p:xfrm>
          <a:off x="251520" y="836711"/>
          <a:ext cx="7560840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51439075"/>
              </p:ext>
            </p:extLst>
          </p:nvPr>
        </p:nvGraphicFramePr>
        <p:xfrm>
          <a:off x="1979712" y="3501008"/>
          <a:ext cx="69847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05906" y="5462802"/>
            <a:ext cx="3269141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i="1" dirty="0">
                <a:solidFill>
                  <a:srgbClr val="292934"/>
                </a:solidFill>
              </a:rPr>
              <a:t>База</a:t>
            </a:r>
            <a:r>
              <a:rPr lang="en-US" sz="1000" i="1" dirty="0">
                <a:solidFill>
                  <a:srgbClr val="292934"/>
                </a:solidFill>
              </a:rPr>
              <a:t>:</a:t>
            </a:r>
            <a:r>
              <a:rPr lang="bg-BG" sz="1000" i="1" dirty="0">
                <a:solidFill>
                  <a:srgbClr val="292934"/>
                </a:solidFill>
              </a:rPr>
              <a:t> </a:t>
            </a:r>
            <a:r>
              <a:rPr lang="bg-BG" sz="1000" i="1" dirty="0" smtClean="0">
                <a:solidFill>
                  <a:srgbClr val="292934"/>
                </a:solidFill>
              </a:rPr>
              <a:t>родители, които живеят с децата си (1000)</a:t>
            </a:r>
            <a:endParaRPr lang="bg-BG" sz="1000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1446577998"/>
              </p:ext>
            </p:extLst>
          </p:nvPr>
        </p:nvGraphicFramePr>
        <p:xfrm>
          <a:off x="34925" y="1340768"/>
          <a:ext cx="835349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Имате ли постоянен </a:t>
            </a:r>
            <a:r>
              <a:rPr lang="ru-RU" sz="1200" b="1" dirty="0" smtClean="0">
                <a:solidFill>
                  <a:srgbClr val="292934"/>
                </a:solidFill>
              </a:rPr>
              <a:t>партньор/ка</a:t>
            </a:r>
            <a:r>
              <a:rPr lang="ru-RU" sz="1200" b="1" dirty="0">
                <a:solidFill>
                  <a:srgbClr val="292934"/>
                </a:solidFill>
              </a:rPr>
              <a:t>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40943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519338" y="6569075"/>
            <a:ext cx="192742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Всички 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998175" y="1769566"/>
            <a:ext cx="684274" cy="308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Arial" charset="0"/>
              </a:rPr>
              <a:t>12</a:t>
            </a:r>
            <a:r>
              <a:rPr kumimoji="0" lang="bg-BG" sz="1200" b="1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Arial" charset="0"/>
              </a:rPr>
              <a:t> г.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5392" y="908720"/>
            <a:ext cx="1925191" cy="576064"/>
          </a:xfrm>
          <a:prstGeom prst="roundRect">
            <a:avLst/>
          </a:prstGeom>
          <a:noFill/>
          <a:ln>
            <a:solidFill>
              <a:srgbClr val="4F2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i="1" dirty="0" smtClean="0">
                <a:solidFill>
                  <a:srgbClr val="292934"/>
                </a:solidFill>
              </a:rPr>
              <a:t>От колко години сте заедно? </a:t>
            </a:r>
          </a:p>
          <a:p>
            <a:pPr algn="ctr"/>
            <a:r>
              <a:rPr lang="bg-BG" sz="1200" i="1" dirty="0" smtClean="0">
                <a:solidFill>
                  <a:srgbClr val="292934"/>
                </a:solidFill>
              </a:rPr>
              <a:t>среден брой години</a:t>
            </a:r>
            <a:endParaRPr lang="bg-BG" sz="1200" b="1" i="1" dirty="0">
              <a:solidFill>
                <a:srgbClr val="292934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8007118" y="3868640"/>
            <a:ext cx="684274" cy="308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Arial" charset="0"/>
              </a:rPr>
              <a:t>4 г.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0232" y="2636912"/>
            <a:ext cx="2448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/>
              <a:t>База: Всички респонденти, които имат партньор и са посочили от колко време са заедно </a:t>
            </a:r>
            <a:endParaRPr lang="bg-BG" sz="1100" i="1" dirty="0"/>
          </a:p>
        </p:txBody>
      </p:sp>
      <p:sp>
        <p:nvSpPr>
          <p:cNvPr id="3" name="Up Arrow 2"/>
          <p:cNvSpPr/>
          <p:nvPr/>
        </p:nvSpPr>
        <p:spPr bwMode="auto">
          <a:xfrm>
            <a:off x="8271254" y="2420888"/>
            <a:ext cx="178545" cy="2520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200" b="1" i="0" u="none" strike="noStrike" cap="none" normalizeH="0" baseline="0" dirty="0" smtClean="0">
              <a:ln>
                <a:noFill/>
              </a:ln>
              <a:solidFill>
                <a:srgbClr val="292934"/>
              </a:solidFill>
              <a:effectLst/>
              <a:latin typeface="Arial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 flipV="1">
            <a:off x="8275870" y="3222597"/>
            <a:ext cx="180000" cy="2520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200" b="1" i="0" u="none" strike="noStrike" cap="none" normalizeH="0" baseline="0" dirty="0" smtClean="0">
              <a:ln>
                <a:noFill/>
              </a:ln>
              <a:solidFill>
                <a:srgbClr val="292934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73735" y="2159278"/>
            <a:ext cx="864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292934"/>
                </a:solidFill>
              </a:rPr>
              <a:t>912 респ.</a:t>
            </a:r>
            <a:endParaRPr lang="bg-BG" sz="1100" b="1" i="1" dirty="0">
              <a:solidFill>
                <a:srgbClr val="29293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6376" y="3479742"/>
            <a:ext cx="864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292934"/>
                </a:solidFill>
              </a:rPr>
              <a:t>36 респ.</a:t>
            </a:r>
            <a:endParaRPr lang="bg-BG" sz="11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4249578473"/>
              </p:ext>
            </p:extLst>
          </p:nvPr>
        </p:nvGraphicFramePr>
        <p:xfrm>
          <a:off x="-591689" y="785711"/>
          <a:ext cx="9865096" cy="559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Имате ли постоянен партньора/ка?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85" y="1284759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0"/>
          <a:stretch/>
        </p:blipFill>
        <p:spPr bwMode="auto">
          <a:xfrm>
            <a:off x="3211665" y="4789821"/>
            <a:ext cx="747416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85299" y="1556792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Пол на родителя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9512" y="386104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Нетен доход на домакинството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7812" y="5086345"/>
            <a:ext cx="2529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4F2270"/>
                </a:solidFill>
              </a:rPr>
              <a:t>Колко деца под 18 години имате, които живеят при </a:t>
            </a:r>
            <a:r>
              <a:rPr lang="ru-RU" sz="1100" b="1" dirty="0" smtClean="0">
                <a:solidFill>
                  <a:srgbClr val="4F2270"/>
                </a:solidFill>
              </a:rPr>
              <a:t>вас?</a:t>
            </a:r>
            <a:endParaRPr lang="ru-RU" sz="1100" b="1" dirty="0">
              <a:solidFill>
                <a:srgbClr val="4F227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1994627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50" y="3391088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259132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Възраст на родителя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244495" y="6569075"/>
            <a:ext cx="37869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/1000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1267171953"/>
              </p:ext>
            </p:extLst>
          </p:nvPr>
        </p:nvGraphicFramePr>
        <p:xfrm>
          <a:off x="-324544" y="756960"/>
          <a:ext cx="9289032" cy="559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618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Имате ли постоянен </a:t>
            </a:r>
            <a:r>
              <a:rPr lang="ru-RU" sz="1200" b="1" dirty="0" smtClean="0">
                <a:solidFill>
                  <a:srgbClr val="292934"/>
                </a:solidFill>
              </a:rPr>
              <a:t>партньор/ка</a:t>
            </a:r>
            <a:r>
              <a:rPr lang="ru-RU" sz="1200" b="1" dirty="0">
                <a:solidFill>
                  <a:srgbClr val="292934"/>
                </a:solidFill>
              </a:rPr>
              <a:t>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15793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84759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0"/>
          <a:stretch/>
        </p:blipFill>
        <p:spPr bwMode="auto">
          <a:xfrm>
            <a:off x="3465673" y="4618393"/>
            <a:ext cx="747416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01756" y="170901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>
                <a:solidFill>
                  <a:srgbClr val="4F2270"/>
                </a:solidFill>
              </a:rPr>
              <a:t>Възраст на родителя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1520" y="378904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>
                <a:solidFill>
                  <a:srgbClr val="4F2270"/>
                </a:solidFill>
              </a:rPr>
              <a:t>Нетен доход на домакинството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9512" y="5013176"/>
            <a:ext cx="2529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F2270"/>
                </a:solidFill>
              </a:rPr>
              <a:t>Тип населено място</a:t>
            </a:r>
            <a:endParaRPr lang="ru-RU" sz="1100" b="1" dirty="0">
              <a:solidFill>
                <a:srgbClr val="4F227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29" y="2508895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58" y="3356992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1520" y="287935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>
                <a:solidFill>
                  <a:srgbClr val="4F2270"/>
                </a:solidFill>
              </a:rPr>
              <a:t>Образование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60031" y="764704"/>
            <a:ext cx="4032449" cy="60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Най-голяма е вероятността за едно дете родителите му да се разделят е, когато то е между 5 и 14-годишна възраст.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възраст между 5 и 9 години имат 33% от живеещите без децата си бащи спрямо 38% от другите родители, 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 между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10 и 14-годишна възраст имат 40%, спрямо 34% от останалите.</a:t>
            </a:r>
          </a:p>
          <a:p>
            <a:pPr lvl="0"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Мнозинството български родители са млади хора: близо половината (45%) са до 35-годишна възраст, и още над една четвърт (27%) са в групата от 36 до 40 години. Само един от десет родители е на възраст над 46 години.</a:t>
            </a:r>
          </a:p>
          <a:p>
            <a:pPr lvl="0"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Над две трети от родителите живеят в малки населени места – 35% живеят в малки градчета, а в селата живеят още 33%. Жителите на София и на останалите областни градове съставлят равни дялове от извадката – по 16%.</a:t>
            </a:r>
          </a:p>
          <a:p>
            <a:pPr lvl="0"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Представителите на небългарски етнически групи сред родителите са повече, отколкото сред населението като цяло. Ако според Преброяване 2011 85% са се самоопределили като българи, сред интервюиранети родители те са 73%. Ако средно сред населението самоопределящите се като турци и роми са съответно 9 и 5%, в извадката техните дялове са респективно 14% и 10%. Тези разлики се дължат на факта, че спадът в раждаемостта в последните три десетилетия е най-голям именно сред представителите на българското мнозинство.</a:t>
            </a:r>
          </a:p>
          <a:p>
            <a:pPr lvl="0"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Всяко пето българско семейство с деца живее с месечни доходи до 500 лв., а други 44% разполагат с между 500 и 1000 лв. на месец. Тези доходи, дори и при минимален брой от двама-трима души в семейството, едва ли създават добри предпоставки за пълноценно развитие на българските деца.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130496"/>
            <a:ext cx="393108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Възрастта на децата оказва влияние върху решенията на бащите дали и кога да се разделят със семействата си.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7" y="1579146"/>
            <a:ext cx="410445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живеещи с децата си, най-често отглеждат само по едно дете (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63%).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Две деца отглеждат под една трета, и само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6%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отглеждат повече от две деца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</a:t>
            </a:r>
          </a:p>
          <a:p>
            <a:pPr lvl="0"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Закономерно, много по-малка част от «разделените бащи» отглеждат деца, и средният брой деца, който имат, е по-малък в сравнение с останалите родители. Общо взето, един от всеки пет такива бащи живее със собствени деца. От живеещите със собствени деца, 81% (или 17% от цялата подсъвкупност) живеят с едно собствено дете, 14% – с две собствени деца, и само един респондент – с 4 собствени деца. Като цяло, средният брой деца, който имат «разделените бащи», независимо дали живеят с тях или не, е 1,11, докато за останалите родители той е 1,45.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885" y="4883676"/>
            <a:ext cx="4075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Данните от проучването дават основание да се заключи, че бащите избягват раздяла със семействата си в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най-ранната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възраст на децата. Едва един от сто неживеещи с децата си бащи има дете до под едногодишна възраст, в сравнение с десет от сто живеещи с децата си родители. Едва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13%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«разделените» бащи имат деца между 1 и 4 години спрямо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27%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другите родители, въпреки че като цяло средната им възраст е по-висока.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393108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 sz="140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bg-BG" dirty="0"/>
              <a:t>Моделът на еднодетните семейства преобладава както при живеещите, така и при неживеещите с децата си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27359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325" y="46038"/>
            <a:ext cx="78247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schemeClr val="bg1"/>
                </a:solidFill>
              </a:rPr>
              <a:t>СЪДЪРЖАНИЕ</a:t>
            </a:r>
            <a:endParaRPr lang="bg-BG" sz="13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1559256"/>
            <a:ext cx="7920880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/>
          <a:p>
            <a:pPr marL="324000" indent="-648000">
              <a:spcBef>
                <a:spcPts val="864"/>
              </a:spcBef>
              <a:spcAft>
                <a:spcPts val="864"/>
              </a:spcAft>
            </a:pPr>
            <a:r>
              <a:rPr lang="bg-BG" sz="1200" b="1" dirty="0">
                <a:solidFill>
                  <a:srgbClr val="292934"/>
                </a:solidFill>
              </a:rPr>
              <a:t>МЕТОДОЛОГИЧЕСКА РАМКА </a:t>
            </a:r>
            <a:r>
              <a:rPr lang="bg-BG" sz="1200" b="1" u="sng" dirty="0">
                <a:solidFill>
                  <a:srgbClr val="292934"/>
                </a:solidFill>
              </a:rPr>
              <a:t>	</a:t>
            </a:r>
            <a:r>
              <a:rPr lang="bg-BG" sz="1200" b="1" u="sng" dirty="0" smtClean="0">
                <a:solidFill>
                  <a:srgbClr val="292934"/>
                </a:solidFill>
              </a:rPr>
              <a:t>				</a:t>
            </a:r>
            <a:r>
              <a:rPr lang="bg-BG" sz="1200" b="1" u="sng" dirty="0">
                <a:solidFill>
                  <a:srgbClr val="292934"/>
                </a:solidFill>
              </a:rPr>
              <a:t>	 </a:t>
            </a:r>
            <a:r>
              <a:rPr lang="bg-BG" sz="1200" b="1" u="sng" dirty="0" smtClean="0">
                <a:solidFill>
                  <a:srgbClr val="292934"/>
                </a:solidFill>
              </a:rPr>
              <a:t>  3</a:t>
            </a:r>
            <a:r>
              <a:rPr lang="en-GB" sz="1200" b="1" dirty="0" smtClean="0">
                <a:solidFill>
                  <a:srgbClr val="292934"/>
                </a:solidFill>
              </a:rPr>
              <a:t> </a:t>
            </a:r>
            <a:endParaRPr lang="bg-BG" sz="1200" b="1" dirty="0" smtClean="0">
              <a:solidFill>
                <a:srgbClr val="292934"/>
              </a:solidFill>
            </a:endParaRPr>
          </a:p>
          <a:p>
            <a:pPr marL="324000" indent="-648000">
              <a:spcBef>
                <a:spcPts val="864"/>
              </a:spcBef>
              <a:spcAft>
                <a:spcPts val="864"/>
              </a:spcAft>
            </a:pPr>
            <a:r>
              <a:rPr lang="bg-BG" sz="1200" b="1" dirty="0" smtClean="0">
                <a:solidFill>
                  <a:srgbClr val="292934"/>
                </a:solidFill>
              </a:rPr>
              <a:t>РЕЗУЛТАТИ ОТ ИЗСЛЕДВАНЕТО</a:t>
            </a:r>
            <a:r>
              <a:rPr lang="bg-BG" sz="1200" b="1" u="sng" dirty="0">
                <a:solidFill>
                  <a:srgbClr val="292934"/>
                </a:solidFill>
              </a:rPr>
              <a:t>						 </a:t>
            </a:r>
            <a:r>
              <a:rPr lang="bg-BG" sz="1200" b="1" u="sng" dirty="0" smtClean="0">
                <a:solidFill>
                  <a:srgbClr val="292934"/>
                </a:solidFill>
              </a:rPr>
              <a:t> 11</a:t>
            </a:r>
            <a:r>
              <a:rPr lang="en-GB" sz="1200" b="1" dirty="0" smtClean="0">
                <a:solidFill>
                  <a:srgbClr val="292934"/>
                </a:solidFill>
              </a:rPr>
              <a:t> </a:t>
            </a:r>
            <a:endParaRPr lang="bg-BG" sz="1200" b="1" dirty="0">
              <a:solidFill>
                <a:srgbClr val="292934"/>
              </a:solidFill>
            </a:endParaRPr>
          </a:p>
          <a:p>
            <a:pPr marL="324000" indent="-648000">
              <a:spcBef>
                <a:spcPts val="864"/>
              </a:spcBef>
              <a:spcAft>
                <a:spcPts val="864"/>
              </a:spcAft>
            </a:pPr>
            <a:r>
              <a:rPr lang="bg-BG" sz="1200" b="1" dirty="0" smtClean="0">
                <a:solidFill>
                  <a:srgbClr val="292934"/>
                </a:solidFill>
              </a:rPr>
              <a:t>1. </a:t>
            </a:r>
            <a:r>
              <a:rPr lang="ru-RU" sz="1200" b="1" dirty="0">
                <a:solidFill>
                  <a:srgbClr val="292934"/>
                </a:solidFill>
              </a:rPr>
              <a:t>ДЕМОГРАФСКИ ПРОФИЛ НА СЪВРЕМЕННОТО БЪЛГАРСКО </a:t>
            </a:r>
            <a:r>
              <a:rPr lang="ru-RU" sz="1200" b="1" dirty="0" smtClean="0">
                <a:solidFill>
                  <a:srgbClr val="292934"/>
                </a:solidFill>
              </a:rPr>
              <a:t>СЕМЕЙСТВО</a:t>
            </a:r>
            <a:r>
              <a:rPr lang="bg-BG" sz="1200" b="1" u="sng" dirty="0" smtClean="0">
                <a:solidFill>
                  <a:srgbClr val="292934"/>
                </a:solidFill>
              </a:rPr>
              <a:t>		  12</a:t>
            </a:r>
            <a:r>
              <a:rPr lang="en-GB" sz="1200" b="1" dirty="0" smtClean="0">
                <a:solidFill>
                  <a:srgbClr val="292934"/>
                </a:solidFill>
              </a:rPr>
              <a:t> </a:t>
            </a:r>
            <a:endParaRPr lang="bg-BG" sz="1200" b="1" dirty="0" smtClean="0">
              <a:solidFill>
                <a:srgbClr val="292934"/>
              </a:solidFill>
            </a:endParaRPr>
          </a:p>
          <a:p>
            <a:pPr marL="174625" indent="-174625">
              <a:spcBef>
                <a:spcPts val="864"/>
              </a:spcBef>
              <a:spcAft>
                <a:spcPts val="864"/>
              </a:spcAft>
            </a:pPr>
            <a:r>
              <a:rPr lang="bg-BG" sz="1200" b="1" dirty="0" smtClean="0">
                <a:solidFill>
                  <a:srgbClr val="292934"/>
                </a:solidFill>
              </a:rPr>
              <a:t>2. </a:t>
            </a:r>
            <a:r>
              <a:rPr lang="ru-RU" sz="1200" b="1" dirty="0">
                <a:solidFill>
                  <a:srgbClr val="292934"/>
                </a:solidFill>
              </a:rPr>
              <a:t>ВЪЗПРИЕМАНЕ НА РОДИТЕЛСТВОТО И НАГЛАСИ ОТНОСНО РАЗПРЕДЕЛЕНИЕ НА РОЛИТЕ </a:t>
            </a:r>
            <a:r>
              <a:rPr lang="ru-RU" sz="1200" b="1" dirty="0" smtClean="0">
                <a:solidFill>
                  <a:srgbClr val="292934"/>
                </a:solidFill>
              </a:rPr>
              <a:t>В СЕМЕЙСТВОТО</a:t>
            </a:r>
            <a:r>
              <a:rPr lang="bg-BG" sz="1200" b="1" u="sng" dirty="0" smtClean="0">
                <a:solidFill>
                  <a:srgbClr val="292934"/>
                </a:solidFill>
              </a:rPr>
              <a:t>		</a:t>
            </a:r>
            <a:r>
              <a:rPr lang="en-GB" sz="1200" b="1" u="sng" dirty="0" smtClean="0">
                <a:solidFill>
                  <a:srgbClr val="292934"/>
                </a:solidFill>
              </a:rPr>
              <a:t>       </a:t>
            </a:r>
            <a:r>
              <a:rPr lang="bg-BG" sz="1200" b="1" u="sng" dirty="0" smtClean="0">
                <a:solidFill>
                  <a:srgbClr val="292934"/>
                </a:solidFill>
              </a:rPr>
              <a:t>					  25</a:t>
            </a:r>
          </a:p>
          <a:p>
            <a:pPr marL="324000" indent="-648000">
              <a:spcBef>
                <a:spcPts val="864"/>
              </a:spcBef>
              <a:spcAft>
                <a:spcPts val="864"/>
              </a:spcAft>
            </a:pPr>
            <a:r>
              <a:rPr lang="ru-RU" sz="1200" b="1" dirty="0">
                <a:solidFill>
                  <a:srgbClr val="292934"/>
                </a:solidFill>
              </a:rPr>
              <a:t>3. ОТГЛЕЖДАНЕ НА ДЕЦАТА ПРИ РАЗДЯЛА ИЛИ </a:t>
            </a:r>
            <a:r>
              <a:rPr lang="ru-RU" sz="1200" b="1" dirty="0" smtClean="0">
                <a:solidFill>
                  <a:srgbClr val="292934"/>
                </a:solidFill>
              </a:rPr>
              <a:t>РАЗВОД</a:t>
            </a:r>
            <a:r>
              <a:rPr lang="ru-RU" sz="1200" b="1" u="sng" dirty="0" smtClean="0">
                <a:solidFill>
                  <a:srgbClr val="292934"/>
                </a:solidFill>
              </a:rPr>
              <a:t>   				  41</a:t>
            </a:r>
          </a:p>
          <a:p>
            <a:pPr marL="324000" indent="-648000">
              <a:spcBef>
                <a:spcPts val="864"/>
              </a:spcBef>
              <a:spcAft>
                <a:spcPts val="864"/>
              </a:spcAft>
            </a:pPr>
            <a:r>
              <a:rPr lang="ru-RU" sz="1200" b="1" dirty="0" smtClean="0">
                <a:solidFill>
                  <a:srgbClr val="292934"/>
                </a:solidFill>
              </a:rPr>
              <a:t>4. ОСНОВНИ </a:t>
            </a:r>
            <a:r>
              <a:rPr lang="ru-RU" sz="1200" b="1" dirty="0">
                <a:solidFill>
                  <a:srgbClr val="292934"/>
                </a:solidFill>
              </a:rPr>
              <a:t>ПРАКТИКИ В ОТГЛЕЖДАНЕТО И ВЪЗПИТАНИЕТО НА </a:t>
            </a:r>
            <a:r>
              <a:rPr lang="ru-RU" sz="1200" b="1" dirty="0" smtClean="0">
                <a:solidFill>
                  <a:srgbClr val="292934"/>
                </a:solidFill>
              </a:rPr>
              <a:t>ДЕЦАТА</a:t>
            </a:r>
            <a:r>
              <a:rPr lang="ru-RU" sz="1200" b="1" u="sng" dirty="0">
                <a:solidFill>
                  <a:srgbClr val="292934"/>
                </a:solidFill>
              </a:rPr>
              <a:t>	</a:t>
            </a:r>
            <a:r>
              <a:rPr lang="ru-RU" sz="1200" b="1" u="sng" dirty="0" smtClean="0">
                <a:solidFill>
                  <a:srgbClr val="292934"/>
                </a:solidFill>
              </a:rPr>
              <a:t>	  54</a:t>
            </a:r>
            <a:endParaRPr lang="ru-RU" sz="1200" b="1" dirty="0">
              <a:solidFill>
                <a:srgbClr val="292934"/>
              </a:solidFill>
            </a:endParaRPr>
          </a:p>
          <a:p>
            <a:pPr marL="324000" indent="-648000">
              <a:spcBef>
                <a:spcPts val="864"/>
              </a:spcBef>
              <a:spcAft>
                <a:spcPts val="864"/>
              </a:spcAft>
            </a:pPr>
            <a:r>
              <a:rPr lang="ru-RU" sz="1200" b="1" dirty="0" smtClean="0">
                <a:solidFill>
                  <a:srgbClr val="292934"/>
                </a:solidFill>
              </a:rPr>
              <a:t>5. РОЛЯ </a:t>
            </a:r>
            <a:r>
              <a:rPr lang="ru-RU" sz="1200" b="1" dirty="0">
                <a:solidFill>
                  <a:srgbClr val="292934"/>
                </a:solidFill>
              </a:rPr>
              <a:t>НА БАЩАТА </a:t>
            </a:r>
            <a:r>
              <a:rPr lang="ru-RU" sz="1200" b="1" dirty="0" smtClean="0">
                <a:solidFill>
                  <a:srgbClr val="292934"/>
                </a:solidFill>
              </a:rPr>
              <a:t>И БАРИЕРИ </a:t>
            </a:r>
            <a:r>
              <a:rPr lang="ru-RU" sz="1200" b="1" dirty="0">
                <a:solidFill>
                  <a:srgbClr val="292934"/>
                </a:solidFill>
              </a:rPr>
              <a:t>ПРЕД АКТИВНОТО МЪЖКО </a:t>
            </a:r>
            <a:r>
              <a:rPr lang="ru-RU" sz="1200" b="1" dirty="0" smtClean="0">
                <a:solidFill>
                  <a:srgbClr val="292934"/>
                </a:solidFill>
              </a:rPr>
              <a:t>ВКЛЮЧВАНЕ</a:t>
            </a:r>
            <a:r>
              <a:rPr lang="ru-RU" sz="1200" b="1" u="sng" dirty="0">
                <a:solidFill>
                  <a:srgbClr val="292934"/>
                </a:solidFill>
              </a:rPr>
              <a:t>	</a:t>
            </a:r>
            <a:r>
              <a:rPr lang="ru-RU" sz="1200" b="1" u="sng" dirty="0" smtClean="0">
                <a:solidFill>
                  <a:srgbClr val="292934"/>
                </a:solidFill>
              </a:rPr>
              <a:t>	102</a:t>
            </a:r>
            <a:r>
              <a:rPr lang="ru-RU" sz="1200" b="1" dirty="0" smtClean="0">
                <a:solidFill>
                  <a:srgbClr val="292934"/>
                </a:solidFill>
              </a:rPr>
              <a:t> </a:t>
            </a:r>
            <a:endParaRPr lang="ru-RU" sz="1200" b="1" dirty="0">
              <a:solidFill>
                <a:srgbClr val="292934"/>
              </a:solidFill>
            </a:endParaRPr>
          </a:p>
          <a:p>
            <a:pPr marL="324000" indent="-648000">
              <a:spcBef>
                <a:spcPts val="864"/>
              </a:spcBef>
              <a:spcAft>
                <a:spcPts val="864"/>
              </a:spcAft>
            </a:pPr>
            <a:r>
              <a:rPr lang="ru-RU" sz="1200" b="1" dirty="0" smtClean="0">
                <a:solidFill>
                  <a:srgbClr val="292934"/>
                </a:solidFill>
              </a:rPr>
              <a:t>6. ПОЗНАТОСТ </a:t>
            </a:r>
            <a:r>
              <a:rPr lang="ru-RU" sz="1200" b="1" dirty="0">
                <a:solidFill>
                  <a:srgbClr val="292934"/>
                </a:solidFill>
              </a:rPr>
              <a:t>НА КАМПАНИИ И УЧАСТИЕ В ДЕЙНОСТИ, СВЪРЗАНИ С АКТИВНО </a:t>
            </a:r>
            <a:r>
              <a:rPr lang="ru-RU" sz="1200" b="1" dirty="0" smtClean="0">
                <a:solidFill>
                  <a:srgbClr val="292934"/>
                </a:solidFill>
              </a:rPr>
              <a:t>БАЩИНСТВО</a:t>
            </a:r>
            <a:r>
              <a:rPr lang="ru-RU" sz="1200" b="1" u="sng" dirty="0">
                <a:solidFill>
                  <a:srgbClr val="292934"/>
                </a:solidFill>
              </a:rPr>
              <a:t>   </a:t>
            </a:r>
            <a:r>
              <a:rPr lang="ru-RU" sz="1200" b="1" u="sng" dirty="0" smtClean="0">
                <a:solidFill>
                  <a:srgbClr val="292934"/>
                </a:solidFill>
              </a:rPr>
              <a:t>116</a:t>
            </a:r>
            <a:r>
              <a:rPr lang="ru-RU" sz="1200" b="1" dirty="0" smtClean="0">
                <a:solidFill>
                  <a:srgbClr val="292934"/>
                </a:solidFill>
              </a:rPr>
              <a:t> </a:t>
            </a:r>
            <a:endParaRPr lang="ru-RU" sz="1200" b="1" dirty="0">
              <a:solidFill>
                <a:srgbClr val="292934"/>
              </a:solidFill>
            </a:endParaRPr>
          </a:p>
          <a:p>
            <a:pPr marL="324000" indent="-648000">
              <a:spcBef>
                <a:spcPts val="864"/>
              </a:spcBef>
              <a:spcAft>
                <a:spcPts val="864"/>
              </a:spcAft>
            </a:pPr>
            <a:r>
              <a:rPr lang="bg-BG" sz="1200" b="1" dirty="0" smtClean="0">
                <a:solidFill>
                  <a:srgbClr val="292934"/>
                </a:solidFill>
              </a:rPr>
              <a:t>ОСНОВНИ ИЗВОДИ</a:t>
            </a:r>
            <a:r>
              <a:rPr lang="bg-BG" sz="1200" b="1" u="sng" dirty="0">
                <a:solidFill>
                  <a:srgbClr val="292934"/>
                </a:solidFill>
              </a:rPr>
              <a:t>						   </a:t>
            </a:r>
            <a:r>
              <a:rPr lang="bg-BG" sz="1200" b="1" u="sng" dirty="0" smtClean="0">
                <a:solidFill>
                  <a:srgbClr val="292934"/>
                </a:solidFill>
              </a:rPr>
              <a:t>	1</a:t>
            </a:r>
            <a:r>
              <a:rPr lang="en-US" sz="1200" b="1" u="sng" dirty="0" smtClean="0">
                <a:solidFill>
                  <a:srgbClr val="292934"/>
                </a:solidFill>
              </a:rPr>
              <a:t>26</a:t>
            </a:r>
            <a:endParaRPr lang="bg-BG" sz="1200" b="1" u="sng" dirty="0" smtClean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Колко деца под 18 години имате, които живеят при вас?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49029" y="6569075"/>
            <a:ext cx="19274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Всички </a:t>
            </a:r>
            <a:r>
              <a:rPr lang="bg-BG" sz="1000" b="1" i="1" dirty="0" smtClean="0">
                <a:solidFill>
                  <a:srgbClr val="292934"/>
                </a:solidFill>
              </a:rPr>
              <a:t>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61812434"/>
              </p:ext>
            </p:extLst>
          </p:nvPr>
        </p:nvGraphicFramePr>
        <p:xfrm>
          <a:off x="-540568" y="836712"/>
          <a:ext cx="479860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868145" y="836712"/>
            <a:ext cx="2769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Колко деца под 18 години имате, които </a:t>
            </a:r>
            <a:r>
              <a:rPr lang="bg-BG" sz="1200" b="1" dirty="0" smtClean="0">
                <a:solidFill>
                  <a:srgbClr val="292934"/>
                </a:solidFill>
              </a:rPr>
              <a:t>НЕ </a:t>
            </a:r>
            <a:r>
              <a:rPr lang="ru-RU" sz="1200" b="1" dirty="0" smtClean="0">
                <a:solidFill>
                  <a:srgbClr val="292934"/>
                </a:solidFill>
              </a:rPr>
              <a:t>живеят </a:t>
            </a:r>
            <a:r>
              <a:rPr lang="ru-RU" sz="1200" b="1" dirty="0">
                <a:solidFill>
                  <a:srgbClr val="292934"/>
                </a:solidFill>
              </a:rPr>
              <a:t>при вас?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82648253"/>
              </p:ext>
            </p:extLst>
          </p:nvPr>
        </p:nvGraphicFramePr>
        <p:xfrm>
          <a:off x="4318339" y="1191235"/>
          <a:ext cx="479860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61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392304140"/>
              </p:ext>
            </p:extLst>
          </p:nvPr>
        </p:nvGraphicFramePr>
        <p:xfrm>
          <a:off x="-540568" y="104807"/>
          <a:ext cx="8568952" cy="380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2475049075"/>
              </p:ext>
            </p:extLst>
          </p:nvPr>
        </p:nvGraphicFramePr>
        <p:xfrm>
          <a:off x="-252536" y="2996952"/>
          <a:ext cx="8253310" cy="380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49029" y="6569075"/>
            <a:ext cx="19274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Всички </a:t>
            </a:r>
            <a:r>
              <a:rPr lang="bg-BG" sz="1000" b="1" i="1" dirty="0" smtClean="0">
                <a:solidFill>
                  <a:srgbClr val="292934"/>
                </a:solidFill>
              </a:rPr>
              <a:t>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6336" y="71974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>
                <a:solidFill>
                  <a:srgbClr val="002060"/>
                </a:solidFill>
              </a:rPr>
              <a:t> </a:t>
            </a:r>
            <a:r>
              <a:rPr lang="bg-BG" sz="1100" b="1" dirty="0" smtClean="0">
                <a:solidFill>
                  <a:srgbClr val="002060"/>
                </a:solidFill>
              </a:rPr>
              <a:t>      Среден брой: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280214" y="1835342"/>
            <a:ext cx="684274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1,17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80214" y="1022384"/>
            <a:ext cx="684274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1,45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80032" y="2613641"/>
            <a:ext cx="684274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1,2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8280032" y="2155273"/>
            <a:ext cx="684274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1,03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8280032" y="1374214"/>
            <a:ext cx="684274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1,11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8280032" y="2965471"/>
            <a:ext cx="684274" cy="25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1053897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>
                <a:solidFill>
                  <a:srgbClr val="4F2270"/>
                </a:solidFill>
              </a:rPr>
              <a:t>Общо деца в и извън </a:t>
            </a:r>
            <a:r>
              <a:rPr lang="bg-BG" sz="1100" b="1" dirty="0" smtClean="0">
                <a:solidFill>
                  <a:srgbClr val="4F2270"/>
                </a:solidFill>
              </a:rPr>
              <a:t>домакинството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96" y="1943254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Момичета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96" y="2735342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Момчета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69352" y="388746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До 1 г.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69352" y="4451174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1 - 4 г.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69352" y="500789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5 - 9 г.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69352" y="555352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10 - 14 г.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504" y="6122141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00" b="1" dirty="0" smtClean="0">
                <a:solidFill>
                  <a:srgbClr val="4F2270"/>
                </a:solidFill>
              </a:rPr>
              <a:t>15 - 17 г. (вкл.)</a:t>
            </a:r>
            <a:endParaRPr lang="bg-BG" sz="1100" b="1" dirty="0">
              <a:solidFill>
                <a:srgbClr val="4F227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8295332" y="4386916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1,05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8295332" y="3825064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8295150" y="4977192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1,09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8295150" y="4602940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8295150" y="4041088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8295150" y="5193216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8305530" y="5503020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1,08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8305530" y="5719044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1,03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326796" y="6050620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1,07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8326796" y="6266644"/>
            <a:ext cx="684274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3" y="462502"/>
            <a:ext cx="7955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Профил на децата, които живеят/ не живеят при родителите си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7987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782170"/>
              </p:ext>
            </p:extLst>
          </p:nvPr>
        </p:nvGraphicFramePr>
        <p:xfrm>
          <a:off x="66675" y="980728"/>
          <a:ext cx="8977313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4" imgW="10372657" imgH="2857500" progId="Excel.Sheet.12">
                  <p:embed/>
                </p:oleObj>
              </mc:Choice>
              <mc:Fallback>
                <p:oleObj name="Worksheet" r:id="rId4" imgW="10372657" imgH="2857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75" y="980728"/>
                        <a:ext cx="8977313" cy="247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Възраст и пол на детето, живеещо постоянно при родителите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17998"/>
              </p:ext>
            </p:extLst>
          </p:nvPr>
        </p:nvGraphicFramePr>
        <p:xfrm>
          <a:off x="323528" y="3760724"/>
          <a:ext cx="8352928" cy="2524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Worksheet" r:id="rId7" imgW="8572500" imgH="2590890" progId="Excel.Sheet.12">
                  <p:embed/>
                </p:oleObj>
              </mc:Choice>
              <mc:Fallback>
                <p:oleObj name="Worksheet" r:id="rId7" imgW="8572500" imgH="2590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3760724"/>
                        <a:ext cx="8352928" cy="2524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44495" y="6569075"/>
            <a:ext cx="37869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/1000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1200" b="1" dirty="0" smtClean="0">
                <a:solidFill>
                  <a:srgbClr val="292934"/>
                </a:solidFill>
              </a:rPr>
              <a:t>Възраст и пол на детето, живеещо постоянно при майката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761477"/>
              </p:ext>
            </p:extLst>
          </p:nvPr>
        </p:nvGraphicFramePr>
        <p:xfrm>
          <a:off x="53166" y="779676"/>
          <a:ext cx="9036496" cy="261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4" imgW="9239385" imgH="2676615" progId="Excel.Sheet.12">
                  <p:embed/>
                </p:oleObj>
              </mc:Choice>
              <mc:Fallback>
                <p:oleObj name="Worksheet" r:id="rId4" imgW="9239385" imgH="2676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66" y="779676"/>
                        <a:ext cx="9036496" cy="2616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14752"/>
              </p:ext>
            </p:extLst>
          </p:nvPr>
        </p:nvGraphicFramePr>
        <p:xfrm>
          <a:off x="467544" y="3573016"/>
          <a:ext cx="8084550" cy="242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Worksheet" r:id="rId7" imgW="8191500" imgH="2457450" progId="Excel.Sheet.12">
                  <p:embed/>
                </p:oleObj>
              </mc:Choice>
              <mc:Fallback>
                <p:oleObj name="Worksheet" r:id="rId7" imgW="8191500" imgH="2457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3573016"/>
                        <a:ext cx="8084550" cy="2425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3" y="1628800"/>
            <a:ext cx="4032449" cy="515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първо място е интересно да се отбележи, че периодът на раздяла на бащите с непълнолетните им деца е най-вероятно да съвпадне с началото на зрялата им възраст. Ако при отглеждащите децата си родители мнозинството респонденти са почти равномерно разпределени във възрастовите групи до 40 години (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общо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72%), при разделените от децата си бащи почти същият дял респонденти (69%) е концентриран във възрастта между 36 и 45 години.  От една страна, причина за това може да бъде по-късната възраст, на която мъжете стават родители в сравнение с жените. От друга, вероятно повечето партньорства се разпадат не в самото начало, а известно време след сключването на брака или началото на съвместното съжителство.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Данните от проучването косвено потвърждават, че вероятността от разпадане на семействата зависи и от това, доколко традиционни са ценностите, споделяни в дадена общност и колко затворена е тя. Представителите на турския и на ромския етнос сред разделените от децата си бащи са два и половина до три пъти по-малко, отколкото сред другите родители. Освен това, бащите, живеещи без децата си, са почти изцяло градски жители. Ако сред отглеждащите децата си родители близо една трета живеят в села, сред тях този дял е незначителен (около 3%). Също така, обаче, повечето от тях живеят не в София, а предимно в малки градове. В столицата,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където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ДЕМОГРАФСКИ ПРОФИЛ НА БЪЛГАРСКОТО СЕМЕЙСТВО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3" y="818709"/>
            <a:ext cx="381642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Социално-демографският профил на бащите, живеещи отделно от децата си, се различава съществено от този на останалите родители.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44008" y="732027"/>
            <a:ext cx="4032449" cy="58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възможностите за заетост  и респективно – за икономическа еманципация са по-големи и за двата пола,  не се наблюдава засилен процес на разпад на семействата.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Отглеждането на децата и заетостта на родителите, обаче, все още са в обратно пропорционална зависимост. Ако сред родителите, живеещи с децата си, около две трети работят на пълен работен ден, сред разделените от децата си бащи този дял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достига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83%.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Ангажиментите по децата и домакинството, обаче, в никакъв случай не са единствената причина за по-ниско равнище на заетост. Бащите, живеещи без децата си, като цяло имат по-високо равнище на образование от останалите родители (едва 7% са с по-ниско от средно образование, при около 20% при отглеждащите децата си респективно), а и по-зрялата им възраст предполага натрупване на повече квалификация и професионален опит. Същото така, градовете предполагат повече възможности за заетост, отколкото селата.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Разликите между двете групи родители по отношение на доходите са аналогични на тези по отношение на заетостта, но също така могат да се определят и като следствие от тях. По-високото равнище на заетост логично е свързано и с по-високи доходи на разделените от децата си бащи. При тях респондентите, попадащи в най-ниската подоходна група, са по-малко, а тези в най-високата – повече, отколкото при останалите родители.  Не бива да се пренебрегват като фактори, обаче, по-малкия размер на домакинствата и по-малкия финансов принос за отглеждането на децата на разделените бащи.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9633" y="1957766"/>
            <a:ext cx="7632848" cy="16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bg-BG" sz="2300" b="1" dirty="0">
              <a:solidFill>
                <a:srgbClr val="4F2270"/>
              </a:solidFill>
              <a:ea typeface="Verdana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bg-BG" sz="2300" b="1" dirty="0" smtClean="0">
                <a:solidFill>
                  <a:srgbClr val="68467A"/>
                </a:solidFill>
                <a:ea typeface="Verdana" pitchFamily="34" charset="0"/>
                <a:cs typeface="Arial" charset="0"/>
              </a:rPr>
              <a:t>ВЪЗПРИЕМАНЕ НА РОДИТЕЛСТВОТО И НАГЛАСИ ОТНОСНО РАЗПРЕДЕЛЕНИЕ НА РОЛИТЕ В СЕМЕЙСТВОТО</a:t>
            </a:r>
            <a:endParaRPr lang="bg-BG" sz="2300" b="1" dirty="0">
              <a:solidFill>
                <a:srgbClr val="68467A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91" y="836712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latin typeface="Calibri" pitchFamily="34" charset="0"/>
                <a:cs typeface="Calibri" pitchFamily="34" charset="0"/>
              </a:rPr>
              <a:t>Качественото проучване показа, че понятието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„</a:t>
            </a:r>
            <a:r>
              <a:rPr lang="bg-BG" sz="1400" dirty="0" err="1">
                <a:latin typeface="Calibri" pitchFamily="34" charset="0"/>
                <a:cs typeface="Calibri" pitchFamily="34" charset="0"/>
              </a:rPr>
              <a:t>родителство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“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предизвиква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многопластови асоциации и емоции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и у майките и у бащите .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1958" y="1700808"/>
            <a:ext cx="4032449" cy="48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Преобладаващата първа спонтанна асоциация с понятието „</a:t>
            </a:r>
            <a:r>
              <a:rPr lang="bg-BG" sz="1200" dirty="0" err="1">
                <a:latin typeface="Calibri" pitchFamily="34" charset="0"/>
                <a:cs typeface="Calibri" pitchFamily="34" charset="0"/>
              </a:rPr>
              <a:t>родителство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“ в повечето  от групите беше  с две понятия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 отговорност и грижа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.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Те отразяват възприемането на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сериозността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на социалната роля на родителя - от една страна, но от друга носят отпечатъка на драматизма и песимизма, която нашата нация излъчва. </a:t>
            </a:r>
            <a:endParaRPr lang="bg-BG" sz="12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Много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от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асоциациите, 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съпътстващи тези две основни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носят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нюанс на емоции в негативния спектър като стрес, повишена тревожност, </a:t>
            </a:r>
            <a:r>
              <a:rPr lang="bg-BG" sz="1200" dirty="0" err="1">
                <a:latin typeface="Calibri" pitchFamily="34" charset="0"/>
                <a:cs typeface="Calibri" pitchFamily="34" charset="0"/>
              </a:rPr>
              <a:t>обремененост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sz="1200" dirty="0" err="1">
                <a:latin typeface="Calibri" pitchFamily="34" charset="0"/>
                <a:cs typeface="Calibri" pitchFamily="34" charset="0"/>
              </a:rPr>
              <a:t>тягостност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, примирение, чувство за вина, дори душевна болка: </a:t>
            </a:r>
            <a:r>
              <a:rPr lang="bg-BG" sz="1200" dirty="0" err="1">
                <a:latin typeface="Calibri" pitchFamily="34" charset="0"/>
                <a:cs typeface="Calibri" pitchFamily="34" charset="0"/>
              </a:rPr>
              <a:t>отдаденост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sz="1200" dirty="0" err="1">
                <a:latin typeface="Calibri" pitchFamily="34" charset="0"/>
                <a:cs typeface="Calibri" pitchFamily="34" charset="0"/>
              </a:rPr>
              <a:t>жертвоготовност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, лишения, ограничения страхове, тревога, безпокойство, загуба</a:t>
            </a:r>
          </a:p>
          <a:p>
            <a:pPr marL="400050" lvl="1" indent="0" algn="just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„Първоначалният момент е на радост, по-късно нещата се променят. Всичко това става грижа  и отговорност.“ (Майки, София) </a:t>
            </a:r>
          </a:p>
          <a:p>
            <a:pPr marL="0" indent="0" algn="just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При мъжете по-силно се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проявяват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асоциациите, свързани със загуба на личната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свобода,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както и с първата емоционалната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реакция на шок,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породена от </a:t>
            </a:r>
            <a:r>
              <a:rPr lang="bg-BG" sz="1200" dirty="0" err="1">
                <a:latin typeface="Calibri" pitchFamily="34" charset="0"/>
                <a:cs typeface="Calibri" pitchFamily="34" charset="0"/>
              </a:rPr>
              <a:t>родителството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400050" lvl="1" indent="0" algn="just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„Загубваш  всички благинки на свободата“</a:t>
            </a:r>
          </a:p>
          <a:p>
            <a:pPr marL="400050" lvl="1" indent="0" algn="just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„Коренна промяна“ </a:t>
            </a:r>
          </a:p>
          <a:p>
            <a:pPr marL="400050" lvl="1" indent="0" algn="just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„Отиваш на втори план“ </a:t>
            </a:r>
          </a:p>
          <a:p>
            <a:pPr marL="400050" lvl="1" indent="0" algn="just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„Шокира ни“ </a:t>
            </a:r>
            <a:r>
              <a:rPr lang="bg-BG" sz="1200" i="1" dirty="0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bg-BG" sz="1200" i="1" dirty="0">
                <a:latin typeface="Calibri" pitchFamily="34" charset="0"/>
                <a:cs typeface="Calibri" pitchFamily="34" charset="0"/>
              </a:rPr>
              <a:t>(Бащи, Плевен)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88024" y="718385"/>
            <a:ext cx="4032449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От друга страна се появиха асоциации свързани със най-значимите и силни положителни човешки чувства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-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любов , обич и радост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и  освен тях: </a:t>
            </a:r>
          </a:p>
          <a:p>
            <a:pPr marL="400050" lvl="1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„Удовлетворение“ </a:t>
            </a:r>
          </a:p>
          <a:p>
            <a:pPr marL="400050" lvl="1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„Усещане за пълнота и успешност“ </a:t>
            </a:r>
          </a:p>
          <a:p>
            <a:pPr marL="400050" lvl="1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„Смях и забава“ </a:t>
            </a:r>
          </a:p>
          <a:p>
            <a:pPr marL="400050" lvl="1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„Неповторимо общуване“ </a:t>
            </a:r>
          </a:p>
          <a:p>
            <a:pPr marL="400050" lvl="1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„Хубави моменти – удоволствие, контакта със самото дете е много по-различен от всички останали“</a:t>
            </a:r>
          </a:p>
          <a:p>
            <a:pPr marL="400050" lvl="1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„Детето те зарежда; радва те“ </a:t>
            </a:r>
            <a:endParaRPr lang="bg-BG" sz="1200" i="1" dirty="0" smtClean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buNone/>
            </a:pPr>
            <a:endParaRPr lang="bg-BG" sz="1200" i="1" dirty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buNone/>
            </a:pPr>
            <a:endParaRPr lang="bg-BG" sz="1200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bg-BG" sz="14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9911" y="3516825"/>
            <a:ext cx="4032449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На рационално ниво родителите свързват </a:t>
            </a:r>
            <a:r>
              <a:rPr lang="bg-BG" sz="1200" dirty="0" err="1">
                <a:latin typeface="Calibri" pitchFamily="34" charset="0"/>
                <a:cs typeface="Calibri" pitchFamily="34" charset="0"/>
              </a:rPr>
              <a:t>родителството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с най-важните аспекти на човешкото битие: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смисъла на живота,  „предназначението на човека“ („Детето е всичко“ 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творческо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начало, съзидание (</a:t>
            </a:r>
            <a:r>
              <a:rPr lang="bg-BG" sz="1200" i="1" dirty="0">
                <a:latin typeface="Calibri" pitchFamily="34" charset="0"/>
                <a:cs typeface="Calibri" pitchFamily="34" charset="0"/>
              </a:rPr>
              <a:t>„Създаваш най-сложното произведение“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g-BG" sz="1200" dirty="0" err="1" smtClean="0">
                <a:latin typeface="Calibri" pitchFamily="34" charset="0"/>
                <a:cs typeface="Calibri" pitchFamily="34" charset="0"/>
              </a:rPr>
              <a:t>себереализация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, личностно израстване - придобиване на качества на характера като търпение, организираност, себеотрицание, умение да се поставят приоритети, социална зрялост.    </a:t>
            </a:r>
          </a:p>
          <a:p>
            <a:pPr marL="0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„Помъдряваме, порастваме, ставаме отговорни вкл. и към себе си  (Бащи, Плевен)</a:t>
            </a:r>
          </a:p>
          <a:p>
            <a:endParaRPr lang="bg-BG" sz="1200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у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чене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, нов голям урок  </a:t>
            </a:r>
          </a:p>
          <a:p>
            <a:pPr marL="0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„Учене през цялото време“ (Самотни майки, София).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7810" y="2915652"/>
            <a:ext cx="39604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„</a:t>
            </a:r>
            <a:r>
              <a:rPr lang="bg-BG" sz="1400" dirty="0" err="1">
                <a:latin typeface="Calibri" pitchFamily="34" charset="0"/>
                <a:cs typeface="Calibri" pitchFamily="34" charset="0"/>
              </a:rPr>
              <a:t>Родителството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 е постепенно натрупване на любовта“(Самотни майки, София)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7325" y="4462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ВЪЗПРИЕМАНЕ НА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1772816"/>
            <a:ext cx="4032449" cy="460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Всички групи родители в приблизително еднаква степен споделят концепцията за споделени и равни родителски отговорности. Около 97% от  майките и от бащите от двете групи са съгласни, че най-важните свързани с детето решения трябва да се вземат съвместно от майката и бащата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Най-категорични в това свое становище са майките (80% напълно съгласни), следвани от бащите, живеещи с децата си (72%). Сред разделените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децата си бащи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обаче, категорично съгласните са под две трети – 63%.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така, девет от десет респонденти от всички групи са съгласни с твърденията, че най-важната роля на мъжа е да осигурява материално своето семейство, а на жената – да се грижи за дома и децата. Отново, разделените от децата си бащи не се толкова категорични в това свое становище, колкото са останалите родители, и в това отношение, мненията им са по-близки до тези на майките, отколкото до тези на бащите, живеещи с децата си. Обяснението може да се потърси във факта, че техните семейства вече са се разпаднали веднъж, вероятно защото единият от партньорите не е изпълнявал желаната от другия роля. Също така, текущият им статус създава много предпоставки както за размиване на отговорностите, така и за загуба на родителски права.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3" y="818709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Родителите в България имат много сходни мнения по най-важните въпроси, свързани с родителската отговорност и с ролята мъжа и на жената в семейството.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0010" y="795622"/>
            <a:ext cx="4032449" cy="38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Интересно е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да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 отбележи, че всички респонденти са малко по-сигурни в ролята на мъжа, отколкото в ролята на жената, като разликата е най-голяма при бащите, живеещи с децата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си.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Възниква също така въпросът, защо българските жени, които толкова отдавна са добили равноправие по отношение на образователния и трудовия статус, са така  концентрирани в своята роля на майки и домакини? Отговорът може би се крие в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горчивия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опит от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епохата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социализма и постсоциалистическия преход, когато жените опознаха добре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тежестта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двойствената роля «майка и труженичка».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Вп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очем,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консенсусът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между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родителите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приключва там, където започва конкретността на битието.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Ако основните роли на мъжа и жената предизвикват малко съмнения, ежедневните задачи и текущите казуси, които трябва да решават семействата, създават съществени разлики в мненията на респондентите.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019" y="4345359"/>
            <a:ext cx="396044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Въпреки че ролята на бащата все още ясно се свързва с изкарването на прехраната, би било невярно да се твърди, че фигурата му изглежда същата, както и в традиционния модел на семейството. 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6015" y="5517232"/>
            <a:ext cx="403244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Големи дялове от всички групи респонденти възприемат за естествено той да сменя памперси и да проявява чувства и емоции – характеристики, които в не много далечно минало се смятаха за присъщи само на жените.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7504" y="83989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ВЪЗПРИЕМАНЕ НА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82"/>
          <p:cNvGraphicFramePr>
            <a:graphicFrameLocks noChangeAspect="1"/>
          </p:cNvGraphicFramePr>
          <p:nvPr/>
        </p:nvGraphicFramePr>
        <p:xfrm>
          <a:off x="1425575" y="1001713"/>
          <a:ext cx="74295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3" imgW="7431668" imgH="4139543" progId="Excel.Chart.8">
                  <p:embed/>
                </p:oleObj>
              </mc:Choice>
              <mc:Fallback>
                <p:oleObj r:id="rId3" imgW="7431668" imgH="41395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001713"/>
                        <a:ext cx="7429500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5875" y="415925"/>
            <a:ext cx="801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292934"/>
                </a:solidFill>
              </a:rPr>
              <a:t>Сега ще Ви изчета няколко твърдения. Моля, оценете доколко сте съгласни с всяко едно от тях</a:t>
            </a:r>
            <a:r>
              <a:rPr lang="en-US" sz="1200" b="1">
                <a:solidFill>
                  <a:srgbClr val="292934"/>
                </a:solidFill>
              </a:rPr>
              <a:t>.</a:t>
            </a:r>
            <a:endParaRPr lang="bg-BG" sz="1200" b="1">
              <a:solidFill>
                <a:srgbClr val="292934"/>
              </a:solidFill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4925" y="7302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ВЪЗПРИЕМАНЕ НА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0163" y="1052513"/>
            <a:ext cx="2392362" cy="954087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Най-важната роля на мъжа е да изкарва пари и да осигурява семейството си</a:t>
            </a:r>
            <a:endParaRPr lang="en-GB" sz="14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7463" y="2330450"/>
            <a:ext cx="2393950" cy="73818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Най-важната роля на жената е да се грижи за дома и за децата</a:t>
            </a:r>
            <a:endParaRPr lang="en-GB" sz="14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4925" y="3573463"/>
            <a:ext cx="2393950" cy="954087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Смяната на памперси, къпането и храненето на децата са задължения на жената</a:t>
            </a:r>
            <a:endParaRPr lang="en-GB" sz="14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988" y="5529263"/>
            <a:ext cx="7632700" cy="7080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bg-BG" sz="2000" dirty="0">
                <a:solidFill>
                  <a:schemeClr val="bg1"/>
                </a:solidFill>
                <a:cs typeface="+mn-cs"/>
              </a:rPr>
              <a:t>Единомислие сред двата пола по отношение разпределението на основните отговорности в семейството.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5288" y="5661025"/>
            <a:ext cx="611187" cy="4318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66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82"/>
          <p:cNvGraphicFramePr>
            <a:graphicFrameLocks noChangeAspect="1"/>
          </p:cNvGraphicFramePr>
          <p:nvPr/>
        </p:nvGraphicFramePr>
        <p:xfrm>
          <a:off x="1404938" y="836613"/>
          <a:ext cx="7739062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3" imgW="7736494" imgH="4999153" progId="Excel.Chart.8">
                  <p:embed/>
                </p:oleObj>
              </mc:Choice>
              <mc:Fallback>
                <p:oleObj r:id="rId3" imgW="7736494" imgH="499915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836613"/>
                        <a:ext cx="7739062" cy="499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5875" y="415925"/>
            <a:ext cx="801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292934"/>
                </a:solidFill>
              </a:rPr>
              <a:t>Сега ще Ви изчета няколко твърдения. Моля, оценете доколко сте съгласни с всяко едно от тях</a:t>
            </a:r>
            <a:r>
              <a:rPr lang="en-US" sz="1200" b="1">
                <a:solidFill>
                  <a:srgbClr val="292934"/>
                </a:solidFill>
              </a:rPr>
              <a:t>.</a:t>
            </a:r>
            <a:endParaRPr lang="bg-BG" sz="1200" b="1">
              <a:solidFill>
                <a:srgbClr val="292934"/>
              </a:solidFill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4925" y="836613"/>
            <a:ext cx="2592388" cy="923925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Редно е майката и бащата да взимат заедно всяко едно по-важно решение за детето</a:t>
            </a:r>
            <a:endParaRPr lang="en-GB" sz="13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3813" y="1989138"/>
            <a:ext cx="2603500" cy="923925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Мъжът има последната дума за най-важните решения, които се отнасят към дома и сем-вото</a:t>
            </a:r>
            <a:endParaRPr lang="en-GB" sz="13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8575" y="3141663"/>
            <a:ext cx="2598738" cy="1079500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При раждане на дете редно е родителят с по-ниска заплата и степен на професионална реализация да остане у дома, за да го отглежда, дори и ако този родител е бащата</a:t>
            </a:r>
            <a:endParaRPr lang="en-GB" sz="13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463" y="4508500"/>
            <a:ext cx="2611437" cy="69373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Мъжът не бива да проявява видимо своите чувства и емоции пред другите хора</a:t>
            </a:r>
            <a:endParaRPr lang="en-GB" sz="13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34925" y="7302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ВЪЗПРИЕМАНЕ НА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8888" y="6003925"/>
            <a:ext cx="7345362" cy="8540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bg-BG" sz="1800" b="1">
                <a:solidFill>
                  <a:schemeClr val="bg1"/>
                </a:solidFill>
              </a:rPr>
              <a:t>Традиционната нагласа за ролята на мъжа/бащата в семейството отстъпва в полза на равностойно споделяне на основните, в т.ч. финансови отговорности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76263" y="6092825"/>
            <a:ext cx="611187" cy="4318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09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883784"/>
            <a:ext cx="763284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36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МЕТОДОЛОГИЧЕСКА РАМКА</a:t>
            </a:r>
            <a:endParaRPr lang="bg-BG" sz="3600" b="1" dirty="0">
              <a:solidFill>
                <a:srgbClr val="4F2270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692696"/>
            <a:ext cx="4032449" cy="59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Близо половината от майките (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48%)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съгласни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 твърдението,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че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ежедневните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грижи по храненето и хигиената на децата в ранна и в предучилищна възраст са само техни задължения. В това отношение,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мненията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им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съвпадат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тези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на 41%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живеещите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 децата си и на една трета от разделените от децата си бащи. </a:t>
            </a:r>
          </a:p>
          <a:p>
            <a:pPr algn="just">
              <a:spcBef>
                <a:spcPts val="600"/>
              </a:spcBef>
            </a:pP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Наблюдава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се различие в мненията на респондентите относно това, дали мъжете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рябва да имат последната дума по най-важните въпроси, засягащи дома и семейството. Ако мненията на бащите и от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двете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групи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разделят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съвкупността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от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мъже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почти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наполовина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(съответно с 53% при отглеждащите децата си и 58% при разделените от тях), при жените с близо две трети от интервюираните категорично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надделяват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несъгласните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 това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твърдение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Както при това, така и при предишното твърдение за ангажиментите по хранене и хигиена на децата, разделителната линия е по-скоро между мъже и жени, отколкото между живеещи и не живеещи с децата си.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Най-интересни размисли предизвикват становищата за това, дали бащите трябва да отглеждат новородените си деца, ако получават по-ниски доходи или са на по-ниско стъпало в кариерата от своите партньорки. Най-слаба подкрепа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получава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това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твърдение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от разделените от децата си бащи – едва около една трета са склонни да се съгласят на този вариант. За сравнение, при отглеждащите децата си родители този дял е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към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42-43%, но е необходимо да се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подчертаят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два момента.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една страна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както се вижда от данните, подкрепящите възможността мъжете да вземат отпуска по бащинство са малцинство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ВЪЗПРИЕМАНЕ НА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0010" y="692696"/>
            <a:ext cx="4032449" cy="349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друга,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мнението на жените и на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мъжете, живеещи с децата си, почти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 се различава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Мненията на майките и на бащите, отглеждащи децата си, не се различават и по друг важен въпрос. Близо две трети (съответно 62 и 66%) биха работили по-малко, за да имат повече време за децата си, ако финансовите условия позволяваха това. Същевременно, мненията сред разделените от децата си бащи са почти изравнени. Причина за тази разлика донякъде са и сегашните механизми за «достъп» на разделените бащи до децата им – това обикновено е възможно в почивни дни и през ваканциите, така че нормалната работна заетост не оказва съществено влияние върху възможностите за общуване с детето. Но ако около половината от бащите и от двете групи чувстват дефицит на общуване с децата си поради работната си заетост, това се отнася едва за 38% от майките. Точно обратното е валидно по отношение на времето за партньора.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221088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Бащите, живеещи с децата си, изпитват по-голям дефицит на време за общуване с партньора, отколкото майките.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16015" y="5013176"/>
            <a:ext cx="403244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живеещите с децата си бащи близо две трети (64%) биха искали да имат повече време насаме със своите партньорки, докато сред майките, които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имат постоянен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партньор, съответният дял е 56%.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83534"/>
              </p:ext>
            </p:extLst>
          </p:nvPr>
        </p:nvGraphicFramePr>
        <p:xfrm>
          <a:off x="2267744" y="785970"/>
          <a:ext cx="6840760" cy="594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Кои от следните твърдения се отнасят до Вас?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ВЪЗПРИЕМАНЕ НА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5496" y="1751044"/>
            <a:ext cx="2520000" cy="646331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 anchor="ctr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Прекарвам недостатъчно време с моите деца, заради работата ми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5496" y="2616881"/>
            <a:ext cx="2512798" cy="646331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defPPr>
              <a:defRPr lang="bg-BG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kern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defRPr>
            </a:lvl1pPr>
            <a:lvl2pPr marL="742950" indent="-285750" eaLnBrk="0" hangingPunct="0">
              <a:defRPr b="1"/>
            </a:lvl2pPr>
            <a:lvl3pPr marL="1143000" indent="-228600" eaLnBrk="0" hangingPunct="0">
              <a:defRPr b="1"/>
            </a:lvl3pPr>
            <a:lvl4pPr marL="1600200" indent="-228600" eaLnBrk="0" hangingPunct="0">
              <a:defRPr b="1"/>
            </a:lvl4pPr>
            <a:lvl5pPr marL="2057400" indent="-228600" eaLnBrk="0" hangingPunct="0">
              <a:defRPr b="1"/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/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/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/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/>
            </a:lvl9pPr>
          </a:lstStyle>
          <a:p>
            <a:r>
              <a:rPr lang="ru-RU" dirty="0"/>
              <a:t>Бих прекарвал/а повече време насаме с партньора/партньорката си</a:t>
            </a:r>
            <a:endParaRPr lang="en-GB" dirty="0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5496" y="3501008"/>
            <a:ext cx="2520280" cy="646331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Жертвам от времето за приятелите си заради семейството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5496" y="775590"/>
            <a:ext cx="2520000" cy="830997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Ако мога да си го позволя финансово бих работил/а по-малко, за да прекарвам повече време с децата си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5496" y="4365104"/>
            <a:ext cx="2520280" cy="646331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Грижите за семейството и децата ограничават моята лична свобода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5496" y="5207428"/>
            <a:ext cx="2520280" cy="830997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Работата и кариерата са много важни за мен и не бих останал/а вкъщи да гледам деца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62005" y="6626096"/>
            <a:ext cx="97043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i="1" dirty="0">
                <a:solidFill>
                  <a:srgbClr val="292934"/>
                </a:solidFill>
              </a:rPr>
              <a:t>База</a:t>
            </a:r>
            <a:r>
              <a:rPr lang="en-US" sz="1000" i="1" dirty="0">
                <a:solidFill>
                  <a:srgbClr val="292934"/>
                </a:solidFill>
              </a:rPr>
              <a:t>:</a:t>
            </a:r>
            <a:r>
              <a:rPr lang="bg-BG" sz="1000" i="1" dirty="0">
                <a:solidFill>
                  <a:srgbClr val="292934"/>
                </a:solidFill>
              </a:rPr>
              <a:t> </a:t>
            </a:r>
            <a:r>
              <a:rPr lang="bg-BG" sz="1000" i="1" dirty="0" smtClean="0">
                <a:solidFill>
                  <a:srgbClr val="292934"/>
                </a:solidFill>
              </a:rPr>
              <a:t>всички </a:t>
            </a:r>
            <a:endParaRPr lang="bg-BG" sz="1000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ВЪЗПРИЕМАНЕ НА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5" y="1772816"/>
            <a:ext cx="4032449" cy="357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живеещи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си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той е 38%. Сред разделените от децата си бащи техният дял е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по-голям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 – 46%. Сред майките, нежелаещите да жертват професионалния си живот в името на децата са два и половина пъти по-малко – 16%.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Тези данни потвърждават изказаната хипотеза, че съвременните майки все повече предпочитат да бъдат само майки, отколкото «майки и труженички», или само «труженички».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Както сред майките, така и сред бащите, живеещи с децата си, малко повече от една трета (съответно 38 и 36%) жертват от времето, което биха искали да прекарват с приятели, заради семейството. Все пак, при жените дисбалансът между личен и семеен живот се чувства по-осезаемо.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Според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29% от тях грижите за семейството и децата ограничават тяхната лична свобода, докато сред живеещите с децата си бащи този дял е 18% и сред неживеещите – едва 9%.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Относително малък е делът на бащите, които не биха жертвали работата и кариерата, за да останат вкъщи да гледат деца. 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16015" y="908720"/>
            <a:ext cx="4032449" cy="49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 разбираеми причини, най-неудовлетворени от семейните отношения са тези, които са лишени от тях – разделените от децата си бащи и особено тези сред тях, които не са създали нови трайни партньорства. Най-ниска е и тяхната степен на удовлетвореност от отношенията им с децата. Едва 30% се чувстват напълно удовлетворени, докато съответните дялове при другите две групи родители са повече от два пъти по-големи. Безпокойство буди и фактът, че всеки пети от «разделените бащи» определя въпроса като неприложим – или с други думи, контактите му с детето са практически прекратени.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 отношение на останалите две групи родители, които живеят с децата си, прави впечатление, че жените са по-слабо удовлетворени от семейните отношения в сравнение с мъжете. И докато при отношенията на респондентите с децата им почти няма разлика, делът на напълно удовлетворените майки е по-малък от този на отглеждащите децата си бащи - с 15 пункта спрямо отношенията на партньора им с детето, с 13 пункта по отношение на цялостната атмосфера в семейството и с още толкова спрямо отношенията с партньора. Основната причина за това е сравнително по-големият дял жени, които нямат постоянен партньор, но в някои случаи вероятно споменатият дисбаланс между личен и семеен живот се проявява и в равнището на удовлетвореност.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err="1" smtClean="0">
                <a:solidFill>
                  <a:srgbClr val="292934"/>
                </a:solidFill>
              </a:rPr>
              <a:t>Доколко</a:t>
            </a:r>
            <a:r>
              <a:rPr lang="ru-RU" sz="1200" b="1" dirty="0" smtClean="0">
                <a:solidFill>
                  <a:srgbClr val="292934"/>
                </a:solidFill>
              </a:rPr>
              <a:t> удовлетворен/а </a:t>
            </a:r>
            <a:r>
              <a:rPr lang="ru-RU" sz="1200" b="1" dirty="0" err="1" smtClean="0">
                <a:solidFill>
                  <a:srgbClr val="292934"/>
                </a:solidFill>
              </a:rPr>
              <a:t>като</a:t>
            </a:r>
            <a:r>
              <a:rPr lang="ru-RU" sz="1200" b="1" dirty="0" smtClean="0">
                <a:solidFill>
                  <a:srgbClr val="292934"/>
                </a:solidFill>
              </a:rPr>
              <a:t> </a:t>
            </a:r>
            <a:r>
              <a:rPr lang="ru-RU" sz="1200" b="1" dirty="0" err="1" smtClean="0">
                <a:solidFill>
                  <a:srgbClr val="292934"/>
                </a:solidFill>
              </a:rPr>
              <a:t>цяло</a:t>
            </a:r>
            <a:r>
              <a:rPr lang="ru-RU" sz="1200" b="1" dirty="0" smtClean="0">
                <a:solidFill>
                  <a:srgbClr val="292934"/>
                </a:solidFill>
              </a:rPr>
              <a:t> се </a:t>
            </a:r>
            <a:r>
              <a:rPr lang="ru-RU" sz="1200" b="1" dirty="0" err="1" smtClean="0">
                <a:solidFill>
                  <a:srgbClr val="292934"/>
                </a:solidFill>
              </a:rPr>
              <a:t>чувствате</a:t>
            </a:r>
            <a:r>
              <a:rPr lang="ru-RU" sz="1200" b="1" dirty="0" smtClean="0">
                <a:solidFill>
                  <a:srgbClr val="292934"/>
                </a:solidFill>
              </a:rPr>
              <a:t> от: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ВЪЗПРИЕМАНЕ НА РОДИТЕЛСТВОТО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4040" y="2420888"/>
            <a:ext cx="2304256" cy="461665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Взаимоотношенията на Вашия партньор с детето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4040" y="3789040"/>
            <a:ext cx="2304256" cy="461665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Цялостната атмосфера в семейството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3825" y="5085184"/>
            <a:ext cx="2357935" cy="461665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Вашите взаимоотношения с партньора като цяло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3826" y="1124744"/>
            <a:ext cx="2304256" cy="461665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Вашите взаимоотношения с детето/децата</a:t>
            </a:r>
            <a:endParaRPr lang="en-GB" sz="120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graphicFrame>
        <p:nvGraphicFramePr>
          <p:cNvPr id="18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96475"/>
              </p:ext>
            </p:extLst>
          </p:nvPr>
        </p:nvGraphicFramePr>
        <p:xfrm>
          <a:off x="1907704" y="908720"/>
          <a:ext cx="7416824" cy="581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562005" y="6615210"/>
            <a:ext cx="97043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i="1" dirty="0">
                <a:solidFill>
                  <a:srgbClr val="292934"/>
                </a:solidFill>
              </a:rPr>
              <a:t>База</a:t>
            </a:r>
            <a:r>
              <a:rPr lang="en-US" sz="1000" i="1" dirty="0">
                <a:solidFill>
                  <a:srgbClr val="292934"/>
                </a:solidFill>
              </a:rPr>
              <a:t>:</a:t>
            </a:r>
            <a:r>
              <a:rPr lang="bg-BG" sz="1000" i="1" dirty="0">
                <a:solidFill>
                  <a:srgbClr val="292934"/>
                </a:solidFill>
              </a:rPr>
              <a:t> </a:t>
            </a:r>
            <a:r>
              <a:rPr lang="bg-BG" sz="1000" i="1" dirty="0" smtClean="0">
                <a:solidFill>
                  <a:srgbClr val="292934"/>
                </a:solidFill>
              </a:rPr>
              <a:t>всички </a:t>
            </a:r>
            <a:endParaRPr lang="bg-BG" sz="1000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ПРЕДИЗВИКАТЕЛСТВАТА </a:t>
            </a:r>
            <a:r>
              <a:rPr lang="ru-RU" sz="1300" b="1" dirty="0">
                <a:solidFill>
                  <a:prstClr val="white"/>
                </a:solidFill>
              </a:rPr>
              <a:t>ПРЕД </a:t>
            </a:r>
            <a:r>
              <a:rPr lang="ru-RU" sz="1300" b="1" dirty="0" smtClean="0">
                <a:solidFill>
                  <a:prstClr val="white"/>
                </a:solidFill>
              </a:rPr>
              <a:t>РОДИТЕЛИТЕ 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0754" y="1976781"/>
            <a:ext cx="4032449" cy="39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голяма степен трудностите на съчетаването на всичките роли, които трябва да изпълняват родителите произтичат от тях.</a:t>
            </a:r>
          </a:p>
          <a:p>
            <a:pPr marL="0" indent="0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Прави впечатление доста силната </a:t>
            </a:r>
            <a:r>
              <a:rPr lang="bg-BG" sz="1200" b="1" dirty="0" err="1">
                <a:latin typeface="Calibri" pitchFamily="34" charset="0"/>
                <a:cs typeface="Calibri" pitchFamily="34" charset="0"/>
              </a:rPr>
              <a:t>стресираност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 на българските родители и усещането им, че непрекъснато са изложени на много и различни по вид проблеми.</a:t>
            </a:r>
          </a:p>
          <a:p>
            <a:pPr marL="0" indent="0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В София като че ли стресът произтича преди всичко от напрегнатостта на градския живот , докато в населените места извън София - най-вече от безработицата и недостига на средства за отглеждане на децата според съвременните изисквания.  </a:t>
            </a:r>
          </a:p>
          <a:p>
            <a:pPr marL="0" lvl="1" indent="0">
              <a:buNone/>
            </a:pPr>
            <a:r>
              <a:rPr lang="bg-BG" sz="1200" i="1" dirty="0">
                <a:latin typeface="Calibri" pitchFamily="34" charset="0"/>
                <a:cs typeface="Calibri" pitchFamily="34" charset="0"/>
              </a:rPr>
              <a:t>„Изпитваш постоянно напрежение за това дали можеш да издържаш детето.“ (Бащи, Козлодуй)</a:t>
            </a:r>
          </a:p>
          <a:p>
            <a:pPr marL="0" indent="0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bg-BG" sz="1200" b="1" dirty="0">
                <a:latin typeface="Calibri" pitchFamily="34" charset="0"/>
                <a:cs typeface="Calibri" pitchFamily="34" charset="0"/>
              </a:rPr>
              <a:t>Сигурността на децата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, предпазване от опасностите, на които са изложени днешните деца – физически и психически е също голямо предизвикателство за съвременните родители. Много от участниците , особено в София, признаха, че се чувстват много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неспокойни,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когато децата им не са пред очите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им.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19289"/>
            <a:ext cx="396044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От проведените количествено и качествено проучвания може да се направи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извода,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че двете основни предизвикателства, с които се сблъскват  всички съвременни родители  са: </a:t>
            </a:r>
            <a:r>
              <a:rPr lang="bg-BG" sz="1400" b="1" dirty="0" smtClean="0">
                <a:latin typeface="Calibri" pitchFamily="34" charset="0"/>
                <a:cs typeface="Calibri" pitchFamily="34" charset="0"/>
              </a:rPr>
              <a:t>недостиг </a:t>
            </a:r>
            <a:r>
              <a:rPr lang="bg-BG" sz="1400" b="1" dirty="0">
                <a:latin typeface="Calibri" pitchFamily="34" charset="0"/>
                <a:cs typeface="Calibri" pitchFamily="34" charset="0"/>
              </a:rPr>
              <a:t>на време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и </a:t>
            </a:r>
            <a:r>
              <a:rPr lang="bg-BG" sz="1400" b="1" dirty="0">
                <a:latin typeface="Calibri" pitchFamily="34" charset="0"/>
                <a:cs typeface="Calibri" pitchFamily="34" charset="0"/>
              </a:rPr>
              <a:t>недостиг на финансови средства.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416532" y="784942"/>
            <a:ext cx="4032449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bg-BG" sz="1200" b="1" dirty="0">
                <a:latin typeface="Calibri" pitchFamily="34" charset="0"/>
                <a:cs typeface="Calibri" pitchFamily="34" charset="0"/>
              </a:rPr>
              <a:t>Осигуряване на по-висок стандарт на живот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и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„оборудване на децата“ с високотехнологични играчки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също се преживява като предизвикателство  от родителите - и в София, и извън нея.  Много от родителите усещат  социален натиск за това и това също  е повод за стрес. </a:t>
            </a:r>
            <a:endParaRPr lang="bg-BG" sz="1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27984" y="1916832"/>
            <a:ext cx="4320481" cy="415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bg-BG" sz="1200" i="1" dirty="0">
              <a:latin typeface="Calibri" pitchFamily="34" charset="0"/>
              <a:cs typeface="Calibri" pitchFamily="34" charset="0"/>
            </a:endParaRPr>
          </a:p>
          <a:p>
            <a:r>
              <a:rPr lang="bg-BG" sz="1200" dirty="0" smtClean="0">
                <a:latin typeface="Calibri" pitchFamily="34" charset="0"/>
                <a:cs typeface="Calibri" pitchFamily="34" charset="0"/>
              </a:rPr>
              <a:t>Може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би защото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самите те „не са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имали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“ достатъчно материални блага, 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родителите в България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са склонни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да </a:t>
            </a:r>
            <a:r>
              <a:rPr lang="bg-BG" sz="1200" dirty="0" err="1" smtClean="0">
                <a:latin typeface="Calibri" pitchFamily="34" charset="0"/>
                <a:cs typeface="Calibri" pitchFamily="34" charset="0"/>
              </a:rPr>
              <a:t>свръх-обгрижват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и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разглезват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децата :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д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а се грижат за децата прекалено продължително и дори  цял живот </a:t>
            </a:r>
          </a:p>
          <a:p>
            <a:r>
              <a:rPr lang="bg-BG" sz="1200" i="1" dirty="0">
                <a:latin typeface="Calibri" pitchFamily="34" charset="0"/>
                <a:cs typeface="Calibri" pitchFamily="34" charset="0"/>
              </a:rPr>
              <a:t>„На Запад не е така – детето  е до 18 – в </a:t>
            </a:r>
            <a:r>
              <a:rPr lang="bg-BG" sz="1200" i="1" dirty="0" smtClean="0">
                <a:latin typeface="Calibri" pitchFamily="34" charset="0"/>
                <a:cs typeface="Calibri" pitchFamily="34" charset="0"/>
              </a:rPr>
              <a:t>България </a:t>
            </a:r>
            <a:r>
              <a:rPr lang="bg-BG" sz="1200" i="1" dirty="0">
                <a:latin typeface="Calibri" pitchFamily="34" charset="0"/>
                <a:cs typeface="Calibri" pitchFamily="34" charset="0"/>
              </a:rPr>
              <a:t>за цял </a:t>
            </a:r>
            <a:r>
              <a:rPr lang="bg-BG" sz="1200" i="1" dirty="0" smtClean="0">
                <a:latin typeface="Calibri" pitchFamily="34" charset="0"/>
                <a:cs typeface="Calibri" pitchFamily="34" charset="0"/>
              </a:rPr>
              <a:t>живот“ (Бащи</a:t>
            </a:r>
            <a:r>
              <a:rPr lang="bg-BG" sz="1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sz="1200" i="1" dirty="0" smtClean="0">
                <a:latin typeface="Calibri" pitchFamily="34" charset="0"/>
                <a:cs typeface="Calibri" pitchFamily="34" charset="0"/>
              </a:rPr>
              <a:t>Плевен)</a:t>
            </a:r>
            <a:endParaRPr lang="bg-BG" sz="1200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Родителите виждат  другата причина  за това - социално-икономическата  среда:   </a:t>
            </a:r>
          </a:p>
          <a:p>
            <a:pPr marL="0" indent="0">
              <a:buNone/>
            </a:pPr>
            <a:r>
              <a:rPr lang="bg-BG" sz="1200" i="1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bg-BG" sz="1200" i="1" dirty="0">
                <a:latin typeface="Calibri" pitchFamily="34" charset="0"/>
                <a:cs typeface="Calibri" pitchFamily="34" charset="0"/>
              </a:rPr>
              <a:t>Тук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(</a:t>
            </a:r>
            <a:r>
              <a:rPr lang="bg-BG" sz="1200" i="1" dirty="0">
                <a:latin typeface="Calibri" pitchFamily="34" charset="0"/>
                <a:cs typeface="Calibri" pitchFamily="34" charset="0"/>
              </a:rPr>
              <a:t>в България) няма начин децата да станат самостоятелни – и да искат не могат да се справят в никой случай финансово </a:t>
            </a:r>
            <a:r>
              <a:rPr lang="bg-BG" sz="1200" i="1" dirty="0" smtClean="0">
                <a:latin typeface="Calibri" pitchFamily="34" charset="0"/>
                <a:cs typeface="Calibri" pitchFamily="34" charset="0"/>
              </a:rPr>
              <a:t>сами… заплатите им са толкова ниски, че няма как да оцелеят“</a:t>
            </a:r>
            <a:endParaRPr lang="bg-BG" sz="1200" i="1" dirty="0">
              <a:latin typeface="Calibri" pitchFamily="34" charset="0"/>
              <a:cs typeface="Calibri" pitchFamily="34" charset="0"/>
            </a:endParaRPr>
          </a:p>
          <a:p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Продължителната зависимост на младежите от родителите води до важни последици: </a:t>
            </a:r>
          </a:p>
          <a:p>
            <a:pPr>
              <a:buFont typeface="Wingdings" pitchFamily="2" charset="2"/>
              <a:buChar char="§"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 личностна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незрялост – те не са готови да направят сами свое семейство </a:t>
            </a:r>
          </a:p>
          <a:p>
            <a:pPr>
              <a:buFont typeface="Wingdings" pitchFamily="2" charset="2"/>
              <a:buChar char="§"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 социална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незрялост – младежите по-бавно израстват (или изобщо не израстват като граждани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)</a:t>
            </a: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ПРЕДИЗВИКАТЕЛСТВАТА ПРЕД РОДИТЕЛИТЕ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4170" y="3412409"/>
            <a:ext cx="396044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Родителите смятат ,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че основното, което биха могли и което  трябва да направят, за да се справят с предизвикателствата  е: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да се заредят с търпение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да освобождават повече свободно време за семейството си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да проявяват повече чувство за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хумор.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60032" y="924811"/>
            <a:ext cx="4032449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bg-BG" sz="1200" dirty="0" smtClean="0">
                <a:latin typeface="Calibri" pitchFamily="34" charset="0"/>
                <a:cs typeface="Calibri" pitchFamily="34" charset="0"/>
              </a:rPr>
              <a:t>В нагласите на родителите имплицитно съществува убеждението, че за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да бъдат добри родители,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е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важно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да съхранят себе си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и важните за тях качества и ценности: любовта,  приятелството , позитивизма , достойнството, самоуважението си.</a:t>
            </a:r>
          </a:p>
          <a:p>
            <a:pPr marL="0" indent="0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0" indent="0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В семействата на самотните родители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липсата на другия родител или взаимоотношенията с него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определено  са предизвикателство , което придава на родителството чувство на разочарование и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горчивина.</a:t>
            </a:r>
          </a:p>
          <a:p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spcBef>
                <a:spcPts val="0"/>
              </a:spcBef>
              <a:buFontTx/>
              <a:buChar char="-"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908720"/>
            <a:ext cx="4320481" cy="48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bg-BG" sz="12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bg-BG" sz="1200" b="1" dirty="0" smtClean="0">
                <a:latin typeface="Calibri" pitchFamily="34" charset="0"/>
                <a:cs typeface="Calibri" pitchFamily="34" charset="0"/>
              </a:rPr>
              <a:t>Социалната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среда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на децата също понякога е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предизвикателство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, с което родителите  често се сблъскват и трябва да намерят начин да се справят: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- когато децата са обкръжени от деца и младежи, които не оказват благотворно влияние върху тях 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когато има възрастни, които травмират децата им – родители на други деца и учители. </a:t>
            </a:r>
          </a:p>
          <a:p>
            <a:pPr marL="0" indent="0" algn="just">
              <a:buNone/>
            </a:pPr>
            <a:endParaRPr lang="bg-BG" sz="1200" dirty="0"/>
          </a:p>
          <a:p>
            <a:pPr marL="0" indent="0" algn="just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Повишената агресия в цялото общество, засилвана от внушенията на </a:t>
            </a:r>
            <a:r>
              <a:rPr lang="bg-BG" sz="1200" dirty="0" smtClean="0">
                <a:latin typeface="Calibri" pitchFamily="34" charset="0"/>
                <a:cs typeface="Calibri" pitchFamily="34" charset="0"/>
              </a:rPr>
              <a:t>медиите,  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в голяма степен допринасят за стресиращия  емоционално психологически фон.   </a:t>
            </a:r>
          </a:p>
          <a:p>
            <a:pPr marL="0" indent="0" algn="just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Някои от родителите споменаха предизвикателства от </a:t>
            </a:r>
            <a:r>
              <a:rPr lang="bg-BG" sz="1200" b="1" dirty="0">
                <a:latin typeface="Calibri" pitchFamily="34" charset="0"/>
                <a:cs typeface="Calibri" pitchFamily="34" charset="0"/>
              </a:rPr>
              <a:t>възпитателен и духовен характер</a:t>
            </a:r>
            <a:r>
              <a:rPr lang="bg-BG" sz="12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да възпитат ценности у децата в общество, което отрича тези ценности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да изградят характер и личностни качества които детето стане успешен, но и достоен човек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да го напътстват по правилен начин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bg-BG" sz="1200" dirty="0">
                <a:latin typeface="Calibri" pitchFamily="34" charset="0"/>
                <a:cs typeface="Calibri" pitchFamily="34" charset="0"/>
              </a:rPr>
              <a:t>да определят и спазват границите </a:t>
            </a:r>
          </a:p>
          <a:p>
            <a:pPr marL="171450" indent="-171450">
              <a:buFont typeface="Wingdings" pitchFamily="2" charset="2"/>
              <a:buChar char="§"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endParaRPr lang="bg-BG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spcBef>
                <a:spcPts val="0"/>
              </a:spcBef>
              <a:buFontTx/>
              <a:buChar char="-"/>
            </a:pPr>
            <a:endParaRPr lang="bg-BG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ВЛИЯНИЕ НА ОТНОШЕНИЯТА В СЕМЕЙСТВОТО НА РОДИТЕЛИТЕ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5" y="1588285"/>
            <a:ext cx="4032449" cy="48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Респондентите от всички групи бяха помолени да споделят спомените си за отношенията в семейството на майка им и баща им, когато са били деца. Над половината от родителите си спомнят изцяло спокойни и балансирани, основани на любов и уважение отношения в семейството на своите родители, а за още около една трета, това са доминиращите спомени от детството им.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Най-важната роля на бащата присъства в съзнанието на респондентите още от тяхното детство. Най-голяма част от тях (72%) си спомнят материалната подкрепа, която техният баща им е оказвал. Близо две трети (64%) си спомнят житейските му напътствия, а около половината (52%) – уважението и разбирането му към майката. Съществени са също дяловете на съвременните родители, които са получавали помощ в образованието от своя баща (43%), били са възпитавани строго от него (41%) и са получавали емоционална подкрепа в трудни ситуации (39%). Само около една четвърт от сегашните дядовци са се грижели за здравето и са играели със своите деца (съответно 26 и27%), а отделялите време за спортуване с детето и помощ в домакинската работа са незначителни дялове.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семействата на сегашните разделени от децата си бащи по-рядко отношенията са били спокойни и балансирани и са се основавали на любов и разбирателство, а децата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12221"/>
            <a:ext cx="39604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Семейните отношения между бабата и дядото могат да повлияят върху съдбата на внуците.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16015" y="952407"/>
            <a:ext cx="4032449" cy="55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по-често са били свидетели на безразличие и грубо отношение, отколкото в семействата на живеещите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 децата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родители.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Разликите между двете групи респонденти не са големи, но все пак са отчетливи – между 6 и 8 пункта за различните твърдения.</a:t>
            </a:r>
          </a:p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така, спомените на част от «разделените бащи» за общуването им с техния баща се различават от тези на другите родители. Сред тях, по-малки с между 6 и 10 пункта са дяловете на тези, които са усещали подкрепата на баща си в материално отношение, като житейски напътствия, грижа за тяхното здраве и образование. За сметка на това, повече са респондентите от тази група, които изобщо не са усещали подкрепа от баща си; но също така са повече и тези, които си спомнят емоционална подкрепа и съвместни спортни занимания (съответно със 7 и с 5 пункта).</a:t>
            </a:r>
          </a:p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Различията между респондентите по основни демографски характеристики са не по-малко съществени от тези по родителски статус.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Например за жените, емоционалната подкрепа на бащата и уважението и разбирането им към техните майки е вероятно по-важно, отколкото за мъжете, защото е по-често споменавано (с по 6 пункта и за двете твърдения). По-трайно са останали в спомените на мъжете, а вероятно и по-често са били практикувани, съвместните спортни занимания с техните бащи, житейските напътствия и строгото отношение (отново по-високи дялове с по 5-6 пункта).</a:t>
            </a:r>
          </a:p>
        </p:txBody>
      </p:sp>
    </p:spTree>
    <p:extLst>
      <p:ext uri="{BB962C8B-B14F-4D97-AF65-F5344CB8AC3E}">
        <p14:creationId xmlns:p14="http://schemas.microsoft.com/office/powerpoint/2010/main" val="1612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95307446"/>
              </p:ext>
            </p:extLst>
          </p:nvPr>
        </p:nvGraphicFramePr>
        <p:xfrm>
          <a:off x="475708" y="3429000"/>
          <a:ext cx="84249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68457994"/>
              </p:ext>
            </p:extLst>
          </p:nvPr>
        </p:nvGraphicFramePr>
        <p:xfrm>
          <a:off x="475708" y="957704"/>
          <a:ext cx="84249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115668" y="773998"/>
            <a:ext cx="3384376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300" b="1" dirty="0">
                <a:solidFill>
                  <a:srgbClr val="292934"/>
                </a:solidFill>
              </a:rPr>
              <a:t>Родители, които живеят с децата си</a:t>
            </a:r>
            <a:endParaRPr lang="en-US" sz="1300" b="1" dirty="0">
              <a:solidFill>
                <a:srgbClr val="292934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Кои от следните твърдения се отнасят за </a:t>
            </a:r>
            <a:r>
              <a:rPr lang="ru-RU" sz="1200" b="1" dirty="0" smtClean="0">
                <a:solidFill>
                  <a:srgbClr val="292934"/>
                </a:solidFill>
              </a:rPr>
              <a:t>Вашето детство?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ВЛИЯНИЕ НА ОТНОШЕНИЯТА В СЕМЕЙСТВОТО НА РОДИТЕЛИТЕ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3832" y="3869212"/>
            <a:ext cx="3376212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>
                <a:solidFill>
                  <a:srgbClr val="292934"/>
                </a:solidFill>
              </a:rPr>
              <a:t>Бащи, които не живеят с децата си</a:t>
            </a:r>
            <a:endParaRPr lang="en-US" sz="1300" b="1" dirty="0" smtClean="0">
              <a:solidFill>
                <a:srgbClr val="292934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961552" y="3448577"/>
            <a:ext cx="37869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/1000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51858650"/>
              </p:ext>
            </p:extLst>
          </p:nvPr>
        </p:nvGraphicFramePr>
        <p:xfrm>
          <a:off x="179512" y="1052736"/>
          <a:ext cx="8784976" cy="535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Каква е основната подкрепа, която Вашият баща е оказвал по време на детските Ви </a:t>
            </a:r>
            <a:r>
              <a:rPr lang="ru-RU" sz="1200" b="1" dirty="0" smtClean="0">
                <a:solidFill>
                  <a:srgbClr val="292934"/>
                </a:solidFill>
              </a:rPr>
              <a:t>години?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ВЛИЯНИЕ НА ОТНОШЕНИЯТА В СЕМЕЙСТВОТО НА РОДИТЕЛИТЕ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49029" y="6569075"/>
            <a:ext cx="19274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Всички </a:t>
            </a:r>
            <a:r>
              <a:rPr lang="bg-BG" sz="1000" b="1" i="1" dirty="0" smtClean="0">
                <a:solidFill>
                  <a:srgbClr val="292934"/>
                </a:solidFill>
              </a:rPr>
              <a:t>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Каква е основната подкрепа, която Вашият баща е оказвал по време на детските Ви </a:t>
            </a:r>
            <a:r>
              <a:rPr lang="ru-RU" sz="1200" b="1" dirty="0" smtClean="0">
                <a:solidFill>
                  <a:srgbClr val="292934"/>
                </a:solidFill>
              </a:rPr>
              <a:t>годин</a:t>
            </a:r>
            <a:r>
              <a:rPr lang="bg-BG" sz="1200" b="1" dirty="0" smtClean="0">
                <a:solidFill>
                  <a:srgbClr val="292934"/>
                </a:solidFill>
              </a:rPr>
              <a:t>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ВЛИЯНИЕ НА ОТНОШЕНИЯТА В СЕМЕЙСТВОТО НА РОДИТЕЛИТЕ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6399"/>
            <a:ext cx="87915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860032" y="6578425"/>
            <a:ext cx="391354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Родители, които живеят с децата си /1000 респ./</a:t>
            </a:r>
          </a:p>
        </p:txBody>
      </p:sp>
    </p:spTree>
    <p:extLst>
      <p:ext uri="{BB962C8B-B14F-4D97-AF65-F5344CB8AC3E}">
        <p14:creationId xmlns:p14="http://schemas.microsoft.com/office/powerpoint/2010/main" val="29475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>
                <a:solidFill>
                  <a:schemeClr val="bg1"/>
                </a:solidFill>
              </a:rPr>
              <a:t>ЦЕЛИ НА ИЗСЛЕДВАНЕТО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Социологическото изследване е част от застъпническа кампания, която насърчава равнопоставеността между половете и промотира „активното бащинство“ и „позитивното родителство“ с оглед на превенция на насилието в семейството. Проектът цели да подобри разбирането за „мъжките“ и „женските“ семейни роли, включеност, нагласи и бариери по отношение на грижата за децата.</a:t>
            </a:r>
          </a:p>
          <a:p>
            <a:pPr algn="just">
              <a:spcBef>
                <a:spcPts val="600"/>
              </a:spcBef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Изследването беше проведено в две части: качествено и количествено проучвания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endParaRPr lang="bg-BG" sz="1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bg-BG" sz="1400" b="1" dirty="0">
                <a:latin typeface="Calibri" pitchFamily="34" charset="0"/>
                <a:cs typeface="Calibri" pitchFamily="34" charset="0"/>
              </a:rPr>
              <a:t>Качественото </a:t>
            </a:r>
            <a:r>
              <a:rPr lang="bg-BG" sz="1400" b="1" dirty="0" smtClean="0">
                <a:latin typeface="Calibri" pitchFamily="34" charset="0"/>
                <a:cs typeface="Calibri" pitchFamily="34" charset="0"/>
              </a:rPr>
              <a:t>проучване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беше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фокусирано върху: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Дълбочинно анализиране на възприятията и нагласите свързани с </a:t>
            </a:r>
            <a:r>
              <a:rPr lang="bg-BG" sz="1400" dirty="0" err="1">
                <a:latin typeface="Calibri" pitchFamily="34" charset="0"/>
                <a:cs typeface="Calibri" pitchFamily="34" charset="0"/>
              </a:rPr>
              <a:t>родителството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, разпределението на ролите, образа и ролята на бащата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Възприемането на идеята на кампанията по-активно включване на бащите в живота на децата и семейството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Предварително тестване на идейните ядра и основни елементи на кампанията  </a:t>
            </a:r>
          </a:p>
          <a:p>
            <a:pPr algn="just">
              <a:spcBef>
                <a:spcPts val="600"/>
              </a:spcBef>
            </a:pPr>
            <a:endParaRPr lang="bg-BG" sz="1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bg-BG" sz="1400" b="1" dirty="0" smtClean="0">
                <a:latin typeface="Calibri" pitchFamily="34" charset="0"/>
                <a:cs typeface="Calibri" pitchFamily="34" charset="0"/>
              </a:rPr>
              <a:t>Количественото проучване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имаше за цел да проучи и анализира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нагласите, практиките и бариерите пред мъжкото включване в грижата за деца на територията на България.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Информираността относно организации свързани с </a:t>
            </a:r>
            <a:r>
              <a:rPr lang="bg-BG" sz="1400" dirty="0" err="1" smtClean="0">
                <a:latin typeface="Calibri" pitchFamily="34" charset="0"/>
                <a:cs typeface="Calibri" pitchFamily="34" charset="0"/>
              </a:rPr>
              <a:t>родителството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 и семейството, както и с подобни кампании 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Да измери намерението за включване в кампания за активно включване на бащите в грижите за децата 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endParaRPr lang="bg-BG" sz="1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ВЛИЯНИЕ НА ОТНОШЕНИЯТА В СЕМЕЙСТВОТО НА РОДИТЕЛИТЕ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528" y="2563010"/>
            <a:ext cx="4032449" cy="201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респондентите до 30 години споменалите житейските напътствия на бащите си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58%, а сред тези над 46 години – 75%. Ако само 46% от най-младите си спомнят уважението на бащите към майките им, при останалите възрастови групи съответните дялове варират от 53 до 56%.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Същите характеристики в поведението на бащата са споменавани по-често от жителите на София в сравнение с тези на останалите типове населени места, като разликите варират от 7 до 16 пункта.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931" y="1268760"/>
            <a:ext cx="396044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Житейските напътствия от страна на бащите и уважението им към майките придобиват все по-голяма стойност в съзнанието на респондентите с увеличаването на собствения им житейски опит. </a:t>
            </a:r>
          </a:p>
        </p:txBody>
      </p:sp>
    </p:spTree>
    <p:extLst>
      <p:ext uri="{BB962C8B-B14F-4D97-AF65-F5344CB8AC3E}">
        <p14:creationId xmlns:p14="http://schemas.microsoft.com/office/powerpoint/2010/main" val="20842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883784"/>
            <a:ext cx="7632848" cy="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bg-BG"/>
            </a:defPPr>
            <a:lvl1pPr algn="ctr" eaLnBrk="0" hangingPunct="0">
              <a:spcBef>
                <a:spcPct val="50000"/>
              </a:spcBef>
              <a:defRPr sz="2300" b="1">
                <a:solidFill>
                  <a:srgbClr val="4F2270"/>
                </a:solidFill>
                <a:ea typeface="Verdana" pitchFamily="34" charset="0"/>
                <a:cs typeface="Aria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bg-BG" dirty="0" smtClean="0"/>
              <a:t>ОТГЛЕЖДАНЕ НА ДЕЦАТА ПРИ РАЗДЯЛА ИЛИ РАЗВОД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3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ОТГЛЕЖДАНЕ НА ДЕЦАТА ПРИ РАЗДЯЛА ИЛИ 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5" y="1763659"/>
            <a:ext cx="4032449" cy="468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разделените от децата си бащи надделява мнението, че детето трябва да направи този избор (38%), но почти толкова значим е и делът на онези сред тях, според които детето трябва основно да се отглежда от майката (34%).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живеещите с децата си родители мнозинството подкрепя отглеждането на децата от майката (40%), но противоречията между бащи и майки вътре в тази група са много по-съществени, отколкото между живеещи и неживеещи с децата си родители. Ако сред майките категорично доминира убеждението, че  те трябва да отглеждат децата си (54%), основната част от бащите се колебаят между три възможности – отглеждане от майката, избор на детето и съвместно отглеждане (съответно 27, 24 и23%).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Възрастта и местоживеенето на респондентите също оказват влияние върху техните становища. По-младите респонденти са по-склонни да дават приоритет на майката при отглеждането,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разликата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в дяловете на застъпващите това мнение при хората до 30 години и тези над 40 е почти двойна. Тази опция също е по-предпочитана от живеещите извън столицата в сравнение със софиянци, като по този признак разликите варират между 9 и 20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пункта. Предпочитанието да се прехвърли отговорността за това решение върху детето е два до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два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18709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Родителите от различни групи имат много противоречиви становища за това, при кого трябва да останат децата в случай на раздяла или развод. 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16015" y="808396"/>
            <a:ext cx="4032449" cy="31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половина пъти по-често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срещано сред живеещите извън столицата, отколкото сред софиянци, а също и сред по-възрастните в сравнение с по-младите. Тук не трябва да се забравя, обаче, че средно взето, възрастта на децата на по-възрастните родители също е по висока, а оттам и тяхната увереност, че детето ще е в състояние да направи подобен избор.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Колкото по-голямо е населеното място, толкова по-популярно става съвместното попечителство над детето, като разликата между живеещите на село и столичани е двойна (съответно 14 и 27%). Също така, всеки пети столичанин (21%) е на мнение, че детето трябва да се отглежда от този, който има повече време и възможност да полага необходимите грижи, докато сред жителите на останалите типове населени места тази опция избират между 11 и 16%.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3914472"/>
            <a:ext cx="39604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Решението при кого да остане детето по-често се взема по споразумение между родителите.</a:t>
            </a:r>
            <a:endParaRPr lang="ru-RU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16016" y="4437112"/>
            <a:ext cx="4032449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 бащите, разделени от децата си и при самотните родители, отглеждащи децата си, този подход е практикуван от почти равни дялове от респондентите – съответно 56 и 53%. Вторият най-разпространен подход – решение на съда, в случаите на самотни родители, отглеждащи децата си, е бил прилаган по-рядко в сравнение с «разделените бащи» (34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спрямо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44%),  основно поради незаинтересованост на другия родител и отпадане на необходимостта от избор. Също така, въпреки че решение на детето е втората най-предпочитана опция сред родителите, тя е била приложена в едва 4% от случаите на самотните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16620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29136047"/>
              </p:ext>
            </p:extLst>
          </p:nvPr>
        </p:nvGraphicFramePr>
        <p:xfrm>
          <a:off x="179512" y="1052736"/>
          <a:ext cx="8784976" cy="535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В случай на раздяла или развод, според Вас, при кого трябва да остане детето/децата?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49029" y="6569075"/>
            <a:ext cx="19274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Всички </a:t>
            </a:r>
            <a:r>
              <a:rPr lang="bg-BG" sz="1000" b="1" i="1" dirty="0" smtClean="0">
                <a:solidFill>
                  <a:srgbClr val="292934"/>
                </a:solidFill>
              </a:rPr>
              <a:t>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В случай на раздяла или развод, според Вас, при кого трябва да остане детето/децата?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88840"/>
            <a:ext cx="87915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860032" y="6578425"/>
            <a:ext cx="391354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Родители, които живеят с децата си /1000 респ./</a:t>
            </a:r>
          </a:p>
        </p:txBody>
      </p:sp>
    </p:spTree>
    <p:extLst>
      <p:ext uri="{BB962C8B-B14F-4D97-AF65-F5344CB8AC3E}">
        <p14:creationId xmlns:p14="http://schemas.microsoft.com/office/powerpoint/2010/main" val="13974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11466"/>
              </p:ext>
            </p:extLst>
          </p:nvPr>
        </p:nvGraphicFramePr>
        <p:xfrm>
          <a:off x="395535" y="908725"/>
          <a:ext cx="8424936" cy="5509835"/>
        </p:xfrm>
        <a:graphic>
          <a:graphicData uri="http://schemas.openxmlformats.org/drawingml/2006/table">
            <a:tbl>
              <a:tblPr/>
              <a:tblGrid>
                <a:gridCol w="4608513"/>
                <a:gridCol w="972563"/>
                <a:gridCol w="568772"/>
                <a:gridCol w="568772"/>
                <a:gridCol w="568772"/>
                <a:gridCol w="568772"/>
                <a:gridCol w="568772"/>
              </a:tblGrid>
              <a:tr h="255501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 </a:t>
                      </a:r>
                      <a:endParaRPr lang="bg-BG" sz="11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1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1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1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1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1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1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3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r>
                        <a:rPr lang="bg-BG" sz="13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Нагласи към попечителство при развод/раздял</a:t>
                      </a:r>
                      <a:r>
                        <a:rPr lang="bg-BG" sz="1300" b="0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а</a:t>
                      </a:r>
                    </a:p>
                    <a:p>
                      <a:pPr algn="r" fontAlgn="b"/>
                      <a:endParaRPr lang="bg-BG" sz="13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3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3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3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r" fontAlgn="b"/>
                      <a:endParaRPr lang="bg-BG" sz="11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bg-BG" sz="13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Склонност към компромиси</a:t>
                      </a:r>
                      <a:endParaRPr lang="en-US" sz="13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305" marR="8305" marT="830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effectLst/>
                          <a:latin typeface="Arial"/>
                        </a:rPr>
                        <a:t>При майката</a:t>
                      </a:r>
                    </a:p>
                  </a:txBody>
                  <a:tcPr marL="8305" marR="8305" marT="8305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При родителя, при когото предпочита детето/децата</a:t>
                      </a:r>
                    </a:p>
                  </a:txBody>
                  <a:tcPr marL="8305" marR="8305" marT="8305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effectLst/>
                          <a:latin typeface="Arial"/>
                        </a:rPr>
                        <a:t>И двамата - съвместно попечителство</a:t>
                      </a:r>
                    </a:p>
                  </a:txBody>
                  <a:tcPr marL="8305" marR="8305" marT="8305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При родителя, който има повече време и възможност</a:t>
                      </a:r>
                    </a:p>
                  </a:txBody>
                  <a:tcPr marL="8305" marR="8305" marT="8305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Който може да осигури материално детето</a:t>
                      </a:r>
                    </a:p>
                  </a:txBody>
                  <a:tcPr marL="8305" marR="8305" marT="8305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1" i="0" u="none" strike="noStrike" dirty="0">
                          <a:effectLst/>
                          <a:latin typeface="Arial"/>
                        </a:rPr>
                        <a:t>При бащата</a:t>
                      </a:r>
                    </a:p>
                  </a:txBody>
                  <a:tcPr marL="8305" marR="8305" marT="8305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82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1" u="none" strike="noStrike">
                          <a:effectLst/>
                          <a:latin typeface="Arial"/>
                        </a:rPr>
                        <a:t>База респ.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effectLst/>
                          <a:latin typeface="Arial"/>
                        </a:rPr>
                        <a:t>405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effectLst/>
                          <a:latin typeface="Arial"/>
                        </a:rPr>
                        <a:t>222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Бих се съгласил/а да вземем домашен любимец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18.1%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11.0%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8.6%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6B"/>
                    </a:solidFill>
                  </a:tcPr>
                </a:tc>
              </a:tr>
              <a:tr h="20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Развива умение, талант, който не одобрявам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15.6%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10.4%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7.0%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3.2%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0.8%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6D"/>
                    </a:solidFill>
                  </a:tcPr>
                </a:tc>
              </a:tr>
              <a:tr h="20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Бих сменила/а работата си за друга, която ангажира по-малко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6.7%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3.2%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2.8%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1.4%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</a:tr>
              <a:tr h="392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Бих се отказала/а от свое хоби, спорт, ако детето иска повече от времето ми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13.3%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8.6%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5.9%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2.7%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06C"/>
                    </a:solidFill>
                  </a:tcPr>
                </a:tc>
              </a:tr>
              <a:tr h="20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Бих напуснал/а партньора си, ако не се разбира с детето ми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5.5%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2.4%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06C"/>
                    </a:solidFill>
                  </a:tcPr>
                </a:tc>
              </a:tr>
              <a:tr h="392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Бих похарчил/а пари за скъпа покупка, като компютър, телевизор, т.н.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13.3%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7.9%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7.2%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</a:tr>
              <a:tr h="392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Бих сменил/а квартала/населеното място, ако детето не се чувства добре в него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6.4%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0.2%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92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Бих сменила училището на детето, ако не се чувства добре в него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16.1%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12.1%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7.5%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8.7%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3.7%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0.6%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6C"/>
                    </a:solidFill>
                  </a:tcPr>
                </a:tc>
              </a:tr>
              <a:tr h="20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Бих променил/а плановете си за отпуската/почивката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16.7%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8.1%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7.8%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3.4%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0.6%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6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23171253"/>
              </p:ext>
            </p:extLst>
          </p:nvPr>
        </p:nvGraphicFramePr>
        <p:xfrm>
          <a:off x="3991854" y="980728"/>
          <a:ext cx="6552728" cy="499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457648" y="2132856"/>
            <a:ext cx="3376212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>
                <a:solidFill>
                  <a:srgbClr val="292934"/>
                </a:solidFill>
              </a:rPr>
              <a:t>Бащи, които не живеят с децата си</a:t>
            </a:r>
            <a:endParaRPr lang="en-US" sz="1300" b="1" dirty="0" smtClean="0">
              <a:solidFill>
                <a:srgbClr val="292934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82184335"/>
              </p:ext>
            </p:extLst>
          </p:nvPr>
        </p:nvGraphicFramePr>
        <p:xfrm>
          <a:off x="-396552" y="980728"/>
          <a:ext cx="6552728" cy="499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827584" y="970687"/>
            <a:ext cx="3960440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300" b="1" dirty="0" smtClean="0">
                <a:solidFill>
                  <a:srgbClr val="292934"/>
                </a:solidFill>
              </a:rPr>
              <a:t>Самотни родители</a:t>
            </a:r>
            <a:r>
              <a:rPr lang="bg-BG" sz="1300" b="1" dirty="0">
                <a:solidFill>
                  <a:srgbClr val="292934"/>
                </a:solidFill>
              </a:rPr>
              <a:t>, които живеят с децата си</a:t>
            </a:r>
            <a:endParaRPr lang="en-US" sz="1300" b="1" dirty="0">
              <a:solidFill>
                <a:srgbClr val="292934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37691" y="9405664"/>
            <a:ext cx="113875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100 респ.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2957" y="6165304"/>
            <a:ext cx="106821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7</a:t>
            </a:r>
            <a:r>
              <a:rPr lang="bg-BG" sz="1000" b="1" i="1" dirty="0" smtClean="0">
                <a:solidFill>
                  <a:srgbClr val="292934"/>
                </a:solidFill>
              </a:rPr>
              <a:t>0 респ.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След раздялата Ви с тогавашния партньор </a:t>
            </a:r>
            <a:r>
              <a:rPr lang="ru-RU" sz="1200" b="1" dirty="0" smtClean="0">
                <a:solidFill>
                  <a:srgbClr val="292934"/>
                </a:solidFill>
              </a:rPr>
              <a:t>как </a:t>
            </a:r>
            <a:r>
              <a:rPr lang="ru-RU" sz="1200" b="1" dirty="0">
                <a:solidFill>
                  <a:srgbClr val="292934"/>
                </a:solidFill>
              </a:rPr>
              <a:t>определихте при кого да остане детето/цата 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781449" y="6132926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ОТГЛЕЖДАНЕ НА ДЕЦАТА ПРИ РАЗДЯЛА ИЛИ 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2564" y="908720"/>
            <a:ext cx="4032449" cy="21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Едно от предимствата на споразумението между родителите пред решението на съда като метод за определяне на попечителството се състои в това, че разделеният родител разполага с повече и по-гъвкави възможности за общуване с детето, отколкото при решение на съда. Вероятно поради това се оказва възможно преобладаващият дял от бащите, живеещи без децата си (38%), да им посветят между 20 и 30% от своето време.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Още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28% прекарват с децата си около и над една трета от своето време, и една трета – под 20% от времето си.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91" y="3122384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Част от разделените от децата си бащи, обаче, не оценяват реалистично времето, което им посвещават.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3797" y="4026690"/>
            <a:ext cx="4032449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Една трета от бащите, които се виждат с децата си веднъж месечно или по-рядко, твърдят, че им посвещават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поне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20% от времето си или повече. Същата е ситуацията с 55% от бащите, посещаващи децата си веднъж седмично. Това би означавало, че прекарват с тях не един или четири, а поне шест дни месечно.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692" y="5354632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Гледните точки на разделените родители относно приноса им в отглеждането на децата се разминават драстично.</a:t>
            </a:r>
            <a:endParaRPr lang="ru-RU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91303" y="908720"/>
            <a:ext cx="4032449" cy="55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Несъвпадения в оценките на прекараното с децата време се установява и при сравнение на отговорите им с тези на отглеждащите децата си самотни родители. Повече от половината от «разделените бащи» твърдят, че виждат децата си поне веднъж в седмицата, докато същото потвърждава едва всеки четвърти самотен родител. Най-големи са разминаванията относно децата до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7 години – 55% от неживеещите с тях бащи твърдят, че ги виждат поне веднъж седмично, докато за своя напуснал семейството бивш партньор потвърждават същото едва 15% от самотните родители. При децата от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8 до 13-годишна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възраст разликата в оценките също е много голяма - съответните дялове са 54 и </a:t>
            </a:r>
            <a:r>
              <a:rPr lang="en-GB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5%.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Разликите в оценките относно финансовия принос на отделения родител са още по-големи. Неживеещите с децата си бащи обикновено няколко пъти по-често твърдят, че правят определени видове разходи за детето, отколкото отглеждащите сами детето си потвърждават, че прави отделения от детето родител. Най-ярки са примерите по отношение на плащане на уговорена между родителите издръжка (52 спрямо 15%), купуването на дрехи и обувки (40 спрямо 15%), купуването на големи подаръци (39 спрямо 10%), джобни пари за детето и пари при поискване от детето (съответно 31 и 29 спрямо 5 и 6%), и плащането на допълнителни разходи в училище (23 спрямо 3%). Оценките на двете страни се припокриват само в случаите, когато разделеният родител плаща само определената от съда издръжка – около една трета от случаите. 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360726"/>
            <a:ext cx="779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По Ваша преценка в един среден месец, каква част от времето приблизително прекарвате с детето/ децата, които не живеят постоянно с Вас?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2957787861"/>
              </p:ext>
            </p:extLst>
          </p:nvPr>
        </p:nvGraphicFramePr>
        <p:xfrm>
          <a:off x="2502" y="1124744"/>
          <a:ext cx="9073008" cy="523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67544" y="2348880"/>
            <a:ext cx="7632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4F2270"/>
                </a:solidFill>
              </a:rPr>
              <a:t>Колко често се виждате с детето/децата, които не живеят с Вас постоянно при вас в момента</a:t>
            </a:r>
            <a:r>
              <a:rPr lang="ru-RU" sz="1200" b="1" dirty="0" smtClean="0">
                <a:solidFill>
                  <a:srgbClr val="4F2270"/>
                </a:solidFill>
              </a:rPr>
              <a:t>?</a:t>
            </a:r>
            <a:endParaRPr lang="ru-RU" sz="1200" b="1" dirty="0">
              <a:solidFill>
                <a:srgbClr val="4F2270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44094231"/>
              </p:ext>
            </p:extLst>
          </p:nvPr>
        </p:nvGraphicFramePr>
        <p:xfrm>
          <a:off x="570079" y="980728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ft Bracket 4"/>
          <p:cNvSpPr/>
          <p:nvPr/>
        </p:nvSpPr>
        <p:spPr bwMode="auto">
          <a:xfrm>
            <a:off x="1115616" y="3789040"/>
            <a:ext cx="504056" cy="720080"/>
          </a:xfrm>
          <a:prstGeom prst="leftBracke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b="1" smtClean="0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 bwMode="auto">
          <a:xfrm>
            <a:off x="1115616" y="4581128"/>
            <a:ext cx="504056" cy="720080"/>
          </a:xfrm>
          <a:prstGeom prst="leftBracke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b="1" smtClean="0">
              <a:solidFill>
                <a:prstClr val="black"/>
              </a:solidFill>
            </a:endParaRPr>
          </a:p>
        </p:txBody>
      </p:sp>
      <p:sp>
        <p:nvSpPr>
          <p:cNvPr id="7" name="Left Bracket 6"/>
          <p:cNvSpPr/>
          <p:nvPr/>
        </p:nvSpPr>
        <p:spPr bwMode="auto">
          <a:xfrm>
            <a:off x="1115616" y="5373216"/>
            <a:ext cx="504056" cy="720080"/>
          </a:xfrm>
          <a:prstGeom prst="leftBracke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b="1" smtClean="0">
              <a:solidFill>
                <a:prstClr val="black"/>
              </a:solidFill>
            </a:endParaRPr>
          </a:p>
        </p:txBody>
      </p:sp>
      <p:sp>
        <p:nvSpPr>
          <p:cNvPr id="8" name="Left Bracket 7"/>
          <p:cNvSpPr/>
          <p:nvPr/>
        </p:nvSpPr>
        <p:spPr bwMode="auto">
          <a:xfrm>
            <a:off x="1115616" y="2996952"/>
            <a:ext cx="504056" cy="720080"/>
          </a:xfrm>
          <a:prstGeom prst="leftBracke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b="1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0" y="4031486"/>
            <a:ext cx="118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>
                <a:solidFill>
                  <a:srgbClr val="4F2270"/>
                </a:solidFill>
              </a:rPr>
              <a:t>Деца до 7 г.</a:t>
            </a:r>
            <a:endParaRPr lang="en-US" sz="1100" b="1" dirty="0">
              <a:solidFill>
                <a:srgbClr val="4F227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00" y="4823574"/>
            <a:ext cx="118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>
                <a:solidFill>
                  <a:srgbClr val="4F2270"/>
                </a:solidFill>
              </a:rPr>
              <a:t>Деца 8-13 г.</a:t>
            </a:r>
            <a:endParaRPr lang="en-US" sz="1100" b="1" dirty="0">
              <a:solidFill>
                <a:srgbClr val="4F227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0" y="5615662"/>
            <a:ext cx="118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>
                <a:solidFill>
                  <a:srgbClr val="4F2270"/>
                </a:solidFill>
              </a:rPr>
              <a:t>Деца 14-17 г.</a:t>
            </a:r>
            <a:endParaRPr lang="en-US" sz="1100" b="1" dirty="0">
              <a:solidFill>
                <a:srgbClr val="4F227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Колко често </a:t>
            </a:r>
            <a:r>
              <a:rPr lang="ru-RU" sz="1200" b="1" dirty="0" smtClean="0">
                <a:solidFill>
                  <a:srgbClr val="292934"/>
                </a:solidFill>
              </a:rPr>
              <a:t>детето/децата </a:t>
            </a:r>
            <a:r>
              <a:rPr lang="ru-RU" sz="1200" b="1" dirty="0">
                <a:solidFill>
                  <a:srgbClr val="292934"/>
                </a:solidFill>
              </a:rPr>
              <a:t>се виждат с другия родител? 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00" y="3216154"/>
            <a:ext cx="118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b="1" dirty="0" smtClean="0">
                <a:solidFill>
                  <a:srgbClr val="4F2270"/>
                </a:solidFill>
              </a:rPr>
              <a:t>Всички деца</a:t>
            </a:r>
            <a:endParaRPr lang="en-US" sz="1100" b="1" dirty="0">
              <a:solidFill>
                <a:srgbClr val="4F227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853211" y="6413706"/>
            <a:ext cx="2852361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Самотни родители с деца под 18 г.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srgbClr val="FFFFFF"/>
                </a:solidFill>
              </a:rPr>
              <a:t>МЕТОДОЛОГИЧЕСКА </a:t>
            </a:r>
            <a:r>
              <a:rPr lang="bg-BG" sz="1300" b="1" dirty="0" smtClean="0">
                <a:solidFill>
                  <a:srgbClr val="FFFFFF"/>
                </a:solidFill>
              </a:rPr>
              <a:t>РАМКА НА КАЧЕСТВЕНОТО ПРОУЧВАНЕ </a:t>
            </a:r>
            <a:endParaRPr lang="bg-BG" sz="13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467544" y="692696"/>
            <a:ext cx="8229600" cy="461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B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bg-BG" sz="1400" b="1" u="sng" dirty="0">
              <a:latin typeface="Arial" charset="0"/>
              <a:cs typeface="Arial" charset="0"/>
            </a:endParaRPr>
          </a:p>
          <a:p>
            <a:pPr eaLnBrk="0" hangingPunct="0"/>
            <a:endParaRPr lang="bg-BG" sz="1400" b="1" dirty="0">
              <a:latin typeface="Arial" charset="0"/>
              <a:cs typeface="Arial" charset="0"/>
            </a:endParaRPr>
          </a:p>
          <a:p>
            <a:pPr marL="0" indent="0" eaLnBrk="0" hangingPunct="0">
              <a:buNone/>
            </a:pPr>
            <a:r>
              <a:rPr lang="bg-BG" sz="1400" b="1" dirty="0">
                <a:latin typeface="Calibri" pitchFamily="34" charset="0"/>
                <a:cs typeface="Calibri" pitchFamily="34" charset="0"/>
              </a:rPr>
              <a:t>ТИП НА ПРОУЧВАНЕТО		</a:t>
            </a:r>
            <a:r>
              <a:rPr lang="bg-BG" sz="1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Качествено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изследване</a:t>
            </a:r>
            <a:r>
              <a:rPr lang="bg-BG" sz="1400" b="1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0" indent="0" eaLnBrk="0" hangingPunct="0">
              <a:buNone/>
            </a:pPr>
            <a:endParaRPr lang="bg-BG" sz="1400" b="1" dirty="0">
              <a:latin typeface="Calibri" pitchFamily="34" charset="0"/>
              <a:cs typeface="Calibri" pitchFamily="34" charset="0"/>
            </a:endParaRPr>
          </a:p>
          <a:p>
            <a:pPr marL="0" indent="0" eaLnBrk="0" hangingPunct="0">
              <a:buNone/>
            </a:pPr>
            <a:r>
              <a:rPr lang="bg-BG" sz="1400" b="1" dirty="0">
                <a:latin typeface="Calibri" pitchFamily="34" charset="0"/>
                <a:cs typeface="Calibri" pitchFamily="34" charset="0"/>
              </a:rPr>
              <a:t>МЕТОД НА РЕГИСТРАЦИЯ		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групови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дискусии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pPr marL="0" indent="0" eaLnBrk="0" hangingPunct="0">
              <a:buNone/>
            </a:pPr>
            <a:r>
              <a:rPr lang="bg-BG" sz="1400" b="1" dirty="0">
                <a:latin typeface="Calibri" pitchFamily="34" charset="0"/>
                <a:cs typeface="Calibri" pitchFamily="34" charset="0"/>
              </a:rPr>
              <a:t>			</a:t>
            </a:r>
          </a:p>
          <a:p>
            <a:pPr marL="0" indent="0" eaLnBrk="0" hangingPunct="0">
              <a:buNone/>
            </a:pPr>
            <a:r>
              <a:rPr lang="bg-BG" sz="1400" b="1" dirty="0">
                <a:latin typeface="Calibri" pitchFamily="34" charset="0"/>
                <a:cs typeface="Calibri" pitchFamily="34" charset="0"/>
              </a:rPr>
              <a:t>ЦЕЛЕВА ГРУПА			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майки и бащи на деца до 12 години живеещи с </a:t>
            </a:r>
          </a:p>
          <a:p>
            <a:pPr marL="0" indent="0" eaLnBrk="0" hangingPunct="0">
              <a:buNone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	партньорите си  - 6 групи</a:t>
            </a:r>
          </a:p>
          <a:p>
            <a:pPr marL="0" indent="0" eaLnBrk="0" hangingPunct="0">
              <a:buNone/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	майки и бащи, отглеждащи децата си без другия        </a:t>
            </a:r>
          </a:p>
          <a:p>
            <a:pPr marL="0" indent="0" eaLnBrk="0" hangingPunct="0">
              <a:buNone/>
            </a:pPr>
            <a:r>
              <a:rPr lang="bg-BG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	родител или споделящи отглеждането  - 2 групи  </a:t>
            </a:r>
            <a:r>
              <a:rPr lang="bg-BG" sz="1400" b="1" dirty="0" smtClean="0">
                <a:latin typeface="Calibri" pitchFamily="34" charset="0"/>
                <a:cs typeface="Calibri" pitchFamily="34" charset="0"/>
              </a:rPr>
              <a:t>                    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  <a:p>
            <a:pPr marL="0" indent="0" eaLnBrk="0" hangingPunct="0">
              <a:buNone/>
            </a:pPr>
            <a:r>
              <a:rPr lang="bg-BG" sz="1400" b="1" dirty="0">
                <a:latin typeface="Calibri" pitchFamily="34" charset="0"/>
                <a:cs typeface="Calibri" pitchFamily="34" charset="0"/>
              </a:rPr>
              <a:t>								</a:t>
            </a:r>
          </a:p>
          <a:p>
            <a:pPr marL="0" indent="0" eaLnBrk="0" hangingPunct="0">
              <a:buNone/>
            </a:pPr>
            <a:r>
              <a:rPr lang="bg-BG" sz="1400" b="1" dirty="0">
                <a:latin typeface="Calibri" pitchFamily="34" charset="0"/>
                <a:cs typeface="Calibri" pitchFamily="34" charset="0"/>
              </a:rPr>
              <a:t>БРОЙ ФОКУС ГРУПИ	                  </a:t>
            </a:r>
            <a:r>
              <a:rPr lang="bg-BG" sz="1400" b="1" dirty="0" smtClean="0">
                <a:latin typeface="Calibri" pitchFamily="34" charset="0"/>
                <a:cs typeface="Calibri" pitchFamily="34" charset="0"/>
              </a:rPr>
              <a:t>		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8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pPr marL="0" indent="0" eaLnBrk="0" hangingPunct="0">
              <a:buNone/>
            </a:pPr>
            <a:endParaRPr lang="bg-BG" sz="1400" b="1" dirty="0">
              <a:latin typeface="Calibri" pitchFamily="34" charset="0"/>
              <a:cs typeface="Calibri" pitchFamily="34" charset="0"/>
            </a:endParaRPr>
          </a:p>
          <a:p>
            <a:pPr marL="0" indent="0" eaLnBrk="0" hangingPunct="0">
              <a:buNone/>
            </a:pPr>
            <a:r>
              <a:rPr lang="bg-BG" sz="1400" b="1" dirty="0">
                <a:latin typeface="Calibri" pitchFamily="34" charset="0"/>
                <a:cs typeface="Calibri" pitchFamily="34" charset="0"/>
              </a:rPr>
              <a:t>МЯСТО НА ПРОВЕЖДАНЕ		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София (4) , Плевен (2), Козлодуй (2)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pPr marL="0" indent="0" eaLnBrk="0" hangingPunct="0">
              <a:buNone/>
            </a:pPr>
            <a:endParaRPr lang="bg-BG" sz="1400" b="1" dirty="0">
              <a:latin typeface="Calibri" pitchFamily="34" charset="0"/>
              <a:cs typeface="Calibri" pitchFamily="34" charset="0"/>
            </a:endParaRPr>
          </a:p>
          <a:p>
            <a:pPr marL="0" indent="0" eaLnBrk="0" hangingPunct="0">
              <a:buNone/>
            </a:pPr>
            <a:r>
              <a:rPr lang="bg-BG" sz="1400" b="1" dirty="0" smtClean="0">
                <a:latin typeface="Calibri" pitchFamily="34" charset="0"/>
                <a:cs typeface="Calibri" pitchFamily="34" charset="0"/>
              </a:rPr>
              <a:t>МОДЕРАТОРИ  НА </a:t>
            </a:r>
            <a:r>
              <a:rPr lang="bg-BG" sz="1400" b="1" dirty="0">
                <a:latin typeface="Calibri" pitchFamily="34" charset="0"/>
                <a:cs typeface="Calibri" pitchFamily="34" charset="0"/>
              </a:rPr>
              <a:t>ДИСКУСИИТЕ	</a:t>
            </a:r>
            <a:r>
              <a:rPr lang="bg-BG" sz="1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Д-р </a:t>
            </a:r>
            <a:r>
              <a:rPr lang="bg-BG" sz="1400" dirty="0">
                <a:latin typeface="Calibri" pitchFamily="34" charset="0"/>
                <a:cs typeface="Calibri" pitchFamily="34" charset="0"/>
              </a:rPr>
              <a:t>Цветелина </a:t>
            </a:r>
            <a:r>
              <a:rPr lang="bg-BG" sz="1400" dirty="0" smtClean="0">
                <a:latin typeface="Calibri" pitchFamily="34" charset="0"/>
                <a:cs typeface="Calibri" pitchFamily="34" charset="0"/>
              </a:rPr>
              <a:t>Стоянова</a:t>
            </a:r>
          </a:p>
          <a:p>
            <a:pPr marL="0" indent="0" eaLnBrk="0" hangingPunct="0">
              <a:buNone/>
            </a:pPr>
            <a:r>
              <a:rPr lang="bg-BG" sz="1400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	Добромир Живков</a:t>
            </a:r>
            <a:endParaRPr lang="bg-BG" sz="1400" dirty="0"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bg-BG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89894694"/>
              </p:ext>
            </p:extLst>
          </p:nvPr>
        </p:nvGraphicFramePr>
        <p:xfrm>
          <a:off x="179512" y="1052736"/>
          <a:ext cx="8784976" cy="535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750" y="375047"/>
            <a:ext cx="8156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Другият родител осигурява ли финансова или друг вид материална подкрепа на децата, които не живеят с него?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49029" y="6569075"/>
            <a:ext cx="192742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Всички </a:t>
            </a:r>
            <a:r>
              <a:rPr lang="bg-BG" sz="1000" b="1" i="1" dirty="0" smtClean="0">
                <a:solidFill>
                  <a:srgbClr val="292934"/>
                </a:solidFill>
              </a:rPr>
              <a:t>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ОТГЛЕЖДАНЕ НА ДЕЦАТА ПРИ РАЗДЯЛА ИЛИ 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16015" y="1772816"/>
            <a:ext cx="4032449" cy="301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По-често това се усеща от разделените от децата си бащи. Почти една трета от тях са на мнение, че другият родител настройва детето срещу тях, докато подобни оплаквания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имат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14% от самотните родители.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Нарушената комуникация между част от разделените родители се проявява и в твърденията на една трета от неживеещите с децата си бащи, че понякога децата им искат от тях да се намесят и да въздействат върху майката по някакъв конкретен въпрос. Това означава, че важни за детето въпроси не са били съгласувани между трите страни – двамата родители и самото дете.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Случаите, в които разделеният родител има ново семейство, са повод да проличи друг накърняващ интересите на детето факт, който възпрепятства пълноценното общуване и с двамата родители: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91" y="908720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Разделените родители описват две различни, паралелни реалности за отношенията на другия родител с детето.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3797" y="1772816"/>
            <a:ext cx="4032449" cy="46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Най-големи противоречия между разделените родители има по отношение на това, как възприема детето раздялата им и какво желание за общуване има с разделения родител. </a:t>
            </a:r>
          </a:p>
          <a:p>
            <a:pPr algn="just">
              <a:spcBef>
                <a:spcPts val="600"/>
              </a:spcBef>
            </a:pP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Според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73%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«разделените бащи» детето се чувства нещастно от раздялата им с другия родител, докато сред отглеждащите сами децата си родители съответният дял е двойно по-нисък (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36%).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Ако според 9 от 10 неживеещи с децата си бащи детето им обича да се среща и да прекарва времето си с тях, на същото мнение са едва 45% родителите, отглеждащи сами децата си. Обратното твърдение – че детето често предпочита да не се вижда с другия родител поради свои занимания и ангажименти, се споделя по-често от живвещия с детето, отколкото от разделения от него родител (съответно 31 и 18%).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Разминават се не само оценките, но и желанията на двете страни по отношение на срещите на детето с разделения родител. Ако близо две трети от неживеещите с децата си бащи биха искали да се срещат по-често с децата си, подобна нагласа имат малко под половината от самотните родители.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Тези данни ясно демонстрират, че за съжаление,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908720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 са изкупителна жертва за част от разделените им </a:t>
            </a:r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 </a:t>
            </a:r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се използват като средство за отмъщение в конфликта между тях.</a:t>
            </a:r>
            <a:endParaRPr lang="ru-RU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850576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 са изкупителна жертва поради ревност и непреживяни негативни емоции от страна на самотния родител.</a:t>
            </a:r>
            <a:endParaRPr lang="ru-RU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16016" y="5620158"/>
            <a:ext cx="403244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Ако две трети от неживеещите с децата си бащи твърдят, че те са добре приети в новото им семейство, две трети от самотните родители твърдят, че децата не са добре приети в новото семейство на бившия им партньор.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35596333"/>
              </p:ext>
            </p:extLst>
          </p:nvPr>
        </p:nvGraphicFramePr>
        <p:xfrm>
          <a:off x="467544" y="1268760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166020" y="884375"/>
            <a:ext cx="3325860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300" b="1" dirty="0">
                <a:solidFill>
                  <a:srgbClr val="292934"/>
                </a:solidFill>
              </a:rPr>
              <a:t>Родители, които живеят с децата си</a:t>
            </a:r>
            <a:endParaRPr lang="en-US" sz="1300" b="1" dirty="0">
              <a:solidFill>
                <a:srgbClr val="292934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До каква степен всяко от тези твърдения се отнасят до вас? 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96136" y="6467689"/>
            <a:ext cx="280908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Самотни родители с деца по 18 г.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12369592"/>
              </p:ext>
            </p:extLst>
          </p:nvPr>
        </p:nvGraphicFramePr>
        <p:xfrm>
          <a:off x="467544" y="1268760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750" y="409945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До каква степен всяко от тези твърдения се отнасят до вас? 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925" y="58964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ОТГЛЕЖДАНЕ НА ДЕЦАТА ПРИ РАЗДЯЛА ИЛИ </a:t>
            </a:r>
            <a:r>
              <a:rPr lang="bg-BG" sz="1300" b="1" dirty="0" smtClean="0">
                <a:solidFill>
                  <a:prstClr val="white"/>
                </a:solidFill>
              </a:rPr>
              <a:t>РАЗВОД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32040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Бащи, които не живеят с децата си /100 респ./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46103" y="836712"/>
            <a:ext cx="3376212" cy="325906"/>
          </a:xfrm>
          <a:prstGeom prst="roundRect">
            <a:avLst/>
          </a:prstGeom>
          <a:noFill/>
          <a:ln w="19050" cap="flat" cmpd="sng" algn="ctr">
            <a:solidFill>
              <a:srgbClr val="4F22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>
                <a:solidFill>
                  <a:srgbClr val="292934"/>
                </a:solidFill>
              </a:rPr>
              <a:t>Бащи, които не живеят с децата си</a:t>
            </a:r>
            <a:endParaRPr lang="en-US" sz="1300" b="1" dirty="0" smtClean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883784"/>
            <a:ext cx="7632848" cy="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3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ОСНОВНИ ПРАКТИКИ В ОТГЛЕЖДАНЕТО И ВЪЗПИТАНИЕТО НА ДЕЦАТА</a:t>
            </a:r>
            <a:endParaRPr lang="bg-BG" sz="2300" b="1" dirty="0">
              <a:solidFill>
                <a:srgbClr val="4F2270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908535"/>
            <a:ext cx="7632848" cy="44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3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 Грижи за децата</a:t>
            </a:r>
            <a:endParaRPr lang="bg-BG" sz="2300" b="1" dirty="0">
              <a:solidFill>
                <a:srgbClr val="4F2270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2105989"/>
            <a:ext cx="4032449" cy="42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представените по-долу графики може ясно да се види, че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 повечето съвременни български семейства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(над 70%)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има няколко дейности, които обичайно се извършват от всички негови членове: храненето вечер, ходене на почивка и разходки в свободното време. 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Гледането на телевизия и воденето на разговори на различни теми се практикува от около две трети от семействата (66%) – тъй като част от децата са на възраст, неподходяща за тези занимания.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 отношение на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три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най-рутинните ежедневни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дейности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има разминаване в мненията на част от жените и мъжете, което беше регистрирано и в качественото проучване: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15 до 30%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повече мъже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жените твърдят,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че готвят и пазаруват, чистят и ремонтират дома заедно с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партньорките си.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Това разминаване беше обяснено от някои от участничките във фокус групите с това, че мъжете им остават с впечатление, че участват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наравно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 тях, но всъщност присъстват, наоколо са, без да взимат активно участие. </a:t>
            </a:r>
            <a:endParaRPr lang="bg-BG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Мненията на мъжете и жените съвпадат по отношение на дейностите, които имат приятен, развлекателен характер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: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ГРИЖИ ЗА ДЕЦАТА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4007" y="836712"/>
            <a:ext cx="414582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една четвърт до около една трета от респондентите гледат ТВ, посещават кино/ театър/ концерт, забавления/ приятели, вечерни клубове и водят  разговори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 различни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теми съвместно с партньора (без детето). </a:t>
            </a:r>
            <a:endParaRPr lang="bg-BG" sz="1200" dirty="0" smtClean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1772816"/>
            <a:ext cx="400180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сравнение с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бащите, майките 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вършат много повече дейности сами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или 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само с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детето. 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962725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Вечерното хранене,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гледането на телевизия, разговорите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разходките през почивните дни и почивките са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петте дейности, 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които спояват членовете на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съвременното българско 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семейство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44008" y="2367599"/>
            <a:ext cx="4145825" cy="39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Мъжете, които извършват сами някакви д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ейности, свързани с дома и семейството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са доста по-малко от жените: около една четвърт гледат телевизия/ филми, грижат се за дома, пазаруват и спортуват без друг член от семейството.  Срещите с приятели, обаче, са запазена територия за около половината от мъжете (44%),</a:t>
            </a:r>
            <a:r>
              <a:rPr lang="ru-RU" sz="1200" b="1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докато  при от жените те са 28%.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Преобладаващият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модел е жените да извършват сами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основно домакинските дейности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: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готвенето (81%), г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рижите за дома - почистване, ремонти, разтребване (59%) и пазаруване на храна и предмети за бита (46%);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Част от родителите извършват някои от дейностите само с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детето/децата си: разходки през свободното време (35%), разговори по различни теми (29%), хранене вкъщи (26%). Мъжете вземат участие най-вече в игрите (34%) и спорта.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Между 15 и 20% от майките извършват сами заедно с децата си основните дейностите за бита – готвене, чистене, пазаруване, една трета разговарят с децата или се разхождат с тях, а около една четвърт се хранят сами с децата.</a:t>
            </a:r>
          </a:p>
        </p:txBody>
      </p:sp>
    </p:spTree>
    <p:extLst>
      <p:ext uri="{BB962C8B-B14F-4D97-AF65-F5344CB8AC3E}">
        <p14:creationId xmlns:p14="http://schemas.microsoft.com/office/powerpoint/2010/main" val="24729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39766573"/>
              </p:ext>
            </p:extLst>
          </p:nvPr>
        </p:nvGraphicFramePr>
        <p:xfrm>
          <a:off x="2987824" y="1052736"/>
          <a:ext cx="6942171" cy="53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Кои от следните дейности </a:t>
            </a:r>
            <a:r>
              <a:rPr lang="ru-RU" sz="1200" b="1" dirty="0" err="1">
                <a:solidFill>
                  <a:srgbClr val="292934"/>
                </a:solidFill>
              </a:rPr>
              <a:t>обичайно</a:t>
            </a:r>
            <a:r>
              <a:rPr lang="ru-RU" sz="1200" b="1" dirty="0">
                <a:solidFill>
                  <a:srgbClr val="292934"/>
                </a:solidFill>
              </a:rPr>
              <a:t> </a:t>
            </a:r>
            <a:r>
              <a:rPr lang="ru-RU" sz="1200" b="1" dirty="0" smtClean="0">
                <a:solidFill>
                  <a:srgbClr val="292934"/>
                </a:solidFill>
              </a:rPr>
              <a:t>правите: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77" y="2940943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519338" y="6569075"/>
            <a:ext cx="192742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Всички 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93298942"/>
              </p:ext>
            </p:extLst>
          </p:nvPr>
        </p:nvGraphicFramePr>
        <p:xfrm>
          <a:off x="78101" y="1146010"/>
          <a:ext cx="5862051" cy="530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9711" y="1484784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9403" y="184240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613" y="219423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8246" y="254363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8879" y="290367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9512" y="325550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145" y="360155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7722" y="395916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355" y="4297942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355" y="4657982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8988" y="5004966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8988" y="5367429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8988" y="5725046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8988" y="6079473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1115616" y="766738"/>
            <a:ext cx="2592288" cy="285998"/>
          </a:xfrm>
          <a:prstGeom prst="roundRect">
            <a:avLst>
              <a:gd name="adj" fmla="val 8815"/>
            </a:avLst>
          </a:prstGeom>
          <a:solidFill>
            <a:sysClr val="window" lastClr="FFFFFF"/>
          </a:solidFill>
          <a:ln w="28575">
            <a:solidFill>
              <a:srgbClr val="8064A2">
                <a:lumMod val="60000"/>
                <a:lumOff val="40000"/>
              </a:srgb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bg-BG" sz="1400" b="1" dirty="0" smtClean="0">
                <a:solidFill>
                  <a:srgbClr val="292934"/>
                </a:solidFill>
              </a:rPr>
              <a:t>С партньора (без детето)</a:t>
            </a:r>
            <a:endParaRPr lang="en-US" sz="1400" b="1" dirty="0">
              <a:solidFill>
                <a:srgbClr val="292934"/>
              </a:solidFill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5913700" y="764704"/>
            <a:ext cx="2293022" cy="285998"/>
          </a:xfrm>
          <a:prstGeom prst="roundRect">
            <a:avLst>
              <a:gd name="adj" fmla="val 8815"/>
            </a:avLst>
          </a:prstGeom>
          <a:solidFill>
            <a:sysClr val="window" lastClr="FFFFFF"/>
          </a:solidFill>
          <a:ln w="28575">
            <a:solidFill>
              <a:srgbClr val="8064A2">
                <a:lumMod val="60000"/>
                <a:lumOff val="40000"/>
              </a:srgb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bg-BG" sz="1400" b="1" dirty="0" smtClean="0">
                <a:solidFill>
                  <a:srgbClr val="292934"/>
                </a:solidFill>
              </a:rPr>
              <a:t>С партньора и детето</a:t>
            </a:r>
            <a:endParaRPr lang="en-US" sz="14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41294521"/>
              </p:ext>
            </p:extLst>
          </p:nvPr>
        </p:nvGraphicFramePr>
        <p:xfrm>
          <a:off x="2896973" y="1052736"/>
          <a:ext cx="6942171" cy="53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Кои от следните дейности </a:t>
            </a:r>
            <a:r>
              <a:rPr lang="ru-RU" sz="1200" b="1" dirty="0" err="1">
                <a:solidFill>
                  <a:srgbClr val="292934"/>
                </a:solidFill>
              </a:rPr>
              <a:t>обичайно</a:t>
            </a:r>
            <a:r>
              <a:rPr lang="ru-RU" sz="1200" b="1" dirty="0">
                <a:solidFill>
                  <a:srgbClr val="292934"/>
                </a:solidFill>
              </a:rPr>
              <a:t> </a:t>
            </a:r>
            <a:r>
              <a:rPr lang="ru-RU" sz="1200" b="1" dirty="0" smtClean="0">
                <a:solidFill>
                  <a:srgbClr val="292934"/>
                </a:solidFill>
              </a:rPr>
              <a:t>правите: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77" y="2940943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519338" y="6569075"/>
            <a:ext cx="192742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Всички 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48885320"/>
              </p:ext>
            </p:extLst>
          </p:nvPr>
        </p:nvGraphicFramePr>
        <p:xfrm>
          <a:off x="78101" y="1146010"/>
          <a:ext cx="5862051" cy="530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9711" y="1484784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9403" y="184240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613" y="219423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8246" y="254363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8879" y="290367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9512" y="325550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145" y="360155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7722" y="395916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355" y="4297942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355" y="4657982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8988" y="5004966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8988" y="5367429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8988" y="5725046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8988" y="6079473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1115616" y="766738"/>
            <a:ext cx="2592288" cy="285998"/>
          </a:xfrm>
          <a:prstGeom prst="roundRect">
            <a:avLst>
              <a:gd name="adj" fmla="val 8815"/>
            </a:avLst>
          </a:prstGeom>
          <a:solidFill>
            <a:sysClr val="window" lastClr="FFFFFF"/>
          </a:solidFill>
          <a:ln w="28575">
            <a:solidFill>
              <a:srgbClr val="8064A2">
                <a:lumMod val="60000"/>
                <a:lumOff val="40000"/>
              </a:srgb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bg-BG" sz="1400" b="1" dirty="0" smtClean="0">
                <a:solidFill>
                  <a:srgbClr val="292934"/>
                </a:solidFill>
              </a:rPr>
              <a:t>С партньора (без детето)</a:t>
            </a:r>
            <a:endParaRPr lang="en-US" sz="1400" b="1" dirty="0">
              <a:solidFill>
                <a:srgbClr val="292934"/>
              </a:solidFill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5913700" y="764704"/>
            <a:ext cx="2293022" cy="285998"/>
          </a:xfrm>
          <a:prstGeom prst="roundRect">
            <a:avLst>
              <a:gd name="adj" fmla="val 8815"/>
            </a:avLst>
          </a:prstGeom>
          <a:solidFill>
            <a:sysClr val="window" lastClr="FFFFFF"/>
          </a:solidFill>
          <a:ln w="28575">
            <a:solidFill>
              <a:srgbClr val="8064A2">
                <a:lumMod val="60000"/>
                <a:lumOff val="40000"/>
              </a:srgb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bg-BG" sz="1400" b="1" dirty="0" smtClean="0">
                <a:solidFill>
                  <a:srgbClr val="292934"/>
                </a:solidFill>
              </a:rPr>
              <a:t>С партньора и детето</a:t>
            </a:r>
            <a:endParaRPr lang="en-US" sz="14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51325252"/>
              </p:ext>
            </p:extLst>
          </p:nvPr>
        </p:nvGraphicFramePr>
        <p:xfrm>
          <a:off x="3275856" y="1052736"/>
          <a:ext cx="6264696" cy="53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Кои от следните дейности </a:t>
            </a:r>
            <a:r>
              <a:rPr lang="ru-RU" sz="1200" b="1" dirty="0" err="1">
                <a:solidFill>
                  <a:srgbClr val="292934"/>
                </a:solidFill>
              </a:rPr>
              <a:t>обичайно</a:t>
            </a:r>
            <a:r>
              <a:rPr lang="ru-RU" sz="1200" b="1" dirty="0">
                <a:solidFill>
                  <a:srgbClr val="292934"/>
                </a:solidFill>
              </a:rPr>
              <a:t> </a:t>
            </a:r>
            <a:r>
              <a:rPr lang="ru-RU" sz="1200" b="1" dirty="0" smtClean="0">
                <a:solidFill>
                  <a:srgbClr val="292934"/>
                </a:solidFill>
              </a:rPr>
              <a:t>правите: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77" y="2940943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10822290"/>
              </p:ext>
            </p:extLst>
          </p:nvPr>
        </p:nvGraphicFramePr>
        <p:xfrm>
          <a:off x="78101" y="1146010"/>
          <a:ext cx="5790043" cy="530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9711" y="1484784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9403" y="184240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613" y="219423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8246" y="254363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8879" y="290367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9512" y="325550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145" y="360155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7722" y="395916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355" y="4297942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355" y="4657982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8988" y="5004966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8988" y="5367429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8988" y="5725046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8988" y="6079473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2062558" y="766738"/>
            <a:ext cx="1285306" cy="285998"/>
          </a:xfrm>
          <a:prstGeom prst="roundRect">
            <a:avLst>
              <a:gd name="adj" fmla="val 8815"/>
            </a:avLst>
          </a:prstGeom>
          <a:solidFill>
            <a:sysClr val="window" lastClr="FFFFFF"/>
          </a:solidFill>
          <a:ln w="28575">
            <a:solidFill>
              <a:srgbClr val="8064A2">
                <a:lumMod val="60000"/>
                <a:lumOff val="40000"/>
              </a:srgb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bg-BG" sz="1400" b="1" dirty="0" smtClean="0">
                <a:solidFill>
                  <a:srgbClr val="292934"/>
                </a:solidFill>
              </a:rPr>
              <a:t>Сам/а</a:t>
            </a:r>
            <a:endParaRPr lang="en-US" sz="1400" b="1" dirty="0">
              <a:solidFill>
                <a:srgbClr val="292934"/>
              </a:solidFill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022998" y="764704"/>
            <a:ext cx="1789362" cy="285998"/>
          </a:xfrm>
          <a:prstGeom prst="roundRect">
            <a:avLst>
              <a:gd name="adj" fmla="val 8815"/>
            </a:avLst>
          </a:prstGeom>
          <a:solidFill>
            <a:sysClr val="window" lastClr="FFFFFF"/>
          </a:solidFill>
          <a:ln w="28575">
            <a:solidFill>
              <a:srgbClr val="8064A2">
                <a:lumMod val="60000"/>
                <a:lumOff val="40000"/>
              </a:srgb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bg-BG" sz="1400" b="1" dirty="0" smtClean="0">
                <a:solidFill>
                  <a:srgbClr val="292934"/>
                </a:solidFill>
              </a:rPr>
              <a:t>Само с детето</a:t>
            </a:r>
            <a:endParaRPr lang="en-US" sz="14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srgbClr val="FFFFFF"/>
                </a:solidFill>
              </a:rPr>
              <a:t>МЕТОДОЛОГИЧЕСКА </a:t>
            </a:r>
            <a:r>
              <a:rPr lang="bg-BG" sz="1300" b="1" dirty="0" smtClean="0">
                <a:solidFill>
                  <a:srgbClr val="FFFFFF"/>
                </a:solidFill>
              </a:rPr>
              <a:t>РАМКА НА КОЛИЧЕСТВЕНОТО ПРОУЧВАНЕ </a:t>
            </a:r>
            <a:endParaRPr lang="bg-BG" sz="13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08720"/>
            <a:ext cx="885698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ts val="600"/>
              </a:spcBef>
            </a:pPr>
            <a:r>
              <a:rPr lang="bg-BG" sz="1400" b="1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ТИП НА ПРОУЧВАНЕТО		</a:t>
            </a:r>
            <a:r>
              <a:rPr lang="bg-BG" sz="1400" b="1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Количествено</a:t>
            </a:r>
            <a:r>
              <a:rPr lang="bg-BG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национална представителна извадка </a:t>
            </a:r>
            <a:r>
              <a:rPr lang="ru-RU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				за 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родителите в България</a:t>
            </a:r>
            <a:endParaRPr lang="bg-BG" sz="1400" dirty="0">
              <a:solidFill>
                <a:srgbClr val="292934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600"/>
              </a:spcBef>
            </a:pPr>
            <a:endParaRPr lang="bg-BG" sz="1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bg-BG" sz="1400" b="1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МЕТОД НА РЕГИСТРАЦИЯ</a:t>
            </a:r>
            <a:r>
              <a:rPr lang="bg-BG" sz="1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ru-RU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Пряко лично интервю</a:t>
            </a:r>
            <a:r>
              <a:rPr lang="bg-BG" sz="14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			</a:t>
            </a:r>
          </a:p>
          <a:p>
            <a:pPr algn="just" eaLnBrk="0" hangingPunct="0">
              <a:spcBef>
                <a:spcPts val="600"/>
              </a:spcBef>
            </a:pPr>
            <a:endParaRPr lang="bg-BG" sz="1400" b="1" dirty="0" smtClean="0">
              <a:solidFill>
                <a:srgbClr val="292934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bg-BG" sz="1400" b="1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ЦЕЛЕВА </a:t>
            </a:r>
            <a:r>
              <a:rPr lang="bg-BG" sz="1400" b="1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ГРУПА</a:t>
            </a:r>
            <a:r>
              <a:rPr lang="bg-BG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bg-BG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400" dirty="0" err="1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Мъже</a:t>
            </a:r>
            <a:r>
              <a:rPr lang="ru-RU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и жени на възраст между 18 и 59 години, </a:t>
            </a:r>
            <a:r>
              <a:rPr lang="ru-RU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					родители 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на деца до 17 г.;</a:t>
            </a:r>
          </a:p>
          <a:p>
            <a:pPr algn="just" eaLnBrk="0" hangingPunct="0">
              <a:spcBef>
                <a:spcPts val="600"/>
              </a:spcBef>
            </a:pPr>
            <a:r>
              <a:rPr lang="ru-RU" sz="14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ru-RU" sz="14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ru-RU" sz="14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bg-BG" sz="1400" b="1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РАЗМЕР </a:t>
            </a:r>
            <a:r>
              <a:rPr lang="bg-BG" sz="1400" b="1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НА ИЗВАДКАТА	                  		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проучването се проведе чрез две извадки:</a:t>
            </a:r>
          </a:p>
          <a:p>
            <a:pPr algn="just" eaLnBrk="0" hangingPunct="0">
              <a:spcBef>
                <a:spcPts val="600"/>
              </a:spcBef>
            </a:pPr>
            <a:r>
              <a:rPr lang="bg-BG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		- 1000 респ. родители на деца под 18 г. (до 17 г. вкл.), 					независимо дали са биологични, приемни родители или 					осиновители;</a:t>
            </a:r>
          </a:p>
          <a:p>
            <a:pPr algn="just" eaLnBrk="0" hangingPunct="0">
              <a:spcBef>
                <a:spcPts val="600"/>
              </a:spcBef>
            </a:pPr>
            <a:r>
              <a:rPr lang="bg-BG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ru-RU" sz="14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Бустер от 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100 </a:t>
            </a:r>
            <a:r>
              <a:rPr lang="ru-RU" sz="1400" dirty="0" err="1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бащи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400" dirty="0" err="1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които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не </a:t>
            </a:r>
            <a:r>
              <a:rPr lang="ru-RU" sz="1400" dirty="0" err="1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живеят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с </a:t>
            </a:r>
            <a:r>
              <a:rPr lang="ru-RU" sz="1400" dirty="0" err="1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децата</a:t>
            </a:r>
            <a:r>
              <a:rPr lang="ru-RU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си</a:t>
            </a:r>
            <a:endParaRPr lang="bg-BG" sz="1400" dirty="0">
              <a:solidFill>
                <a:srgbClr val="292934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600"/>
              </a:spcBef>
            </a:pPr>
            <a:endParaRPr lang="bg-BG" sz="1400" b="1" dirty="0" smtClean="0">
              <a:solidFill>
                <a:srgbClr val="292934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bg-BG" sz="1400" b="1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ДИЗАЙН НА ИЗВАДКАТА                             	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комбиниран подход – многостепенна гнездова извадка с       </a:t>
            </a:r>
          </a:p>
          <a:p>
            <a:pPr algn="just" eaLnBrk="0" hangingPunct="0">
              <a:spcBef>
                <a:spcPts val="600"/>
              </a:spcBef>
            </a:pPr>
            <a:r>
              <a:rPr lang="bg-BG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	използвана квота по брой деца в домакинството, </a:t>
            </a:r>
          </a:p>
          <a:p>
            <a:pPr algn="just" eaLnBrk="0" hangingPunct="0">
              <a:spcBef>
                <a:spcPts val="600"/>
              </a:spcBef>
            </a:pPr>
            <a:r>
              <a:rPr lang="bg-BG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	населено място, пол на </a:t>
            </a:r>
            <a:r>
              <a:rPr lang="bg-BG" sz="1400" dirty="0" err="1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респондента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 eaLnBrk="0" hangingPunct="0">
              <a:spcBef>
                <a:spcPts val="600"/>
              </a:spcBef>
            </a:pPr>
            <a:endParaRPr lang="bg-BG" sz="1400" b="1" dirty="0" smtClean="0">
              <a:solidFill>
                <a:srgbClr val="292934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bg-BG" sz="1400" b="1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ПЕРИОД </a:t>
            </a:r>
            <a:r>
              <a:rPr lang="bg-BG" sz="1400" b="1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НА ПРОВЕЖДАНЕ		</a:t>
            </a:r>
            <a:r>
              <a:rPr lang="bg-BG" sz="1400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05 -17 юни 2014 </a:t>
            </a:r>
            <a:r>
              <a:rPr lang="bg-BG" sz="1400" dirty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година</a:t>
            </a:r>
            <a:r>
              <a:rPr lang="bg-BG" sz="1400" dirty="0">
                <a:solidFill>
                  <a:srgbClr val="003366"/>
                </a:solidFill>
              </a:rPr>
              <a:t>	</a:t>
            </a:r>
          </a:p>
          <a:p>
            <a:pPr algn="just" eaLnBrk="0" hangingPunct="0">
              <a:spcBef>
                <a:spcPts val="600"/>
              </a:spcBef>
            </a:pPr>
            <a:endParaRPr lang="bg-BG" sz="1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73984642"/>
              </p:ext>
            </p:extLst>
          </p:nvPr>
        </p:nvGraphicFramePr>
        <p:xfrm>
          <a:off x="2915816" y="1052736"/>
          <a:ext cx="6942171" cy="53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Кои от следните дейности </a:t>
            </a:r>
            <a:r>
              <a:rPr lang="ru-RU" sz="1200" b="1" dirty="0" err="1">
                <a:solidFill>
                  <a:srgbClr val="292934"/>
                </a:solidFill>
              </a:rPr>
              <a:t>обичайно</a:t>
            </a:r>
            <a:r>
              <a:rPr lang="ru-RU" sz="1200" b="1" dirty="0">
                <a:solidFill>
                  <a:srgbClr val="292934"/>
                </a:solidFill>
              </a:rPr>
              <a:t> </a:t>
            </a:r>
            <a:r>
              <a:rPr lang="ru-RU" sz="1200" b="1" dirty="0" smtClean="0">
                <a:solidFill>
                  <a:srgbClr val="292934"/>
                </a:solidFill>
              </a:rPr>
              <a:t>правите: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77" y="2940943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519338" y="6569075"/>
            <a:ext cx="192742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Всички 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45514343"/>
              </p:ext>
            </p:extLst>
          </p:nvPr>
        </p:nvGraphicFramePr>
        <p:xfrm>
          <a:off x="78101" y="1146010"/>
          <a:ext cx="5862051" cy="530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29711" y="1484784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9403" y="184240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613" y="219423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8246" y="254363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8879" y="290367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9512" y="325550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145" y="3601551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7722" y="3959168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355" y="4297942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355" y="4657982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8988" y="5004966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8988" y="5367429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8988" y="5725046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8988" y="6079473"/>
            <a:ext cx="82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2062558" y="766738"/>
            <a:ext cx="1285306" cy="285998"/>
          </a:xfrm>
          <a:prstGeom prst="roundRect">
            <a:avLst>
              <a:gd name="adj" fmla="val 8815"/>
            </a:avLst>
          </a:prstGeom>
          <a:solidFill>
            <a:sysClr val="window" lastClr="FFFFFF"/>
          </a:solidFill>
          <a:ln w="28575">
            <a:solidFill>
              <a:srgbClr val="8064A2">
                <a:lumMod val="60000"/>
                <a:lumOff val="40000"/>
              </a:srgb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bg-BG" sz="1400" b="1" dirty="0" smtClean="0">
                <a:solidFill>
                  <a:srgbClr val="292934"/>
                </a:solidFill>
              </a:rPr>
              <a:t>Сам/а</a:t>
            </a:r>
            <a:endParaRPr lang="en-US" sz="1400" b="1" dirty="0">
              <a:solidFill>
                <a:srgbClr val="292934"/>
              </a:solidFill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022998" y="764704"/>
            <a:ext cx="1789362" cy="285998"/>
          </a:xfrm>
          <a:prstGeom prst="roundRect">
            <a:avLst>
              <a:gd name="adj" fmla="val 8815"/>
            </a:avLst>
          </a:prstGeom>
          <a:solidFill>
            <a:sysClr val="window" lastClr="FFFFFF"/>
          </a:solidFill>
          <a:ln w="28575">
            <a:solidFill>
              <a:srgbClr val="8064A2">
                <a:lumMod val="60000"/>
                <a:lumOff val="40000"/>
              </a:srgbClr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45000"/>
              </a:spcBef>
            </a:pPr>
            <a:r>
              <a:rPr lang="bg-BG" sz="1400" b="1" dirty="0" smtClean="0">
                <a:solidFill>
                  <a:srgbClr val="292934"/>
                </a:solidFill>
              </a:rPr>
              <a:t>Само с детето</a:t>
            </a:r>
            <a:endParaRPr lang="en-US" sz="14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1988840"/>
            <a:ext cx="4032449" cy="43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Първият тип дейности са свързани с ежедневните грижи, образованието, и най-вече здравето на детето.  В семействата, в които децата се отглеждат от двама родители, основно майката остава вкъщи, когато е болно (в 76% от случаите), тя води детето на лекар или зъболекар и тя се грижи за хигиената на детето (по 50%), участва в консултации и терапии (35%), храни го и го приспива, когато това е приложимо за неговата възраст (съответно 89 и 85% за деца под едногодишна възраст и 71 и 68% за деца от 1 до 4 години).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 децата в училищна възраст, също обикновено майката посещава училището на детето и му помага в училищната подготовка - съответно в 39 и 29% от всички случаи на съвместно отглеждане.  В случаите на деца между 10 и 14-годишна възраст, когато родителската намеса е най-необходима, тези дялове достигат съответно 66 и 49%.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Обикновено грижите за детето са споделена отговорност между двамата родители, когато става въпрос за общуването с детето и възпитанието му, както и при по-развлекателни дейности или свързани със свободното време.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ГРИЖИ ЗА ДЕЦАТА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4007" y="764704"/>
            <a:ext cx="4145825" cy="560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Най-често майката и бащата участват по равно в разговорите с детето (78%), поощряването и закрилата в случай на заплаха (по 73%), прегръщането и целуването на детето и определянето на правила и граници (по 67%), информиране за приятелите на детето и насърчаването му да води здравословен начин на живот (съответно 57 и 56%).  Също така, в мнозинството случаи (55%) съвместно се вземат и крайните решения по отношение на детето и грижите за него, а 42% от семействата полагат съвместни усилия за професионалната ориентация на детето 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Интересно е да се отбележи, че въпреки широко разпространените стереотипи за образа на бащата като по-строгия родител, много по</a:t>
            </a:r>
            <a:r>
              <a:rPr lang="en-GB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-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често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 случва той да прегръща и целува, да поощрява и хвали децата, отколкото да налага наказания.  В 47% от семействата бащите правят това наравно  с майките и още в 12% предимно те налагат наказанията. За сравнение, наказанията се налагат предимно от майките във всяко пето семейство. 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Въпреки че като цяло бащите по-рядко се включват в трудоемки и времеемки дейности, те правят това малко по-често, когато дейностите са забавни или извършвани в свободното време.  Според 54% от отглеждащите съвместно децата си родители бащите участват наравно с майките в игрите с детето, в 42% от случаите са равностойни при излизането сред природата и в 35% – при посещението на различни мероприятия. Дори и при посещението на училищни и спортни мероприятия дяловете на случаите, в които предимно майките се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3" y="836712"/>
            <a:ext cx="396044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Дейностите, свързани с грижата за детето, могат да се разделят на два основни типа: задължения, които основно майките изпълняват, и грижи, които обикновено се полагат солидарно от двамата родители.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15875" y="415925"/>
            <a:ext cx="801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292934"/>
                </a:solidFill>
              </a:rPr>
              <a:t>Кой от вас </a:t>
            </a:r>
            <a:r>
              <a:rPr lang="ru-RU" sz="1200" b="1" u="sng">
                <a:solidFill>
                  <a:srgbClr val="292934"/>
                </a:solidFill>
              </a:rPr>
              <a:t>предимно</a:t>
            </a:r>
            <a:r>
              <a:rPr lang="ru-RU" sz="1200" b="1">
                <a:solidFill>
                  <a:srgbClr val="292934"/>
                </a:solidFill>
              </a:rPr>
              <a:t> извършва следните дейности, свързани с детето?</a:t>
            </a:r>
            <a:endParaRPr lang="bg-BG" sz="1200" b="1">
              <a:solidFill>
                <a:srgbClr val="292934"/>
              </a:solidFill>
            </a:endParaRP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34925" y="7302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graphicFrame>
        <p:nvGraphicFramePr>
          <p:cNvPr id="29699" name="Object 82"/>
          <p:cNvGraphicFramePr>
            <a:graphicFrameLocks noChangeAspect="1"/>
          </p:cNvGraphicFramePr>
          <p:nvPr/>
        </p:nvGraphicFramePr>
        <p:xfrm>
          <a:off x="26988" y="930275"/>
          <a:ext cx="93249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r:id="rId3" imgW="9327688" imgH="2621507" progId="Excel.Chart.8">
                  <p:embed/>
                </p:oleObj>
              </mc:Choice>
              <mc:Fallback>
                <p:oleObj r:id="rId3" imgW="9327688" imgH="26215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930275"/>
                        <a:ext cx="93249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4976813" y="6637338"/>
            <a:ext cx="3613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000" i="1">
                <a:solidFill>
                  <a:srgbClr val="292934"/>
                </a:solidFill>
              </a:rPr>
              <a:t>База</a:t>
            </a:r>
            <a:r>
              <a:rPr lang="en-US" sz="1000" i="1">
                <a:solidFill>
                  <a:srgbClr val="292934"/>
                </a:solidFill>
              </a:rPr>
              <a:t>:</a:t>
            </a:r>
            <a:r>
              <a:rPr lang="bg-BG" sz="1000" i="1">
                <a:solidFill>
                  <a:srgbClr val="292934"/>
                </a:solidFill>
              </a:rPr>
              <a:t> Родители, които живеят с децата си /1000 респ./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-80963" y="3883025"/>
          <a:ext cx="9374188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r:id="rId5" imgW="9370364" imgH="2694666" progId="Excel.Chart.8">
                  <p:embed/>
                </p:oleObj>
              </mc:Choice>
              <mc:Fallback>
                <p:oleObj r:id="rId5" imgW="9370364" imgH="26946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0963" y="3883025"/>
                        <a:ext cx="9374188" cy="269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250825" y="1412875"/>
            <a:ext cx="2305050" cy="581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1400" b="1" dirty="0">
                <a:solidFill>
                  <a:srgbClr val="292934"/>
                </a:solidFill>
                <a:cs typeface="+mn-cs"/>
              </a:rPr>
              <a:t>Ежедневни грижи, здраве, хигиена 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50825" y="4094163"/>
            <a:ext cx="2305050" cy="342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1400" b="1" dirty="0">
                <a:solidFill>
                  <a:srgbClr val="292934"/>
                </a:solidFill>
                <a:cs typeface="+mn-cs"/>
              </a:rPr>
              <a:t>Игри, свободно време </a:t>
            </a:r>
          </a:p>
        </p:txBody>
      </p:sp>
    </p:spTree>
    <p:extLst>
      <p:ext uri="{BB962C8B-B14F-4D97-AF65-F5344CB8AC3E}">
        <p14:creationId xmlns:p14="http://schemas.microsoft.com/office/powerpoint/2010/main" val="12148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 y="415925"/>
            <a:ext cx="801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292934"/>
                </a:solidFill>
              </a:rPr>
              <a:t>Кой от вас </a:t>
            </a:r>
            <a:r>
              <a:rPr lang="ru-RU" sz="1200" b="1" u="sng">
                <a:solidFill>
                  <a:srgbClr val="292934"/>
                </a:solidFill>
              </a:rPr>
              <a:t>предимно</a:t>
            </a:r>
            <a:r>
              <a:rPr lang="ru-RU" sz="1200" b="1">
                <a:solidFill>
                  <a:srgbClr val="292934"/>
                </a:solidFill>
              </a:rPr>
              <a:t> извършва следните дейности, свързани с детето?</a:t>
            </a:r>
            <a:endParaRPr lang="bg-BG" sz="1200" b="1">
              <a:solidFill>
                <a:srgbClr val="292934"/>
              </a:solidFill>
            </a:endParaRPr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34925" y="7302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graphicFrame>
        <p:nvGraphicFramePr>
          <p:cNvPr id="30723" name="Object 82"/>
          <p:cNvGraphicFramePr>
            <a:graphicFrameLocks noChangeAspect="1"/>
          </p:cNvGraphicFramePr>
          <p:nvPr/>
        </p:nvGraphicFramePr>
        <p:xfrm>
          <a:off x="9525" y="703263"/>
          <a:ext cx="921861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r:id="rId3" imgW="9217951" imgH="1767993" progId="Excel.Chart.8">
                  <p:embed/>
                </p:oleObj>
              </mc:Choice>
              <mc:Fallback>
                <p:oleObj r:id="rId3" imgW="9217951" imgH="176799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703263"/>
                        <a:ext cx="9218613" cy="176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0"/>
          <p:cNvSpPr txBox="1">
            <a:spLocks noChangeArrowheads="1"/>
          </p:cNvSpPr>
          <p:nvPr/>
        </p:nvSpPr>
        <p:spPr bwMode="auto">
          <a:xfrm>
            <a:off x="4976813" y="6637338"/>
            <a:ext cx="3613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000" i="1">
                <a:solidFill>
                  <a:srgbClr val="292934"/>
                </a:solidFill>
              </a:rPr>
              <a:t>База</a:t>
            </a:r>
            <a:r>
              <a:rPr lang="en-US" sz="1000" i="1">
                <a:solidFill>
                  <a:srgbClr val="292934"/>
                </a:solidFill>
              </a:rPr>
              <a:t>:</a:t>
            </a:r>
            <a:r>
              <a:rPr lang="bg-BG" sz="1000" i="1">
                <a:solidFill>
                  <a:srgbClr val="292934"/>
                </a:solidFill>
              </a:rPr>
              <a:t> Родители, които живеят с децата си /1000 респ./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-179388" y="2657475"/>
          <a:ext cx="9374188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r:id="rId5" imgW="9370364" imgH="1542422" progId="Excel.Chart.8">
                  <p:embed/>
                </p:oleObj>
              </mc:Choice>
              <mc:Fallback>
                <p:oleObj r:id="rId5" imgW="9370364" imgH="154242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8" y="2657475"/>
                        <a:ext cx="9374188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107950" y="1114425"/>
            <a:ext cx="1800225" cy="342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1400" b="1" dirty="0">
                <a:solidFill>
                  <a:srgbClr val="292934"/>
                </a:solidFill>
                <a:cs typeface="+mn-cs"/>
              </a:rPr>
              <a:t>Училище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7950" y="2822575"/>
            <a:ext cx="1800225" cy="342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1400" b="1" dirty="0">
                <a:solidFill>
                  <a:srgbClr val="292934"/>
                </a:solidFill>
                <a:cs typeface="+mn-cs"/>
              </a:rPr>
              <a:t>Общуване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7000" y="4179888"/>
            <a:ext cx="1800225" cy="342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1400" b="1" dirty="0">
                <a:solidFill>
                  <a:srgbClr val="292934"/>
                </a:solidFill>
                <a:cs typeface="+mn-cs"/>
              </a:rPr>
              <a:t>Възпитание</a:t>
            </a: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-179388" y="4386263"/>
          <a:ext cx="9374188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r:id="rId7" imgW="9370364" imgH="2188654" progId="Excel.Chart.8">
                  <p:embed/>
                </p:oleObj>
              </mc:Choice>
              <mc:Fallback>
                <p:oleObj r:id="rId7" imgW="9370364" imgH="218865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8" y="4386263"/>
                        <a:ext cx="9374188" cy="218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Кой от вас </a:t>
            </a:r>
            <a:r>
              <a:rPr lang="ru-RU" sz="1200" b="1" u="sng" dirty="0">
                <a:solidFill>
                  <a:srgbClr val="292934"/>
                </a:solidFill>
              </a:rPr>
              <a:t>предимно</a:t>
            </a:r>
            <a:r>
              <a:rPr lang="ru-RU" sz="1200" b="1" dirty="0">
                <a:solidFill>
                  <a:srgbClr val="292934"/>
                </a:solidFill>
              </a:rPr>
              <a:t> извършва следните дейности, свързани с детето?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11158"/>
              </p:ext>
            </p:extLst>
          </p:nvPr>
        </p:nvGraphicFramePr>
        <p:xfrm>
          <a:off x="107504" y="785712"/>
          <a:ext cx="8928992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Кой от вас </a:t>
            </a:r>
            <a:r>
              <a:rPr lang="ru-RU" sz="1200" b="1" u="sng" dirty="0">
                <a:solidFill>
                  <a:srgbClr val="292934"/>
                </a:solidFill>
              </a:rPr>
              <a:t>предимно</a:t>
            </a:r>
            <a:r>
              <a:rPr lang="ru-RU" sz="1200" b="1" dirty="0">
                <a:solidFill>
                  <a:srgbClr val="292934"/>
                </a:solidFill>
              </a:rPr>
              <a:t> извършва следните дейности, свързани с детето?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070225"/>
              </p:ext>
            </p:extLst>
          </p:nvPr>
        </p:nvGraphicFramePr>
        <p:xfrm>
          <a:off x="107504" y="785712"/>
          <a:ext cx="8928992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764704"/>
            <a:ext cx="403244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включват,  и в които майките и бащите участват солидарно, са приблизително еднакви (съответно 23 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22%). Единствената дейност, при която активността на бащите е съизмерима с тази на майките, е търсенето на информация и игрите в интернет. В близо една четвърт от семействата тя се извършва поравно от двамата родители, в 13% – предимно от майката, и в 10% – предимно от бащата.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ГРИЖИ ЗА ДЕЦАТА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4007" y="764704"/>
            <a:ext cx="4145825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Немалки дялове от разделените от децата си бащи твърдят, че участват наравно с майките и в още няколко вида дейности: насърчаване на здравословен начин на живот (20%), определяне на правила и граници на детето (16%), прегръщане и целуване на детето (15%), посещение на различни мероприятия (14%), и прилагане на наказания при необходимост (12%).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3" y="2348880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цяло, разделените от децата си бащи проявяват по-голяма активност в същите типове дейности, в които и живеещите с тях.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3140968"/>
            <a:ext cx="4032449" cy="349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Доминиращото или солидарното участие на „разделените бащи“ също е свързано с дейности в областта на общуването, възпитанието и свободното време, но самият факт на раздялата оказва влияние върху конкретните дейности и върху степента на участие на бащите.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 разлика от живеещите с децата си бащи, разделените от тях по-често са на мнение, че те основно, а не майката, извършват определени дейности. Твърдят, че основно те извеждат децата си сред природата, закрилят ги в случай на опасност и разговарят с тях съответно 30, 27 и 24%, (при аналогични дялове 12, 20 и 9% сред живеещите с децата си бащи). Също така, по-често оценяват участието си като водещо в търсенето на информация за приятелите на детето, похвалите и поощренията на детето, насочването му към професия и търсенето на информация и игри в интернет. За сметка на това, те по-рядко са на мнение, че участието на двамата родители в тези дейности е равностойно.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204864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Оценките на мъжете и на жените за приноса на бащата се различават най-много точно в областите, в които равностойното участие на двамата родители е най-разпространено.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4008" y="3140968"/>
            <a:ext cx="4145825" cy="32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Най-често това са областите, свързани с общуването и възпитанието:  разговори, похвали и ласки към детето, определяне на правила и граници, получаване на информация за приятелите и игри. За тези дейности, разликите в дяловете на мъжете и на жените, определили ги като солидарна отговорност, са от порядъка на 10 до 15 пункта. От този порядък е и разликата по отношение на ходенето при лекар и зъболекар, което само 31% от жените са определили като солидарна отговорност, при 44% от живеещите с децата си бащи. Дали по-скоро бащите надценяват приноса си, или майките го подценяват, е трудно да се прецени: вероятно истината е някъде по средата. Важното в случая е, че към този вид грижи бащите проявявят най-голям интерес, или оценяват като най-важно да заявят активно участие, и следователно, усилията за поощряване и разширяване на активното бащинство е добре да започнат именно оттук.</a:t>
            </a:r>
          </a:p>
        </p:txBody>
      </p:sp>
    </p:spTree>
    <p:extLst>
      <p:ext uri="{BB962C8B-B14F-4D97-AF65-F5344CB8AC3E}">
        <p14:creationId xmlns:p14="http://schemas.microsoft.com/office/powerpoint/2010/main" val="15776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44007" y="764704"/>
            <a:ext cx="4145825" cy="21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граници, получаването на информация за приятелите на детето,  насърчаването на здравословен начин на живот, посещението на лекар или зъболекар, посещението на мероприятия и прилагането на наказания (съответно 74, 65, 59, 58, 58 и 57%). Съответните за жените дялове са обикновено от 8 до 12 пункта по-високи, но по отношение на посещенията при лекар и зъболекар разликата достига до 26 пункта. За сравнение, близо до половината или по-голям дял от „разделените бащи“ са участвали само в две от посочените дейности – посещение на мероприятия (68%) и насърчаване на здравословен начин на живот (46%).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836712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Общуването, изразяването на обич и разходките сред природата са дейностите, които обединяват родителите в България.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1556792"/>
            <a:ext cx="4032449" cy="48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Практически почти всеки родител е разговарял с детето си в последната година, като „разделените бащи“ не се различават от другите родители в това отношение.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Над 80% от живеещите с децата си родителите са изразили своята обич и внимание към тях за период от една година. Жените малко по-често от мъжете са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тези, които са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дарявали с ласки и са поощрявали своите деца (съответно 93 и 89 срещу 81 и 80%). От своя страна, неживеещите с децата си бащи малко по-рядко от живеещите са имали възможността да правят това (съответно 75 и 70%).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Около и малко над три четвърти от родителите от всички групи са имали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възможност да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извеждат децата си сред природата, и заедно с разговорите, това са единствените дейности, при които липсват разлики между трите подгрупи родители.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така, съществени и приблизително еднакви дялове от майките и бащите сред живеещите с децата си родители поне по веднъж са ги закриляли в случай на заплаха (съответно 80 и 78%) и са играли или са се занимавали с тях (76 и 75%). За сравнение, аналогичните дялове при разделените от децата си бащи са 61 и 68%.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Други дейности, които са извършвали над половината от живеещите с децата си бащи, са определянето на правила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068960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Разликите между мъже и жени остават драстични в тези грижи за детето, които са свързани с основните домакински дейности – хранене и хигиена.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4008" y="4077072"/>
            <a:ext cx="4145825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 тези дейности, дяловете на извършвалите ги жени са почти двойно по-високи от тези на живеещите с децата си бащи. Все пак, участие в храненето на децата си са взели 48% от живвещите с децата си бащи и 34% от неживеещите, а в грижите за тяхната хигиена – съответно 36 и 20%. Твърде неравномерно разпределени остават и ангажиментите, свързани с образованието. Ако в период от една година две трети от майките са посещавали училище или детска градина, сред живеещите с децата си този дял е 44%, а сред неживеещите – 28%. Помощ в училищната подготовка са оказвали 41% от майките, спрямо 33% от живеещите и 21% от неживеещите с децата си бащи.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ГРИЖИ ЗА ДЕЦАТА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25400" y="554317"/>
            <a:ext cx="8074992" cy="28239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Кои от следните дейности, свързани с детето/децата, имахте възможност да извършвате с или за детето през изминалата година?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738352690"/>
              </p:ext>
            </p:extLst>
          </p:nvPr>
        </p:nvGraphicFramePr>
        <p:xfrm>
          <a:off x="131193" y="844922"/>
          <a:ext cx="4619145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89992971"/>
              </p:ext>
            </p:extLst>
          </p:nvPr>
        </p:nvGraphicFramePr>
        <p:xfrm>
          <a:off x="4691386" y="868611"/>
          <a:ext cx="4619145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44495" y="6569075"/>
            <a:ext cx="37869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/1000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25400" y="576089"/>
            <a:ext cx="8074992" cy="26062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Кои от следните дейности, свързани с детето/децата, имахте възможност да извършвате с или за детето през изминалата година?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554305443"/>
              </p:ext>
            </p:extLst>
          </p:nvPr>
        </p:nvGraphicFramePr>
        <p:xfrm>
          <a:off x="131193" y="844922"/>
          <a:ext cx="4619145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32257379"/>
              </p:ext>
            </p:extLst>
          </p:nvPr>
        </p:nvGraphicFramePr>
        <p:xfrm>
          <a:off x="4705383" y="836712"/>
          <a:ext cx="4619145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34925" y="7302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300" b="1" dirty="0">
                <a:solidFill>
                  <a:schemeClr val="bg1"/>
                </a:solidFill>
              </a:rPr>
              <a:t>ПАРАМЕТРИ НА ИЗСЛЕДВАНАТА СЪВКУПНОСТ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836613"/>
          <a:ext cx="7445292" cy="5616626"/>
        </p:xfrm>
        <a:graphic>
          <a:graphicData uri="http://schemas.openxmlformats.org/drawingml/2006/table">
            <a:tbl>
              <a:tblPr/>
              <a:tblGrid>
                <a:gridCol w="2115863"/>
                <a:gridCol w="2115863"/>
                <a:gridCol w="1606783"/>
                <a:gridCol w="1606783"/>
              </a:tblGrid>
              <a:tr h="1812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Извадка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2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Родители</a:t>
                      </a:r>
                      <a:r>
                        <a:rPr lang="bg-BG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които живеят с децата си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Бащи, които не живеят с децата си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База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 на респондента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Мъж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50.1%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Жена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49.9%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rowSpan="5"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Възраст - родител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30 г.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31-35 г.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36-40 г.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41-45 г.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46+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rowSpan="7"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Незавършено основно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Основно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Незавършено средно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82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Завършено средно вкл. средно професионално (ПТУ)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Средно специално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Незавършено висше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Завършено висше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55247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Какво е Вашето занятие?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Работещ на пълен работен ден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66.1%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Работещ на половин ден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Случайна заетост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Безработен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Майчинство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3552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Фермер, стопански, земед. производител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Собствен бизнес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Пенсионер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Друго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81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 отговор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7589" marR="7589" marT="75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4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5732816"/>
            <a:ext cx="407381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Практически липсват разлики в полагащите грижи майки  и живеещи с децата си татковци по отношение на дейности, които по принцип се извършват по-рядко.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3" y="836712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Разликите между мъжете и жените по отношение на участието в конкретни дейности  логично водят и до съответни разлики в честотата на извършване на тези дейности.</a:t>
            </a:r>
            <a:endParaRPr lang="bg-BG" sz="1400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1772816"/>
            <a:ext cx="4032449" cy="29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Съответно 94 и 90% от грижещите се за храната и хигиената на децата жени правят това ежедневно, и в тези дейности разликата им с бащите е най-драстична. Сред живеещите с децата си бащи, които се включват в тези дейности, три пъти по-малко са тези, които се грижат ежедневно за храненето, и четири пъти по-малко полагат ежедневни грижи за хигиената. Аналогични са разликите и при тези, които приспиват децата си: 83% от жените правят това ежедневно, докато сред живеещите с децата си бащи съответният дял е 21%.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Съществени разлики в дяловете на полагащите ежедневни грижи, вариращи от 15 до 25 пункта, има и по отношение на четенето на детето, игрите с него, насърчаването на здравословен начин на живот, получаване на информация за приятелите и помощ в училищната подготовка.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4706560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Колкото по-рядко се извършва по принцип дадена дейност, толкова по-равноправно е участието на включващите се в съответната дейност бащи.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4008" y="764704"/>
            <a:ext cx="414582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Това са закрилата в случай на заплаха, насочването към определена професия, търсенето на информация и игри в интернет, прилагане на наказания, посещение на мероприятия,  участие в консултации и терапии, посещения при лекар и зъболекар,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оставане вкъщи при заболяване на детето. 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5" y="1970256"/>
            <a:ext cx="40738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Основният ограничителен фактор за разделените от децата си бащи е режимът им на виждане с тях.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44008" y="2514522"/>
            <a:ext cx="4145825" cy="404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Мнозинството от полагащите грижи за децата си „разделени бащи“ извършват съответните дейности веднъж седмично или веднъж месечно, в зависимост от характера на дейността и честотата на виждане с детето. Около и над 50% от вземащите участие в съответната дейност полагат грижи за хигиената, приспиват, четат на детето и го хранят всяка седмица. Между една трета и половината са тези, които общуват, играят,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включително в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интернет, и извършват възпитателни дейности ежеседмично: търсят информация и играят в интернет, участват в други занимания и игри  с детето, прегръщат го и го целуват, поощряват го, интересуват се от приятелите му и поставят правила и граници, насърчават го да води здравословен начин на живот.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 е впечатляващо, че независимо от режима на виждане, всеки десети разделен от детето си баща успява да се възползва от предимствата на съвременните технологии и да разговаря с него ежедневно. Изработването на алтернативни на личния контакт средства за извършване на повече дейности би подпомогнало заздравяването на връзките на децата с живеещите отделно от тях бащи.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29678"/>
              </p:ext>
            </p:extLst>
          </p:nvPr>
        </p:nvGraphicFramePr>
        <p:xfrm>
          <a:off x="1420068" y="785711"/>
          <a:ext cx="7472412" cy="606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Приблизително колко често имахте възможност да правите ВИЕ ЛИЧНО тези дейности с/за детето си?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5414" y="1412776"/>
            <a:ext cx="2304256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Грижа се за хигиената на детето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5414" y="2132856"/>
            <a:ext cx="2304256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Приготвям храна за детето 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5199" y="2852936"/>
            <a:ext cx="2501951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Прегръщам и целувам детето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5200" y="826079"/>
            <a:ext cx="2304256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Разговарям с детето 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2827" y="3501008"/>
            <a:ext cx="2300941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Приспивам детето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5200" y="4293096"/>
            <a:ext cx="2504888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Играя или се занимавам с детето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4567" y="4869160"/>
            <a:ext cx="2512584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Насърчавам детето да води здравословен живот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07504" y="5677798"/>
            <a:ext cx="2512584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Поощрявам/хваля детето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244495" y="6569075"/>
            <a:ext cx="37869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/1000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591520"/>
              </p:ext>
            </p:extLst>
          </p:nvPr>
        </p:nvGraphicFramePr>
        <p:xfrm>
          <a:off x="1420068" y="785711"/>
          <a:ext cx="7472412" cy="606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Приблизително колко често имахте възможност да правите ВИЕ ЛИЧНО тези дейности с/за детето си?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5414" y="1412776"/>
            <a:ext cx="2304256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Интересувам се от приятелите на детето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5414" y="2132856"/>
            <a:ext cx="2304256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Определям правила и граници на детето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5199" y="2852936"/>
            <a:ext cx="2368569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Чета на детето 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5200" y="826079"/>
            <a:ext cx="2304256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Закрилям детето в случай на заплаха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2827" y="3501008"/>
            <a:ext cx="2300941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Помагам в училищната подготовка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5200" y="4221088"/>
            <a:ext cx="2504888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Насочвам детето да се развива в определена професия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4567" y="4869160"/>
            <a:ext cx="2512584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Посещавам училището/градината на детето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07504" y="5589240"/>
            <a:ext cx="2512584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Търся информация или играем заедно в интернет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244495" y="6569075"/>
            <a:ext cx="37869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/1000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05497"/>
              </p:ext>
            </p:extLst>
          </p:nvPr>
        </p:nvGraphicFramePr>
        <p:xfrm>
          <a:off x="1420068" y="785711"/>
          <a:ext cx="7472412" cy="607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Приблизително колко често имахте възможност да правите ВИЕ ЛИЧНО тези дейности с/за детето си?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5414" y="1645350"/>
            <a:ext cx="2304256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Оставам вкъщи, когато детето е болно 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5414" y="2365430"/>
            <a:ext cx="2304256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Посещавам училищни или спортни участия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5199" y="3157518"/>
            <a:ext cx="2368569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Наказвам детето, когато е необходимо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5200" y="835695"/>
            <a:ext cx="2304256" cy="577081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Извеждам детето/цата сред природата - на разходка, поход, риболов и др.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2827" y="3788023"/>
            <a:ext cx="2300941" cy="577081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Извеждам детето на различни мероприятия - кино, театър, сладкарница, музей.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5200" y="4669686"/>
            <a:ext cx="2504888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Участвам в консултации и терапии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4567" y="5461774"/>
            <a:ext cx="2512584" cy="415498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Водя детето на доктор или зъболекар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244495" y="6569075"/>
            <a:ext cx="37869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/1000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93368"/>
              </p:ext>
            </p:extLst>
          </p:nvPr>
        </p:nvGraphicFramePr>
        <p:xfrm>
          <a:off x="251520" y="785711"/>
          <a:ext cx="8640960" cy="607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Приблизително колко често имахте възможност да правите ВИЕ ЛИЧНО тези дейности с/за детето си?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859567"/>
              </p:ext>
            </p:extLst>
          </p:nvPr>
        </p:nvGraphicFramePr>
        <p:xfrm>
          <a:off x="251520" y="785711"/>
          <a:ext cx="8640960" cy="607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Приблизително колко често имахте възможност да правите ВИЕ ЛИЧНО тези дейности с/за детето си?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4581128"/>
            <a:ext cx="4073817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Тези четири дейности са най-често посочваните от всички групи родители, но подреждането им по приоритет не е еднакво. При живеещите с децата си родители разходките сред природата и посещението на мероприятия са на първите две места сред най-желаните дейности, като разликата между мъжете и жените не е значителна (съответно 47 срещу 43 и 35 срещу 39%). Тъй като две трети от майките играят и се занимават с децата си ежедневно, само 20% биха искали по-често да правят това, срещу 31% от бащите. Това е и единствената по-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836712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По-редките контакти на „разделените бащи“ с децата им логично обуславят и по-големия дефицит на общуване, който изпитват те, в сравнение с другите родители.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1853676"/>
            <a:ext cx="4032449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Ако сред живеещите с децата си родители най-желаните дейности, които те биха извършвали по-често с тях, са посочвани от една пета до близо половината от запитаните, при неживеещите с децата си бащи те са посочвани от половината до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две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трети от респондентите от тази група. Също така, ако средно всеки пети живеещ с детето си родител няма желание да извършва по-често с детето си нито една дейност, при неживеещите с децата си бащи такъв отговор са дали една 4%.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645024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Разходките сред природата, посещението на различни събития, разговорите и игрите са дейностите, които всички родители биха искали да извършват 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по-често с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 си.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4008" y="836712"/>
            <a:ext cx="4145825" cy="449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съществена разлика между бащите и майките, живеещи с децата си.  Също така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една пета от майките 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една четвърт от бащите в тази група биха разговаряли по-често с децата си.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 разлика от тях, най-голям дял сред разделените от децата си бащи – 66%, биха искали именно да разговарят с децата си по-често. Игрите с децата и разходките сред природата са на следващо място, посочени съответно от 57 и 56%. По-често биха извеждали децата си на различни мероприятия 47%. Като имаме предвид, обаче, че последните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две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дейности са едни от малкото, при които разделените от децата си бащи участват равностойно на другите родители, както и аналогичните дялове при живеещите с децата си майки и бащи, следва да заключим, че за „разделените бащи“ те имат изключително значение, въпреки че са на трето и четвърто място по дял на посочилите ги като по-често желани.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Значима част от разделените от децата си бащи биха искали също да прегръщат и целуват и да поощряват децата си по-често – съответно 43 и 42%. Същевременно, аналогичните дялове при другите родители са повече от два пъти по-ниски (съответно 18 и 14% средно за живеещите с децата си родители).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ГРИЖИ ЗА ДЕЦАТА</a:t>
            </a:r>
            <a:endParaRPr lang="bg-BG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5875" y="415925"/>
            <a:ext cx="801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292934"/>
                </a:solidFill>
              </a:rPr>
              <a:t>А кои от тези дейности бихте искали да правите по-често с детето/децата си, ако имате възможност?</a:t>
            </a:r>
            <a:endParaRPr lang="bg-BG" sz="1200" b="1">
              <a:solidFill>
                <a:srgbClr val="292934"/>
              </a:solidFill>
            </a:endParaRP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34925" y="73025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graphicFrame>
        <p:nvGraphicFramePr>
          <p:cNvPr id="31747" name="Chart 17"/>
          <p:cNvGraphicFramePr>
            <a:graphicFrameLocks/>
          </p:cNvGraphicFramePr>
          <p:nvPr/>
        </p:nvGraphicFramePr>
        <p:xfrm>
          <a:off x="80963" y="735013"/>
          <a:ext cx="4719637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r:id="rId3" imgW="4724809" imgH="5944115" progId="Excel.Chart.8">
                  <p:embed/>
                </p:oleObj>
              </mc:Choice>
              <mc:Fallback>
                <p:oleObj r:id="rId3" imgW="4724809" imgH="594411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735013"/>
                        <a:ext cx="4719637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Chart 20"/>
          <p:cNvGraphicFramePr>
            <a:graphicFrameLocks/>
          </p:cNvGraphicFramePr>
          <p:nvPr/>
        </p:nvGraphicFramePr>
        <p:xfrm>
          <a:off x="4640263" y="817563"/>
          <a:ext cx="4721225" cy="588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r:id="rId5" imgW="4724809" imgH="5889246" progId="Excel.Chart.8">
                  <p:embed/>
                </p:oleObj>
              </mc:Choice>
              <mc:Fallback>
                <p:oleObj r:id="rId5" imgW="4724809" imgH="588924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817563"/>
                        <a:ext cx="4721225" cy="588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4991100" y="6569075"/>
            <a:ext cx="3613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1000" i="1">
                <a:solidFill>
                  <a:srgbClr val="292934"/>
                </a:solidFill>
              </a:rPr>
              <a:t>База</a:t>
            </a:r>
            <a:r>
              <a:rPr lang="en-US" sz="1000" i="1">
                <a:solidFill>
                  <a:srgbClr val="292934"/>
                </a:solidFill>
              </a:rPr>
              <a:t>:</a:t>
            </a:r>
            <a:r>
              <a:rPr lang="bg-BG" sz="1000" i="1">
                <a:solidFill>
                  <a:srgbClr val="292934"/>
                </a:solidFill>
              </a:rPr>
              <a:t> Родители, които живеят с децата си /1000 респ./</a:t>
            </a:r>
          </a:p>
        </p:txBody>
      </p:sp>
    </p:spTree>
    <p:extLst>
      <p:ext uri="{BB962C8B-B14F-4D97-AF65-F5344CB8AC3E}">
        <p14:creationId xmlns:p14="http://schemas.microsoft.com/office/powerpoint/2010/main" val="13618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729189873"/>
              </p:ext>
            </p:extLst>
          </p:nvPr>
        </p:nvGraphicFramePr>
        <p:xfrm>
          <a:off x="131193" y="844922"/>
          <a:ext cx="4619145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40339081"/>
              </p:ext>
            </p:extLst>
          </p:nvPr>
        </p:nvGraphicFramePr>
        <p:xfrm>
          <a:off x="4705383" y="836712"/>
          <a:ext cx="4619145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А кои от тези дейности бихте искали да правите по-често с детето/децата си, ако имате възможност?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ГРИЖИ ЗА ДЕЦАТА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81449" y="6569075"/>
            <a:ext cx="363142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 smtClean="0">
                <a:solidFill>
                  <a:srgbClr val="292934"/>
                </a:solidFill>
              </a:rPr>
              <a:t>База</a:t>
            </a:r>
            <a:r>
              <a:rPr lang="en-US" sz="1000" b="1" i="1" dirty="0" smtClean="0">
                <a:solidFill>
                  <a:srgbClr val="292934"/>
                </a:solidFill>
              </a:rPr>
              <a:t>:</a:t>
            </a:r>
            <a:r>
              <a:rPr lang="bg-BG" sz="1000" b="1" i="1" dirty="0" smtClean="0">
                <a:solidFill>
                  <a:srgbClr val="292934"/>
                </a:solidFill>
              </a:rPr>
              <a:t> </a:t>
            </a:r>
            <a:r>
              <a:rPr lang="bg-BG" sz="1000" b="1" i="1" dirty="0">
                <a:solidFill>
                  <a:srgbClr val="292934"/>
                </a:solidFill>
              </a:rPr>
              <a:t>Б</a:t>
            </a:r>
            <a:r>
              <a:rPr lang="bg-BG" sz="1000" b="1" i="1" dirty="0" smtClean="0">
                <a:solidFill>
                  <a:srgbClr val="292934"/>
                </a:solidFill>
              </a:rPr>
              <a:t>ащи, които не живеят с децата си /100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 smtClean="0">
                <a:solidFill>
                  <a:prstClr val="white"/>
                </a:solidFill>
              </a:rPr>
              <a:t>ВЪЗПИТАТЕЛНИ МЕТОДИ 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836712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Проучването регистрира много голяма степен на съвпадение във възпитателните методи на различните групи родители.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1628800"/>
            <a:ext cx="4032449" cy="368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Както компромисите, на които биха се съгласили родителите заради децата си, така и наказанията, които прилагат спрямо тях, съвпадат почти напълно както по приоритет, така и по честота на прилагане.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Най-големи дялове от родителите са склонни да вземат домашен любимец, да сменят училището на детето и да променят плановете си за отпуска, ако нуждите на детето им изискват това. Дяловете на посочилите тези компромиси като възможни са много близки и варират от 48 до 41% за различните отстъпки и групи родители. От същия мащаб, но по-ниски с няколко пункта са и дяловете на родителите, които биха отстъпили, ако детето развива неодобряван от тях талант (съответно 44, 40 и 45% при майките, живеещите и неживеещите с децата си бащи). Все пак, въпреки че разликата в дяловете е незначителна, разделените от децата си бащи са по-склонни да подкрепят талант на детето си, отколкото да променят плановете си за почивка, докато при живеещите с децата си родители е обратното.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296782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Разделените от децата си бащи двойно по-често биха се съгласили да похарчат пари за скъпа покупка, отколкото да жертват от времето си за любимо хоби или спорт.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4008" y="836712"/>
            <a:ext cx="4145825" cy="43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Ако 44% от „разделените бащи“ са склонни да удовлетворят материални желания на детето, а скъпите покупки делят второто място сред най-често допусканите компромиси заедно с домашните любимци, едва 21% биха пожертвали нещо много по-ценно: времето, което имат за любимите си занимания. За сравнение, аналогичните дялове при живеещите с децата си бащи са съответно 36 и 32%, а при майките – 31 и 39%, а скъпите покупки заемат едва шесто място в „класацията“ на възможните компромиси при живеещите с децата си родители.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така, дяловете на разделените от децата си бащи, които биха сменили работата и местоживеенето си, са по-ниски в сравнение с живвещите с децата си майки и бащи, но като цяло тези компромиси са в дъното на класацията и за трите групи родители.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Сравнително малки дялове от респондентите биха напуснали и партньора си, ако тя или той не се разбира с детето им, като по отношение на този компромис разликите са не между живеещи и неживеещи с децата си, а между мъже и жени. Ако 16% от майките са готови на подобна стъпка, сред живеещите с децата си бащи те са едва 7%, а сред неживеещите – 8%.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6699" y="5296782"/>
            <a:ext cx="40531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Мнозинството от родителите в България твърдят, че не прилагат наказания спрямо децата си.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300" b="1" dirty="0">
                <a:solidFill>
                  <a:schemeClr val="bg1"/>
                </a:solidFill>
              </a:rPr>
              <a:t>ПАРАМЕТРИ НА ИЗСЛЕДВАНАТА СЪВКУПНОСТ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836613"/>
          <a:ext cx="7758281" cy="5513902"/>
        </p:xfrm>
        <a:graphic>
          <a:graphicData uri="http://schemas.openxmlformats.org/drawingml/2006/table">
            <a:tbl>
              <a:tblPr/>
              <a:tblGrid>
                <a:gridCol w="2626356"/>
                <a:gridCol w="2629453"/>
                <a:gridCol w="1251236"/>
                <a:gridCol w="1251236"/>
              </a:tblGrid>
              <a:tr h="1788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Извадка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Родители</a:t>
                      </a:r>
                      <a:r>
                        <a:rPr lang="bg-BG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които живеят с децата си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Бащи, които не живеят с децата си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База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Вие работите в: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Хранително-вкусова промишленост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Текстил и облекло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Образование, Наука, Култура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Информационни технологии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28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Общинска, Държавна администрация, МВР, Правосъдие и др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Транспортни услуги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Търговия и услуги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Здравеопазване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Банково и застрахователно дело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Строителство и озеленяване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Свободни професии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Друго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работя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Нетен доход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500 лв.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501 - 800 лв.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801 - 1000 лв.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 1001 лв.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 отговор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Етнос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Български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Турски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Ромски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882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Населено място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София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Голям град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 град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Село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554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Бихте ли направил/а компромис, заради детето, съгласявайки се с някое от следните неща?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ВЪЗПИТАТЕЛНИ МЕТОДИ 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659855722"/>
              </p:ext>
            </p:extLst>
          </p:nvPr>
        </p:nvGraphicFramePr>
        <p:xfrm>
          <a:off x="35496" y="987721"/>
          <a:ext cx="5256584" cy="553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17285883"/>
              </p:ext>
            </p:extLst>
          </p:nvPr>
        </p:nvGraphicFramePr>
        <p:xfrm>
          <a:off x="4644008" y="980728"/>
          <a:ext cx="4670446" cy="558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85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764704"/>
            <a:ext cx="4032449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Според две трети от разделените от децата си бащи (66%) и малко над половината от живеещите с децата си родители (57% от жените и 53 – от мъжете), опитите за корекция на поведението на децата се състоят в спокойни разговори и обяснения. Също така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27%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майките, 23% от живеещите и 17% от неживеещите с децата си бащи твърдят, че прилагат не наказания, а повече обич – прегръщат детето си и му обясняват последиците от поведението му.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4008" y="764704"/>
            <a:ext cx="4145825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Останалите видове „санкции“ се прилагат от по-малко от 10% от родителите. Едва 7% от живеещите с децата си родители и 3% от „разделените бащи“ признават, че прилагат физически наказания. Тъй като този въпрос придоби по-голяма чувствителност за българското общество в последните години, а и косвени данни от проучвания сочат по-високи оценки за дела на търпящите физически наказания деца¹, може да се предположи, че действителния дял на прилагащите физически наказания родители е по-голям. Самият факт на „премълчаване“ на физическите наказания, обаче, би означавал позитивно развитие на родителските нагласи в посока на осъзнаване на негативните последици от тях.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492896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прилаганите санкции спрямо децата, най-разпространено е лишаването от любима дейност.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3212976"/>
            <a:ext cx="4032449" cy="33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Забраната на любимо занимание, като гледане на телевизия и ползване на компютър се практикува най-често и от трите групи родители като санкция спрямо нежелано поведение на детето. Дяловете на посочилите тази мярка са почти еднакви сред трите групи родители – 30% сред майките, 28% сред живеещите и 27% сред неживеещите с децата си бащи.</a:t>
            </a:r>
          </a:p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следващо място като разпространеност и сред трите групи родители са караниците, но при разделените от децата си бащи те се прилагат по-рядко, отколкото сред другите родители – съответно 13 спрямо 24%. Причината е, че както видяхме, те по-често практикуват спокойните разговори.</a:t>
            </a:r>
          </a:p>
          <a:p>
            <a:pPr algn="just">
              <a:spcBef>
                <a:spcPts val="600"/>
              </a:spcBef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Малко над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10%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родителите признават, че забраняват на децата си да излизат, като делът на разделените от децата си бащи е с 3-4 пункта по-нисък от този при другите родители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9749" y="6330806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bg-BG" sz="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sapibg.org/attachments/article/1096/omnibus_violence_bulgaria.pdf</a:t>
            </a:r>
            <a:endParaRPr lang="bg-BG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www.sapibg.org/attachments/article/1307/report_physicalpunishment_omnibus2009_bg-1.pdf</a:t>
            </a:r>
            <a:endParaRPr lang="bg-BG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bg-BG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5" y="3212976"/>
            <a:ext cx="407381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Ползването на психологическа помощ при възпитанието на децата е изключително непопулярно сред българските родители.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44007" y="3933056"/>
            <a:ext cx="4145825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Едва 2% от живеещите с децата си родители и 1% от „разделените бащи“ са споделили, че са ползвали помощта на учител или психолог във възпитанието. Тези данни потвърждават, че ползването на професионална психологическа помощ е както много рядко практикувано, така и натоварено с негативни оценки от страна на обществото. В немалко случаи думата „психолог“ се приравнява на „психиатър“ и родителите се страхуват от стигматизиране на детето. Не бива да се подценяват и нагласите, че вътрешните проблеми на семейството не трябва да се „изнасят навън“ и че ползването на чужда помощ във възпитанието е равносилно на признаване на собствения провал като родител.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ВЪЗПИТАТЕЛНИ МЕТОДИ </a:t>
            </a:r>
          </a:p>
        </p:txBody>
      </p:sp>
    </p:spTree>
    <p:extLst>
      <p:ext uri="{BB962C8B-B14F-4D97-AF65-F5344CB8AC3E}">
        <p14:creationId xmlns:p14="http://schemas.microsoft.com/office/powerpoint/2010/main" val="37881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7327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Наказвате ли по някакъв начин детето си /децата си и ако да, как обикновено наказвате детето/ децата си?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1300" b="1" dirty="0">
                <a:solidFill>
                  <a:prstClr val="white"/>
                </a:solidFill>
              </a:rPr>
              <a:t>ВЪЗПИТАТЕЛНИ МЕТОДИ 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651054743"/>
              </p:ext>
            </p:extLst>
          </p:nvPr>
        </p:nvGraphicFramePr>
        <p:xfrm>
          <a:off x="131193" y="785711"/>
          <a:ext cx="4800847" cy="58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18620701"/>
              </p:ext>
            </p:extLst>
          </p:nvPr>
        </p:nvGraphicFramePr>
        <p:xfrm>
          <a:off x="4788024" y="817869"/>
          <a:ext cx="439248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58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39552" y="2908535"/>
            <a:ext cx="7992888" cy="44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3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Грижи в пренаталния период и за новородените</a:t>
            </a:r>
            <a:endParaRPr lang="bg-BG" sz="2300" b="1" dirty="0">
              <a:solidFill>
                <a:srgbClr val="4F2270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ГРИЖИ В ПРЕНАТАЛНИЯ ПЕРИОД И ЗА НОВОРОДЕНИТЕ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16015" y="908720"/>
            <a:ext cx="4032449" cy="29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сравнение с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живеещите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неживеещите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си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дават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този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отговор по- </a:t>
            </a:r>
            <a:r>
              <a:rPr lang="ru-RU" sz="1200" dirty="0" err="1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рядко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(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26%).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следващите няколко места по важност, с приблизително равни дялове между 16 и 19%, майките поставят липсата на разрешение от страна на персонала на болницата, нежелание на бащата, тяхното собствено нежелание, и притеснение. За живеещите с децата си бащи, по-голяма роля е изиграло притеснението (26%), следвано от липсата на разрешение и нежеланието на майката (съответно 20 и 15%). Неживеещите с децата си бащи по-често от живеещите признават, че не са имали желание да присъстват на раждането (19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спрямо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8%), като тази причина измества с едно място по-назад притеснението, липсата на разрешение и нежеланието на майката (съответно 18, 16 и 12%). 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91" y="836712"/>
            <a:ext cx="39604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Появата на децата в България обикновено е плод на съвместно решение на двамата родители.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3797" y="1340768"/>
            <a:ext cx="4032449" cy="164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около три четвърти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семействата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 планирани съвместно и от двамата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родители.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15%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случаите зачеването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 е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планирано, и само в 7% от децата са родени по еднолично решение на майката. 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бащите, които не живеят с децата си, делът на непланираните бременности е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малко по-голям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21%), за сметка на по-малкия дял на съвместно взетите решения за раждане на дете.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068960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 разлика от вземането на решение, огромното мнозинство от майките са се справяли сами със ситуацията на раждането </a:t>
            </a:r>
            <a:endParaRPr lang="ru-RU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5" y="4005064"/>
            <a:ext cx="4032449" cy="23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Едва под 4% от бащите са присъствали в родилната зала по време на раждането. Все пак други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малко над една трета от бащите (40% от живеещите и 36% от неживеещите с децата си), са останали в сградата на болницата, в близост до своите партньорки.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случаите, в които бащите не са присъствали дори и в сградата на болницата, мненията на различните групи респонденти относно причините за това са много сходни. Като най-разпространена причина се изтъква липсата на традиции да се прави това. Тя се посочва най-често от живеещите с децата си бащи (38%), следвани от майките (33%). 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Кой взе решението да създадете </a:t>
            </a:r>
            <a:r>
              <a:rPr lang="ru-RU" sz="1200" i="1" dirty="0">
                <a:solidFill>
                  <a:srgbClr val="292934"/>
                </a:solidFill>
              </a:rPr>
              <a:t>(осиновите) </a:t>
            </a:r>
            <a:r>
              <a:rPr lang="ru-RU" sz="1200" b="1" dirty="0">
                <a:solidFill>
                  <a:srgbClr val="292934"/>
                </a:solidFill>
              </a:rPr>
              <a:t>дете?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В ПРЕНАТАЛНИЯ ПЕРИОД И ЗА </a:t>
            </a:r>
            <a:r>
              <a:rPr lang="ru-RU" sz="1300" b="1" dirty="0" smtClean="0">
                <a:solidFill>
                  <a:prstClr val="white"/>
                </a:solidFill>
              </a:rPr>
              <a:t>НОВОРОДЕНИТЕ</a:t>
            </a:r>
            <a:endParaRPr lang="bg-BG" sz="1300" b="1" dirty="0">
              <a:solidFill>
                <a:srgbClr val="FFFFFF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519338" y="6569075"/>
            <a:ext cx="192742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Всички 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869712947"/>
              </p:ext>
            </p:extLst>
          </p:nvPr>
        </p:nvGraphicFramePr>
        <p:xfrm>
          <a:off x="190828" y="1340768"/>
          <a:ext cx="83416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61" y="2492896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5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Присъствахте ли по време на раждането на детето си?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В ПРЕНАТАЛНИЯ ПЕРИОД И ЗА </a:t>
            </a:r>
            <a:r>
              <a:rPr lang="ru-RU" sz="1300" b="1" dirty="0" smtClean="0">
                <a:solidFill>
                  <a:prstClr val="white"/>
                </a:solidFill>
              </a:rPr>
              <a:t>НОВОРОДЕНИТЕ</a:t>
            </a:r>
            <a:endParaRPr lang="bg-BG" sz="1300" b="1" dirty="0">
              <a:solidFill>
                <a:srgbClr val="FFFFFF"/>
              </a:solidFill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171018657"/>
              </p:ext>
            </p:extLst>
          </p:nvPr>
        </p:nvGraphicFramePr>
        <p:xfrm>
          <a:off x="539552" y="1052736"/>
          <a:ext cx="78371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77" y="1751044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2110" y="3778807"/>
            <a:ext cx="5304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Партньорът ви присъства </a:t>
            </a:r>
            <a:r>
              <a:rPr lang="ru-RU" sz="1200" b="1" dirty="0">
                <a:solidFill>
                  <a:srgbClr val="292934"/>
                </a:solidFill>
              </a:rPr>
              <a:t>ли по време на раждането на </a:t>
            </a:r>
            <a:r>
              <a:rPr lang="ru-RU" sz="1200" b="1" dirty="0" smtClean="0">
                <a:solidFill>
                  <a:srgbClr val="292934"/>
                </a:solidFill>
              </a:rPr>
              <a:t>детето?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59909809"/>
              </p:ext>
            </p:extLst>
          </p:nvPr>
        </p:nvGraphicFramePr>
        <p:xfrm>
          <a:off x="2411760" y="3933056"/>
          <a:ext cx="54006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60404" y="6569075"/>
            <a:ext cx="16453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Майки /499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 Каква беше причината, поради която не присъствахте по време на раждането?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В ПРЕНАТАЛНИЯ ПЕРИОД И ЗА </a:t>
            </a:r>
            <a:r>
              <a:rPr lang="ru-RU" sz="1300" b="1" dirty="0" smtClean="0">
                <a:solidFill>
                  <a:prstClr val="white"/>
                </a:solidFill>
              </a:rPr>
              <a:t>НОВОРОДЕНИТЕ</a:t>
            </a:r>
            <a:endParaRPr lang="bg-BG" sz="1300" b="1" dirty="0">
              <a:solidFill>
                <a:srgbClr val="FFFFFF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519338" y="6569075"/>
            <a:ext cx="192742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</a:t>
            </a:r>
            <a:r>
              <a:rPr lang="bg-BG" sz="1000" b="1" i="1" dirty="0" smtClean="0">
                <a:solidFill>
                  <a:srgbClr val="292934"/>
                </a:solidFill>
              </a:rPr>
              <a:t>Всички респонденти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40943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95878929"/>
              </p:ext>
            </p:extLst>
          </p:nvPr>
        </p:nvGraphicFramePr>
        <p:xfrm>
          <a:off x="78101" y="1052735"/>
          <a:ext cx="5862051" cy="535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76291543"/>
              </p:ext>
            </p:extLst>
          </p:nvPr>
        </p:nvGraphicFramePr>
        <p:xfrm>
          <a:off x="4726722" y="1030162"/>
          <a:ext cx="5862051" cy="537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55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ГРИЖИ В ПРЕНАТАЛНИЯ ПЕРИОД И ЗА НОВОРОДЕНИТЕ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16015" y="908720"/>
            <a:ext cx="403244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Близо половината от майките (48%) са били вкъщи заедно със своите партньори, а 41% са можели да разчитат на помощта на друг близък от семейството. Ползването на помощта на външен човек при грижите за новородени деца представлява изключителна рядкост. Почти всяка трета майка, обаче (29%), е трябвало да се справя сама с грижите, отговорностите и стреса на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новопридобитото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родителство</a:t>
            </a:r>
            <a:r>
              <a:rPr lang="en-US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–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през целия период или през част от него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891" y="908720"/>
            <a:ext cx="39604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Грижите по новородено </a:t>
            </a:r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или новоосиновено </a:t>
            </a:r>
            <a:r>
              <a:rPr lang="ru-RU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дете се поемат основно от майката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3797" y="1484784"/>
            <a:ext cx="4032449" cy="394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Почти всички майки, които са работели по това време (94%), са взели отпуск по майчинство. От останалите, повечето са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жени със собствен бизнес, които са поверили отглеждането на детето на някоя от бабите или другия родител.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Въпреки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това,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30% от живеещите и 17% от неживеещите с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децата си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бащи, работили по това време, са взели отпуск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след раждането на детето.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Тази разлика потвърждава предположението, че липсата на подкрепа от страна на бащата в този важен период оказва негативно влияние върху бъдещето на партньорските отношения.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живеещите с децата си, три четвърти от взелите отпуска татковци са ползвали полагащите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 според Кодекса на труда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до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15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дни. Близо една четвърт са взели отпуска от 16 дни до 6 месеца, а тези, които са поели майчинството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майката (повече от 6 месеца) са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незначителен дял (1%). При неживеещите с децата си, които са взели отпуск, само 13% са взели повече от 15 дни, и нито един не е поел грижите за детето за повече от 6 месеца.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806" y="5426505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Повечето майки на новородени деца са имали подкрепата на своя партньор или на друг близък човек от семейството</a:t>
            </a:r>
            <a:endParaRPr lang="ru-RU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9178" y="2761764"/>
            <a:ext cx="39604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Голяма част от бащите не осъзнават важността на своя принос в грижите за новородените.</a:t>
            </a:r>
            <a:endParaRPr lang="ru-RU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16015" y="3377165"/>
            <a:ext cx="4032449" cy="25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за двете групи бащи, които не са взели отпуск след раждането на детето, най-важният аргумент е, че не е имало необходимост от това – другият партньор се е грижел за детето (48% при живеещите и 44% при неживеещите с децата си бащи), или друг близък е помагал в грижите за детето (съответно 43 и 36%).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 бащите, които впоследствие са се разделили със семействата си, свързаните с работата и препитанието причини са оказали по-голямо влияние</a:t>
            </a:r>
            <a:r>
              <a:rPr lang="en-GB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да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не вземат 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отпуск, отколкото при другата група бащи. Не са получили разрешение за отпуск 19%, а не са поискали по финансови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съображения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15% (спрямо съответно 11 и 10% при живеещите с децата си бащи).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105095522"/>
              </p:ext>
            </p:extLst>
          </p:nvPr>
        </p:nvGraphicFramePr>
        <p:xfrm>
          <a:off x="611560" y="1052736"/>
          <a:ext cx="840665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Взехте ли си отпуск, когато се роди детето (в т.ч. платен/неплатен, отпуск по майчинство/бащинство)?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В ПРЕНАТАЛНИЯ ПЕРИОД И ЗА </a:t>
            </a:r>
            <a:r>
              <a:rPr lang="ru-RU" sz="1300" b="1" dirty="0" smtClean="0">
                <a:solidFill>
                  <a:prstClr val="white"/>
                </a:solidFill>
              </a:rPr>
              <a:t>НОВОРОДЕНИТЕ</a:t>
            </a:r>
            <a:endParaRPr lang="bg-BG" sz="1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1300" b="1" dirty="0">
                <a:solidFill>
                  <a:schemeClr val="bg1"/>
                </a:solidFill>
              </a:rPr>
              <a:t>ПАРАМЕТРИ НА ИЗСЛЕДВАНАТА СЪВКУПНОСТ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817563"/>
          <a:ext cx="7490755" cy="5635000"/>
        </p:xfrm>
        <a:graphic>
          <a:graphicData uri="http://schemas.openxmlformats.org/drawingml/2006/table">
            <a:tbl>
              <a:tblPr/>
              <a:tblGrid>
                <a:gridCol w="2535791"/>
                <a:gridCol w="2538782"/>
                <a:gridCol w="1208091"/>
                <a:gridCol w="1208091"/>
              </a:tblGrid>
              <a:tr h="1772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Извадка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3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Родители</a:t>
                      </a:r>
                      <a:r>
                        <a:rPr lang="bg-BG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които живеят с децата си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Бащи, които не живеят с децата си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База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Детето живее ли при Вас постоянно?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Не, живее при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Каква е връзката Ви с детето?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Биологичен родител (кръвна връзка)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Приемен родител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Осиновител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83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Отглеждам детето като свое (живея/еех с неговия родител)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Колко деца под 18 години имате, които живеят при вас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Нито едно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дете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и повече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Колко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деца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под 18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години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имате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които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НЕ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живеят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при вас?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Нито едно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дете </a:t>
                      </a:r>
                      <a:endParaRPr lang="bg-BG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0.3%</a:t>
                      </a:r>
                      <a:endParaRPr lang="bg-BG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90.0</a:t>
                      </a:r>
                      <a:r>
                        <a:rPr lang="bg-BG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деца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Какво е семейното Ви положение?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Омъжена / женен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Съвместно съжителство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Разведен/а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Вдовец/</a:t>
                      </a:r>
                      <a:r>
                        <a:rPr lang="bg-BG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ица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Неженен/ Неомъжвана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9"/>
                    </a:solidFill>
                  </a:tcPr>
                </a:tc>
              </a:tr>
              <a:tr h="17724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кого основно отглеждате детето?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Сам/а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другия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биологичен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детето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58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партньор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(не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биологичен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родител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детето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77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родители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84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Със съпруга (приемно семейство)</a:t>
                      </a: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30" marR="7630" marT="763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5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Когато си взехте отпуск, Вие бяхте с детето вкъщи основно: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В ПРЕНАТАЛНИЯ ПЕРИОД И ЗА </a:t>
            </a:r>
            <a:r>
              <a:rPr lang="ru-RU" sz="1300" b="1" dirty="0" smtClean="0">
                <a:solidFill>
                  <a:prstClr val="white"/>
                </a:solidFill>
              </a:rPr>
              <a:t>НОВОРОДЕНИТЕ</a:t>
            </a:r>
            <a:endParaRPr lang="bg-BG" sz="1300" b="1" dirty="0">
              <a:solidFill>
                <a:srgbClr val="FFFFFF"/>
              </a:solidFill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072977" y="6569075"/>
            <a:ext cx="412995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са взели отпуск или не са работили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93" y="1647643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22" y="3044104"/>
            <a:ext cx="15525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45468858"/>
              </p:ext>
            </p:extLst>
          </p:nvPr>
        </p:nvGraphicFramePr>
        <p:xfrm>
          <a:off x="899592" y="980728"/>
          <a:ext cx="7128792" cy="527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73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/>
          <p:cNvGraphicFramePr/>
          <p:nvPr>
            <p:extLst>
              <p:ext uri="{D42A27DB-BD31-4B8C-83A1-F6EECF244321}">
                <p14:modId xmlns:p14="http://schemas.microsoft.com/office/powerpoint/2010/main" val="1976628515"/>
              </p:ext>
            </p:extLst>
          </p:nvPr>
        </p:nvGraphicFramePr>
        <p:xfrm>
          <a:off x="467544" y="1340768"/>
          <a:ext cx="73448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За колко дни / месеци?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В ПРЕНАТАЛНИЯ ПЕРИОД И ЗА </a:t>
            </a:r>
            <a:r>
              <a:rPr lang="ru-RU" sz="1300" b="1" dirty="0" smtClean="0">
                <a:solidFill>
                  <a:prstClr val="white"/>
                </a:solidFill>
              </a:rPr>
              <a:t>НОВОРОДЕНИТЕ</a:t>
            </a:r>
            <a:endParaRPr lang="bg-BG" sz="13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264" y="96098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rgbClr val="002060"/>
                </a:solidFill>
              </a:rPr>
              <a:t> </a:t>
            </a:r>
            <a:r>
              <a:rPr lang="bg-BG" sz="1400" b="1" dirty="0" smtClean="0">
                <a:solidFill>
                  <a:srgbClr val="002060"/>
                </a:solidFill>
              </a:rPr>
              <a:t>      Среден брой дни: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812360" y="1628800"/>
            <a:ext cx="1008112" cy="342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Arial" charset="0"/>
              </a:rPr>
              <a:t>476 дни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7812360" y="2780928"/>
            <a:ext cx="936104" cy="342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Arial" charset="0"/>
              </a:rPr>
              <a:t>20 дни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7812360" y="3356992"/>
            <a:ext cx="936104" cy="342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Arial" charset="0"/>
              </a:rPr>
              <a:t>628 дни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7812360" y="4005064"/>
            <a:ext cx="936104" cy="3429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Arial" charset="0"/>
              </a:rPr>
              <a:t>14 дни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40152" y="6021288"/>
            <a:ext cx="244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/>
              <a:t>База: Всички респонденти, които </a:t>
            </a:r>
            <a:r>
              <a:rPr lang="ru-RU" sz="1100" i="1" dirty="0" smtClean="0"/>
              <a:t>са взели отпуск</a:t>
            </a:r>
            <a:endParaRPr lang="bg-BG" sz="1100" i="1" dirty="0"/>
          </a:p>
        </p:txBody>
      </p:sp>
    </p:spTree>
    <p:extLst>
      <p:ext uri="{BB962C8B-B14F-4D97-AF65-F5344CB8AC3E}">
        <p14:creationId xmlns:p14="http://schemas.microsoft.com/office/powerpoint/2010/main" val="25935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Каква беше основната причина, поради която не взехте отпуск при раждането на детето?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В ПРЕНАТАЛНИЯ ПЕРИОД И ЗА </a:t>
            </a:r>
            <a:r>
              <a:rPr lang="ru-RU" sz="1300" b="1" dirty="0" smtClean="0">
                <a:solidFill>
                  <a:prstClr val="white"/>
                </a:solidFill>
              </a:rPr>
              <a:t>НОВОРОДЕНИТЕ</a:t>
            </a:r>
            <a:endParaRPr lang="bg-BG" sz="1300" b="1" dirty="0">
              <a:solidFill>
                <a:srgbClr val="FFFFFF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96401377"/>
              </p:ext>
            </p:extLst>
          </p:nvPr>
        </p:nvGraphicFramePr>
        <p:xfrm>
          <a:off x="251520" y="828502"/>
          <a:ext cx="8424937" cy="578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3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ГРИЖИ В ПРЕНАТАЛНИЯ ПЕРИОД И ЗА НОВОРОДЕНИТЕ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806" y="1882301"/>
            <a:ext cx="39604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Всеки пети баща смята, че е прекарал достатъчно време вкъщи с детето си, въпреки че не е взел отпуск след раждането му.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3797" y="836712"/>
            <a:ext cx="4032449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Въпреки че едва 30% от живеещите и 17% от неживеещите с децата си бащи са взели отпуск след раждането, съответно 51 и 39% от тези две групи респонденти оценяват прекараното време с детето вкъщи като напълно достатъчно. С други думи,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6" y="2699188"/>
            <a:ext cx="4032449" cy="25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цяло, колкото по-голям дял от дадена група родители са взели отпуск, толкова по-високо е равнището на удовлетворение от прекараното време с новороденото дете. Сред майките, които обичайно поемат основните грижи след раждането, делът на удовлетворените </a:t>
            </a:r>
            <a:r>
              <a:rPr lang="ru-RU" sz="1200" dirty="0" err="1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съставлява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81%.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така, удовлетвореността от прекараното време с детето е право пропорционална на продължителността на отпуска. Ако едва половината от взелите отпуск до 15 дни </a:t>
            </a:r>
            <a:r>
              <a:rPr lang="ru-RU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(почти всички от които са мъже</a:t>
            </a:r>
            <a:r>
              <a:rPr lang="ru-RU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), са доволни от времето, прекарано с новороденото дете, практически всички, взели отпуск над 2 години (само жени) оценяват това време като достатъчно.</a:t>
            </a:r>
            <a:endParaRPr lang="ru-RU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97953596"/>
              </p:ext>
            </p:extLst>
          </p:nvPr>
        </p:nvGraphicFramePr>
        <p:xfrm>
          <a:off x="179512" y="836712"/>
          <a:ext cx="813690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Като цяло, смятате ли, че сте прекарали достатъчно време вкъщи с детето си след раждането му?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В ПРЕНАТАЛНИЯ ПЕРИОД И ЗА </a:t>
            </a:r>
            <a:r>
              <a:rPr lang="ru-RU" sz="1300" b="1" dirty="0" smtClean="0">
                <a:solidFill>
                  <a:prstClr val="white"/>
                </a:solidFill>
              </a:rPr>
              <a:t>НОВОРОДЕНИТЕ</a:t>
            </a:r>
            <a:endParaRPr lang="bg-BG" sz="1300" b="1" dirty="0">
              <a:solidFill>
                <a:srgbClr val="FFFFFF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831936217"/>
              </p:ext>
            </p:extLst>
          </p:nvPr>
        </p:nvGraphicFramePr>
        <p:xfrm>
          <a:off x="539552" y="3645024"/>
          <a:ext cx="756922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891548" y="6601733"/>
            <a:ext cx="2621528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i="1" dirty="0">
                <a:solidFill>
                  <a:srgbClr val="292934"/>
                </a:solidFill>
              </a:rPr>
              <a:t>База</a:t>
            </a:r>
            <a:r>
              <a:rPr lang="en-US" sz="1000" i="1" dirty="0">
                <a:solidFill>
                  <a:srgbClr val="292934"/>
                </a:solidFill>
              </a:rPr>
              <a:t>:</a:t>
            </a:r>
            <a:r>
              <a:rPr lang="bg-BG" sz="1000" i="1" dirty="0">
                <a:solidFill>
                  <a:srgbClr val="292934"/>
                </a:solidFill>
              </a:rPr>
              <a:t> Р</a:t>
            </a:r>
            <a:r>
              <a:rPr lang="bg-BG" sz="1000" i="1" dirty="0" smtClean="0">
                <a:solidFill>
                  <a:srgbClr val="292934"/>
                </a:solidFill>
              </a:rPr>
              <a:t>одители, които са взели отпуск</a:t>
            </a:r>
            <a:endParaRPr lang="bg-BG" sz="1000" i="1" dirty="0">
              <a:solidFill>
                <a:srgbClr val="292934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765700" y="3356992"/>
            <a:ext cx="97043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i="1" dirty="0">
                <a:solidFill>
                  <a:srgbClr val="292934"/>
                </a:solidFill>
              </a:rPr>
              <a:t>База</a:t>
            </a:r>
            <a:r>
              <a:rPr lang="en-US" sz="1000" i="1" dirty="0">
                <a:solidFill>
                  <a:srgbClr val="292934"/>
                </a:solidFill>
              </a:rPr>
              <a:t>:</a:t>
            </a:r>
            <a:r>
              <a:rPr lang="bg-BG" sz="1000" i="1" dirty="0">
                <a:solidFill>
                  <a:srgbClr val="292934"/>
                </a:solidFill>
              </a:rPr>
              <a:t> </a:t>
            </a:r>
            <a:r>
              <a:rPr lang="bg-BG" sz="1000" i="1" dirty="0" smtClean="0">
                <a:solidFill>
                  <a:srgbClr val="292934"/>
                </a:solidFill>
              </a:rPr>
              <a:t>всички </a:t>
            </a:r>
            <a:endParaRPr lang="bg-BG" sz="1000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755576" y="2908535"/>
            <a:ext cx="7632848" cy="44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bg-BG" sz="2300" b="1" dirty="0" smtClean="0">
                <a:solidFill>
                  <a:srgbClr val="4F2270"/>
                </a:solidFill>
                <a:ea typeface="Verdana" pitchFamily="34" charset="0"/>
                <a:cs typeface="Arial" charset="0"/>
              </a:rPr>
              <a:t>Грижи за децата в тинейджърска възраст</a:t>
            </a:r>
            <a:endParaRPr lang="bg-BG" sz="2300" b="1" dirty="0">
              <a:solidFill>
                <a:srgbClr val="4F2270"/>
              </a:solidFill>
              <a:ea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716015" y="3125427"/>
            <a:ext cx="4032449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Най-забележима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разлика в съотношението по пол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живеещите с децата си родители се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забелязва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при чувствителни въпроси, по отношение на които детето се нуждае най-много от разбиране и подкрепа, а назиданието и строгото отношение са най-неуместни. Ако близо две трети от майките (62%) се чувстват много добре информирани за проблемите в училище и психическите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емоционални проблеми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 детето си в тинейджърска възраст, сред живеещите с децата си бащи съответните дялове са 47 и 46%. Подобна е разликата и по отношение на сексуалния опит на детето, но там равнището на информираност като цяло е по-ниско (42% от жените и 26% от мъжете се чувстват добре информирани).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ГРИЖИ ЗА ДЕЦАТА В ТИНЕЙДЖЪРСКА ВЪЗРАСТ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62725"/>
            <a:ext cx="396044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Родителите на тинейджъри в България познават децата си много по-добре като обект на грижи, отколкото като самостоятелни личности със свой емоционален и душевен свят.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2020" y="1916832"/>
            <a:ext cx="396044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семействата с деца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в тинейджърска възраст, майките </a:t>
            </a:r>
            <a:r>
              <a:rPr lang="bg-BG" sz="14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 открояват значително пред бащите по отношение на своята запознатост с </a:t>
            </a:r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характерните за възрастта на децата им въпроси и проблеми.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9552" y="1962553"/>
            <a:ext cx="4032449" cy="441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Родителите и от трите групи заявяват най-голяма степен на запознатост със здравословното състояние на своите деца между 12 и 17 години, както и с тяхното образование и училищни постижения. Практически липсват изцяло незапознати родители, а добре запознатите съставляват мнозинство във всички групи. Това не е изненадващо, тъй като в общественото съзнание тези две области на грижа към децата заемат първите две места по важност и отделяно внимание.</a:t>
            </a: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така, сравнително големи дялове добре запознати (около половината) и малки дялове незапознати родители (до около 10%) се наблюдават по отношение на въпроси, по които родителите могат да получат информация за детето си от ежедневното му поведение, както и от странични източници – проблеми в училище, психически и емоционални проблеми, интереси и хобита, приятели и обкръжение на детето. Употребата на наркотични вещества, цигари и алкохол, за които е сравнително по-трудно да се получи информация, но които родителското внимание възприема като сериозен риск за детето, заемат междинна позиция – добре запознати са около половината от родителите, а всеки пети се чувства незапознат.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6016" y="980728"/>
            <a:ext cx="403244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И най-трудно се справят родителите на тинейджъри с теми, които изискват задълбочено общуване със самото дете и неговото безпрекословно доверие, като общуването с противоположния пол и сексуалния опит. </a:t>
            </a:r>
          </a:p>
        </p:txBody>
      </p:sp>
    </p:spTree>
    <p:extLst>
      <p:ext uri="{BB962C8B-B14F-4D97-AF65-F5344CB8AC3E}">
        <p14:creationId xmlns:p14="http://schemas.microsoft.com/office/powerpoint/2010/main" val="41469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744884"/>
              </p:ext>
            </p:extLst>
          </p:nvPr>
        </p:nvGraphicFramePr>
        <p:xfrm>
          <a:off x="683568" y="849509"/>
          <a:ext cx="8568952" cy="606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5400" y="565456"/>
            <a:ext cx="8147000" cy="32845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76672"/>
            <a:ext cx="801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 smtClean="0">
                <a:solidFill>
                  <a:srgbClr val="292934"/>
                </a:solidFill>
              </a:rPr>
              <a:t>Като </a:t>
            </a:r>
            <a:r>
              <a:rPr lang="ru-RU" sz="1200" b="1" dirty="0">
                <a:solidFill>
                  <a:srgbClr val="292934"/>
                </a:solidFill>
              </a:rPr>
              <a:t>цяло, Вие лично, до каква степен се чувствате запознати относно </a:t>
            </a:r>
            <a:r>
              <a:rPr lang="ru-RU" sz="1200" b="1" dirty="0" smtClean="0">
                <a:solidFill>
                  <a:srgbClr val="292934"/>
                </a:solidFill>
              </a:rPr>
              <a:t>ситуации или проблеми</a:t>
            </a:r>
            <a:r>
              <a:rPr lang="en-US" sz="1200" b="1" dirty="0" smtClean="0">
                <a:solidFill>
                  <a:srgbClr val="292934"/>
                </a:solidFill>
              </a:rPr>
              <a:t>,</a:t>
            </a:r>
            <a:r>
              <a:rPr lang="bg-BG" sz="1200" b="1" dirty="0" smtClean="0">
                <a:solidFill>
                  <a:srgbClr val="292934"/>
                </a:solidFill>
              </a:rPr>
              <a:t> през които преминава </a:t>
            </a:r>
            <a:r>
              <a:rPr lang="ru-RU" sz="1200" b="1" dirty="0" smtClean="0">
                <a:solidFill>
                  <a:srgbClr val="292934"/>
                </a:solidFill>
              </a:rPr>
              <a:t>Вашето дете в тийнейджърската възраст?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ЗА ДЕЦАТА В ТИНЕЙДЖЪРСКА </a:t>
            </a:r>
            <a:r>
              <a:rPr lang="ru-RU" sz="1300" b="1" dirty="0" smtClean="0">
                <a:solidFill>
                  <a:prstClr val="white"/>
                </a:solidFill>
              </a:rPr>
              <a:t>ВЪЗРАСТ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5414" y="2166972"/>
            <a:ext cx="2304256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Успех в училище, образование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5414" y="3103076"/>
            <a:ext cx="2304256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Проблеми, ситуации в училище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4925" y="3933056"/>
            <a:ext cx="2736875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Психически и емоционални проблеми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5200" y="1158860"/>
            <a:ext cx="2304256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Здравословни проблеми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2827" y="4903276"/>
            <a:ext cx="2300941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Интереси, хобита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5200" y="5839380"/>
            <a:ext cx="2504888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Приятели, обкръжение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699792" y="6569075"/>
            <a:ext cx="600226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и имат деца между 12 и 17 години /345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57305"/>
              </p:ext>
            </p:extLst>
          </p:nvPr>
        </p:nvGraphicFramePr>
        <p:xfrm>
          <a:off x="683568" y="849509"/>
          <a:ext cx="8568952" cy="606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5400" y="565456"/>
            <a:ext cx="8002588" cy="25241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ð"/>
              <a:defRPr/>
            </a:pPr>
            <a:endParaRPr lang="bg-BG" sz="1400" b="1">
              <a:solidFill>
                <a:srgbClr val="1E1E5C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750" y="415156"/>
            <a:ext cx="801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292934"/>
                </a:solidFill>
              </a:rPr>
              <a:t> Като цяло, Вие лично, до каква степен се чувствате запознати относно </a:t>
            </a:r>
            <a:r>
              <a:rPr lang="ru-RU" sz="1200" b="1" dirty="0" smtClean="0">
                <a:solidFill>
                  <a:srgbClr val="292934"/>
                </a:solidFill>
              </a:rPr>
              <a:t>ситуации или проблеми</a:t>
            </a:r>
            <a:r>
              <a:rPr lang="en-US" sz="1200" b="1" dirty="0" smtClean="0">
                <a:solidFill>
                  <a:srgbClr val="292934"/>
                </a:solidFill>
              </a:rPr>
              <a:t>,</a:t>
            </a:r>
            <a:r>
              <a:rPr lang="bg-BG" sz="1200" b="1" dirty="0" smtClean="0">
                <a:solidFill>
                  <a:srgbClr val="292934"/>
                </a:solidFill>
              </a:rPr>
              <a:t> през които преминава </a:t>
            </a:r>
            <a:r>
              <a:rPr lang="ru-RU" sz="1200" b="1" dirty="0" smtClean="0">
                <a:solidFill>
                  <a:srgbClr val="292934"/>
                </a:solidFill>
              </a:rPr>
              <a:t>Вашето дете в тийнейджърската възраст?</a:t>
            </a:r>
            <a:endParaRPr lang="bg-BG" sz="1200" b="1" dirty="0">
              <a:solidFill>
                <a:srgbClr val="292934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>
                <a:solidFill>
                  <a:prstClr val="white"/>
                </a:solidFill>
              </a:rPr>
              <a:t>ГРИЖИ ЗА ДЕЦАТА В ТИНЕЙДЖЪРСКА </a:t>
            </a:r>
            <a:r>
              <a:rPr lang="ru-RU" sz="1300" b="1" dirty="0" smtClean="0">
                <a:solidFill>
                  <a:prstClr val="white"/>
                </a:solidFill>
              </a:rPr>
              <a:t>ВЪЗРАСТ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544" y="2094964"/>
            <a:ext cx="1720282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Цигари, алкохол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1438" y="3031068"/>
            <a:ext cx="2080322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Музикални предпочитания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03231" y="3967172"/>
            <a:ext cx="1792505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Харесвани филми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5200" y="1230868"/>
            <a:ext cx="2656600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Непозволени вещества, наркотици</a:t>
            </a:r>
            <a:endParaRPr lang="en-GB" sz="1050" kern="0" dirty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2827" y="4869160"/>
            <a:ext cx="2300941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Сексуален опит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5200" y="5839380"/>
            <a:ext cx="2504888" cy="25391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>
                    <a:lumMod val="75000"/>
                    <a:lumOff val="25000"/>
                  </a:srgbClr>
                </a:solidFill>
                <a:cs typeface="Arial"/>
              </a:rPr>
              <a:t>Връзки, гаджетата, чувства</a:t>
            </a:r>
            <a:endParaRPr lang="en-GB" sz="1050" kern="0" dirty="0" smtClean="0">
              <a:solidFill>
                <a:srgbClr val="000000">
                  <a:lumMod val="75000"/>
                  <a:lumOff val="25000"/>
                </a:srgbClr>
              </a:solidFill>
              <a:cs typeface="Arial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699792" y="6569075"/>
            <a:ext cx="600226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000" b="1" i="1" dirty="0">
                <a:solidFill>
                  <a:srgbClr val="292934"/>
                </a:solidFill>
              </a:rPr>
              <a:t>База</a:t>
            </a:r>
            <a:r>
              <a:rPr lang="en-US" sz="1000" b="1" i="1" dirty="0">
                <a:solidFill>
                  <a:srgbClr val="292934"/>
                </a:solidFill>
              </a:rPr>
              <a:t>:</a:t>
            </a:r>
            <a:r>
              <a:rPr lang="bg-BG" sz="1000" b="1" i="1" dirty="0">
                <a:solidFill>
                  <a:srgbClr val="292934"/>
                </a:solidFill>
              </a:rPr>
              <a:t> Р</a:t>
            </a:r>
            <a:r>
              <a:rPr lang="bg-BG" sz="1000" b="1" i="1" dirty="0" smtClean="0">
                <a:solidFill>
                  <a:srgbClr val="292934"/>
                </a:solidFill>
              </a:rPr>
              <a:t>одители, които живеят с децата си и имат деца между 12 и 17 години /345 респ./</a:t>
            </a:r>
            <a:endParaRPr lang="bg-BG" sz="1000" b="1" i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716015" y="764704"/>
            <a:ext cx="4032449" cy="31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така, като се изключат здравето и образованието, които са най-важни за всички групи родители, подреждането на проблемите по степен на информираност не е еднакво при двете групи бащи. Бащите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които не живеят с децата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си,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са по-запознати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със свободното време на детето, тъй като контактуват с него именно в това време: музикални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предпочитания, хобита и интереси.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Също така, общият дял на информираните относно психически и емоционални проблеми на детето сред тях не се различава от този при живеещите с децата си бащи, въпреки че добре информираните по разбираеми причини са значително по-малко.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По-ниска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е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тяхната запознатост с личния свят на детето – връзки, гаджета и чувства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сексуален опит. Споделянето на тези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теми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от детето предполага равнище на доверие, което по-трудно </a:t>
            </a:r>
            <a:r>
              <a:rPr lang="bg-BG" sz="1200" dirty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се </a:t>
            </a: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постига при ограничено общуване.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5" y="50800"/>
            <a:ext cx="8027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300" b="1" dirty="0" smtClean="0">
                <a:solidFill>
                  <a:prstClr val="white"/>
                </a:solidFill>
              </a:rPr>
              <a:t>ГРИЖИ ЗА ДЕЦАТА В ТИНЕЙДЖЪРСКА ВЪЗРАСТ</a:t>
            </a:r>
            <a:endParaRPr lang="bg-BG" sz="13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816967"/>
            <a:ext cx="396044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Бащите, живеещи с децата си в тинейджърска възраст, са най-добре информирани по въпроси за сигурността на детето и свързани със свободното време.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548" y="4428260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Значително по-редките контакти на разделените от децата си бащи закономерно водят и до по-слабата им информираност по свързани с тинейджърската възраст теми и проблеми.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1772816"/>
            <a:ext cx="4032449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Най-малки разлики в степента на информираност на майките и на бащите, живеещи с децата си, могат да бъдат наблюдавани в две основни категории теми. Едната категория е свързана със свободното време на детето и засяга интересите му, музикалните предпочитания, приятелите и близкото му обкръжение. По отношение на тези теми, дяловете на добре информираните бащи са с около 6 до 9 пункта по-ниски от съответните дялове при майките. Втората категория е свързана със сигурността и бъдещето на детето и засяга неговото образование, здраве, риск от употреба на наркотични вещества, цигари и алкохол. По тези теми, дяловете на добре информираните бащи са с около 9 до 11 пункта по-ниски от тези при майките.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3548" y="5382367"/>
            <a:ext cx="4032449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Сред тази група родители дяловете на тези, които признават липса на информираност по всяка от тестваните теми, обикновено са двойно по-високи, отколкото сред живеещите с децата си бащи. Аналогично, дяловете на добре информираните са значително по-ниски, като обикновено разликите варират в рамките на 20-30 пункта. 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005064"/>
            <a:ext cx="396044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Като логично следствие от по-ниското равнище на информираност, разделените от децата си бащи  изпитват по-голям „глад“ за информация по свързаните с тинейджърската възраст теми.</a:t>
            </a:r>
            <a:endParaRPr lang="bg-BG" sz="14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16015" y="5025510"/>
            <a:ext cx="4032449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292934"/>
              </a:buClr>
            </a:pPr>
            <a:r>
              <a:rPr lang="bg-BG" sz="1200" dirty="0" smtClean="0">
                <a:solidFill>
                  <a:srgbClr val="292934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Най-голяма част - около половината от тях, биха искали да получат повече информация за близкото обкръжение и приятелите на детето си, включително за контактите му с връстници от противоположния пол. Обект на тревога са също рисковете, свързани с употреба на цигари, алкохол и наркотични вещества. Подобни са приоритетите и на останалите родители, но те са по-заинтересувани от сексуалните, а не от емоционалните контакти на детето.</a:t>
            </a:r>
            <a:endParaRPr lang="bg-BG" sz="1200" dirty="0">
              <a:solidFill>
                <a:srgbClr val="292934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rgbClr val="29293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bg-BG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bg-BG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bg-BG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rgbClr val="29293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bg-BG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es_temp_PPT_CSD_V1.2-ładniejsze logo-Kasi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_temp_PPT_CSD_V1.2-ładniejsze logo-Kasi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48852</TotalTime>
  <Words>22812</Words>
  <Application>Microsoft Office PowerPoint</Application>
  <PresentationFormat>Презентация на цял екран (4:3)</PresentationFormat>
  <Paragraphs>2115</Paragraphs>
  <Slides>134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Вградени OLE сървъри</vt:lpstr>
      </vt:variant>
      <vt:variant>
        <vt:i4>2</vt:i4>
      </vt:variant>
      <vt:variant>
        <vt:lpstr>Заглавия на слайдовете</vt:lpstr>
      </vt:variant>
      <vt:variant>
        <vt:i4>134</vt:i4>
      </vt:variant>
    </vt:vector>
  </HeadingPairs>
  <TitlesOfParts>
    <vt:vector size="139" baseType="lpstr">
      <vt:lpstr>Default Design</vt:lpstr>
      <vt:lpstr>1_Default Design</vt:lpstr>
      <vt:lpstr>2_Default Design</vt:lpstr>
      <vt:lpstr>Worksheet</vt:lpstr>
      <vt:lpstr>Диаграма на Microsoft Excel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ДНЕШНИТЕ БЪЛГАРСКИ БАЩИ - СПОРЕД МАЙКИТЕ</vt:lpstr>
      <vt:lpstr>ДНЕШНИТЕ БЪЛГАРСКИ БАЩИ - СПОРЕД БАЩИТЕ</vt:lpstr>
      <vt:lpstr>Презентация на PowerPoint</vt:lpstr>
      <vt:lpstr>Презентация на PowerPoint</vt:lpstr>
      <vt:lpstr>РОЛЯТА НА БАЩАТА В ОТГЛЕЖДАНЕТО НА ДЕЦАТА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MMLINKS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Velin</dc:creator>
  <cp:lastModifiedBy>User</cp:lastModifiedBy>
  <cp:revision>9224</cp:revision>
  <cp:lastPrinted>2014-08-29T12:00:21Z</cp:lastPrinted>
  <dcterms:created xsi:type="dcterms:W3CDTF">2004-02-24T10:19:50Z</dcterms:created>
  <dcterms:modified xsi:type="dcterms:W3CDTF">2015-01-14T11:29:20Z</dcterms:modified>
</cp:coreProperties>
</file>