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notesSlides/notesSlide4.xml" ContentType="application/vnd.openxmlformats-officedocument.presentationml.notesSlide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sldIdLst>
    <p:sldId id="268" r:id="rId2"/>
    <p:sldId id="259" r:id="rId3"/>
    <p:sldId id="276" r:id="rId4"/>
    <p:sldId id="277" r:id="rId5"/>
    <p:sldId id="257" r:id="rId6"/>
    <p:sldId id="269" r:id="rId7"/>
    <p:sldId id="258" r:id="rId8"/>
    <p:sldId id="264" r:id="rId9"/>
    <p:sldId id="260" r:id="rId10"/>
    <p:sldId id="262" r:id="rId11"/>
    <p:sldId id="271" r:id="rId12"/>
    <p:sldId id="272" r:id="rId13"/>
    <p:sldId id="273" r:id="rId14"/>
    <p:sldId id="274" r:id="rId15"/>
    <p:sldId id="265" r:id="rId16"/>
    <p:sldId id="266" r:id="rId17"/>
    <p:sldId id="267" r:id="rId18"/>
    <p:sldId id="275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zahariev\Documents\work\norwegian\trust%202018\2018_OpenBus_NGO_cross_democracy_NEW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11"/>
                <c:pt idx="0">
                  <c:v>застъпничество</c:v>
                </c:pt>
                <c:pt idx="1">
                  <c:v>джендър</c:v>
                </c:pt>
                <c:pt idx="2">
                  <c:v>дарителство и доброволчество</c:v>
                </c:pt>
                <c:pt idx="3">
                  <c:v>аналитичен център</c:v>
                </c:pt>
                <c:pt idx="4">
                  <c:v>екология</c:v>
                </c:pt>
                <c:pt idx="5">
                  <c:v>човешки права</c:v>
                </c:pt>
                <c:pt idx="6">
                  <c:v>социални услуги</c:v>
                </c:pt>
                <c:pt idx="7">
                  <c:v>здравеопазване</c:v>
                </c:pt>
                <c:pt idx="8">
                  <c:v>образование</c:v>
                </c:pt>
                <c:pt idx="9">
                  <c:v>култура</c:v>
                </c:pt>
                <c:pt idx="10">
                  <c:v>спорт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1"/>
                <c:pt idx="0">
                  <c:v>515</c:v>
                </c:pt>
                <c:pt idx="1">
                  <c:v>529</c:v>
                </c:pt>
                <c:pt idx="2">
                  <c:v>626</c:v>
                </c:pt>
                <c:pt idx="3">
                  <c:v>813</c:v>
                </c:pt>
                <c:pt idx="4">
                  <c:v>854</c:v>
                </c:pt>
                <c:pt idx="5">
                  <c:v>861</c:v>
                </c:pt>
                <c:pt idx="6">
                  <c:v>1018</c:v>
                </c:pt>
                <c:pt idx="7">
                  <c:v>1201</c:v>
                </c:pt>
                <c:pt idx="8">
                  <c:v>1766</c:v>
                </c:pt>
                <c:pt idx="9">
                  <c:v>1809</c:v>
                </c:pt>
                <c:pt idx="10">
                  <c:v>3370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27-47CB-B8A9-3A581B6DE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834560"/>
        <c:axId val="135991808"/>
      </c:barChart>
      <c:catAx>
        <c:axId val="184834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135991808"/>
        <c:crosses val="autoZero"/>
        <c:auto val="1"/>
        <c:lblAlgn val="ctr"/>
        <c:lblOffset val="100"/>
        <c:noMultiLvlLbl val="1"/>
      </c:catAx>
      <c:valAx>
        <c:axId val="135991808"/>
        <c:scaling>
          <c:orientation val="minMax"/>
        </c:scaling>
        <c:delete val="0"/>
        <c:axPos val="b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spc="-1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184834560"/>
        <c:crosses val="autoZero"/>
        <c:crossBetween val="between"/>
      </c:valAx>
      <c:spPr>
        <a:solidFill>
          <a:srgbClr val="FFFFFF"/>
        </a:solidFill>
        <a:ln>
          <a:noFill/>
        </a:ln>
      </c:spPr>
    </c:plotArea>
    <c:plotVisOnly val="1"/>
    <c:dispBlanksAs val="gap"/>
    <c:showDLblsOverMax val="1"/>
  </c:chart>
  <c:spPr>
    <a:solidFill>
      <a:srgbClr val="FFFFFF"/>
    </a:solidFill>
    <a:ln>
      <a:noFill/>
    </a:ln>
  </c:spPr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whynottrust!$F$1:$F$9</c:f>
              <c:strCache>
                <c:ptCount val="9"/>
                <c:pt idx="0">
                  <c:v>Нямам никаква информация за дейността им</c:v>
                </c:pt>
                <c:pt idx="1">
                  <c:v>Финансират се от чужбина</c:v>
                </c:pt>
                <c:pt idx="2">
                  <c:v>Срещам негативна информация в медиите за тях</c:v>
                </c:pt>
                <c:pt idx="3">
                  <c:v>Имам преки отрицателни впечатления от дейността им</c:v>
                </c:pt>
                <c:pt idx="4">
                  <c:v>Зависими са от държавните институции</c:v>
                </c:pt>
                <c:pt idx="5">
                  <c:v>Не се доверявам на експертите им</c:v>
                </c:pt>
                <c:pt idx="6">
                  <c:v>Без отговор</c:v>
                </c:pt>
                <c:pt idx="7">
                  <c:v>Друго</c:v>
                </c:pt>
                <c:pt idx="8">
                  <c:v>Независими са от държавните институции</c:v>
                </c:pt>
              </c:strCache>
            </c:strRef>
          </c:cat>
          <c:val>
            <c:numRef>
              <c:f>whynottrust!$G$1:$G$9</c:f>
              <c:numCache>
                <c:formatCode>####.0%</c:formatCode>
                <c:ptCount val="9"/>
                <c:pt idx="0">
                  <c:v>0.47308781869688388</c:v>
                </c:pt>
                <c:pt idx="1">
                  <c:v>0.22096317280453256</c:v>
                </c:pt>
                <c:pt idx="2">
                  <c:v>0.15580736543909349</c:v>
                </c:pt>
                <c:pt idx="3">
                  <c:v>0.1501416430594901</c:v>
                </c:pt>
                <c:pt idx="4">
                  <c:v>0.12747875354107649</c:v>
                </c:pt>
                <c:pt idx="5">
                  <c:v>0.1076487252124646</c:v>
                </c:pt>
                <c:pt idx="6">
                  <c:v>4.5325779036827198E-2</c:v>
                </c:pt>
                <c:pt idx="7">
                  <c:v>4.2492917847025496E-2</c:v>
                </c:pt>
                <c:pt idx="8">
                  <c:v>3.6827195467422101E-2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3631360"/>
        <c:axId val="183701440"/>
      </c:barChart>
      <c:catAx>
        <c:axId val="183631360"/>
        <c:scaling>
          <c:orientation val="minMax"/>
        </c:scaling>
        <c:delete val="0"/>
        <c:axPos val="l"/>
        <c:majorTickMark val="none"/>
        <c:minorTickMark val="none"/>
        <c:tickLblPos val="nextTo"/>
        <c:crossAx val="183701440"/>
        <c:crosses val="autoZero"/>
        <c:auto val="1"/>
        <c:lblAlgn val="ctr"/>
        <c:lblOffset val="100"/>
        <c:noMultiLvlLbl val="0"/>
      </c:catAx>
      <c:valAx>
        <c:axId val="18370144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crossAx val="18363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dk!$G$1:$G$9</c:f>
              <c:strCache>
                <c:ptCount val="9"/>
                <c:pt idx="0">
                  <c:v>Нямам информация за дейността им</c:v>
                </c:pt>
                <c:pt idx="1">
                  <c:v>Не се интересувам от дейността им</c:v>
                </c:pt>
                <c:pt idx="2">
                  <c:v>Нямам преки впечатления от дейността им</c:v>
                </c:pt>
                <c:pt idx="3">
                  <c:v>Не знам от кого се финансират</c:v>
                </c:pt>
                <c:pt idx="4">
                  <c:v>Не знам от кого са зависими</c:v>
                </c:pt>
                <c:pt idx="5">
                  <c:v>Без отговор</c:v>
                </c:pt>
                <c:pt idx="6">
                  <c:v>Срещам противоречива информация за тях в медиите</c:v>
                </c:pt>
                <c:pt idx="7">
                  <c:v>Имам доверие на някои, но нямам доверие на други</c:v>
                </c:pt>
                <c:pt idx="8">
                  <c:v>Друго</c:v>
                </c:pt>
              </c:strCache>
            </c:strRef>
          </c:cat>
          <c:val>
            <c:numRef>
              <c:f>dk!$H$1:$H$9</c:f>
              <c:numCache>
                <c:formatCode>####.0%</c:formatCode>
                <c:ptCount val="9"/>
                <c:pt idx="0">
                  <c:v>0.53403141361256545</c:v>
                </c:pt>
                <c:pt idx="1">
                  <c:v>0.34031413612565442</c:v>
                </c:pt>
                <c:pt idx="2">
                  <c:v>0.20418848167539266</c:v>
                </c:pt>
                <c:pt idx="3">
                  <c:v>0.11256544502617802</c:v>
                </c:pt>
                <c:pt idx="4">
                  <c:v>0.10209424083769633</c:v>
                </c:pt>
                <c:pt idx="5">
                  <c:v>6.8062827225130892E-2</c:v>
                </c:pt>
                <c:pt idx="6">
                  <c:v>5.7591623036649213E-2</c:v>
                </c:pt>
                <c:pt idx="7">
                  <c:v>2.8795811518324606E-2</c:v>
                </c:pt>
                <c:pt idx="8">
                  <c:v>5.235602094240838E-3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4116736"/>
        <c:axId val="183704320"/>
      </c:barChart>
      <c:catAx>
        <c:axId val="184116736"/>
        <c:scaling>
          <c:orientation val="minMax"/>
        </c:scaling>
        <c:delete val="0"/>
        <c:axPos val="l"/>
        <c:majorTickMark val="none"/>
        <c:minorTickMark val="none"/>
        <c:tickLblPos val="nextTo"/>
        <c:crossAx val="183704320"/>
        <c:crosses val="autoZero"/>
        <c:auto val="1"/>
        <c:lblAlgn val="ctr"/>
        <c:lblOffset val="100"/>
        <c:noMultiLvlLbl val="0"/>
      </c:catAx>
      <c:valAx>
        <c:axId val="18370432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crossAx val="184116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%" sourceLinked="0"/>
            <c:spPr>
              <a:solidFill>
                <a:schemeClr val="bg1"/>
              </a:solidFill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mostuseful!$B$2:$B$7</c:f>
              <c:strCache>
                <c:ptCount val="6"/>
                <c:pt idx="0">
                  <c:v>Не познава работата на НПО</c:v>
                </c:pt>
                <c:pt idx="1">
                  <c:v>Благотворителност</c:v>
                </c:pt>
                <c:pt idx="2">
                  <c:v>Не мога да преценя</c:v>
                </c:pt>
                <c:pt idx="3">
                  <c:v>Доброволческа дейност</c:v>
                </c:pt>
                <c:pt idx="4">
                  <c:v>Екология и околна среда</c:v>
                </c:pt>
                <c:pt idx="5">
                  <c:v>Работа с деца и младежи</c:v>
                </c:pt>
              </c:strCache>
            </c:strRef>
          </c:cat>
          <c:val>
            <c:numRef>
              <c:f>mostuseful!$C$2:$C$7</c:f>
              <c:numCache>
                <c:formatCode>####.0%</c:formatCode>
                <c:ptCount val="6"/>
                <c:pt idx="0">
                  <c:v>0.29557069846678025</c:v>
                </c:pt>
                <c:pt idx="1">
                  <c:v>0.26746166950596251</c:v>
                </c:pt>
                <c:pt idx="2">
                  <c:v>0.17206132879045996</c:v>
                </c:pt>
                <c:pt idx="3">
                  <c:v>0.15417376490630322</c:v>
                </c:pt>
                <c:pt idx="4">
                  <c:v>0.10902896081771721</c:v>
                </c:pt>
                <c:pt idx="5">
                  <c:v>9.8807495741056212E-2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"/>
        <c:axId val="170877952"/>
        <c:axId val="183740096"/>
      </c:barChart>
      <c:catAx>
        <c:axId val="17087795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740096"/>
        <c:crosses val="autoZero"/>
        <c:auto val="1"/>
        <c:lblAlgn val="ctr"/>
        <c:lblOffset val="100"/>
        <c:noMultiLvlLbl val="0"/>
      </c:catAx>
      <c:valAx>
        <c:axId val="1837400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70877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Вярвате ли, че д</a:t>
            </a:r>
            <a:r>
              <a:rPr lang="bg-BG" sz="1200" dirty="0" smtClean="0"/>
              <a:t>емокрацията </a:t>
            </a:r>
            <a:r>
              <a:rPr lang="bg-BG" sz="1200" dirty="0"/>
              <a:t>е най-добрата форма</a:t>
            </a:r>
            <a:r>
              <a:rPr lang="bg-BG" sz="1200" baseline="0" dirty="0"/>
              <a:t> на държавно управление за </a:t>
            </a:r>
            <a:r>
              <a:rPr lang="bg-BG" sz="1200" baseline="0" dirty="0" smtClean="0"/>
              <a:t>България</a:t>
            </a:r>
            <a:r>
              <a:rPr lang="bg-BG" sz="1200" dirty="0"/>
              <a:t>?</a:t>
            </a:r>
          </a:p>
          <a:p>
            <a:pPr>
              <a:defRPr sz="1200"/>
            </a:pPr>
            <a:r>
              <a:rPr lang="bg-BG" sz="1100" b="0" dirty="0"/>
              <a:t>(според доверието в НПО)</a:t>
            </a:r>
            <a:endParaRPr lang="en-GB" sz="1100" b="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democracy!$J$4</c:f>
              <c:strCache>
                <c:ptCount val="1"/>
                <c:pt idx="0">
                  <c:v>демокрацията е най-добрата форма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democracy!$I$5:$I$7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democracy!$J$5:$J$7</c:f>
              <c:numCache>
                <c:formatCode>General</c:formatCode>
                <c:ptCount val="3"/>
                <c:pt idx="0">
                  <c:v>155</c:v>
                </c:pt>
                <c:pt idx="1">
                  <c:v>154</c:v>
                </c:pt>
                <c:pt idx="2">
                  <c:v>309</c:v>
                </c:pt>
              </c:numCache>
            </c:numRef>
          </c:val>
        </c:ser>
        <c:ser>
          <c:idx val="1"/>
          <c:order val="1"/>
          <c:tx>
            <c:strRef>
              <c:f>democracy!$K$4</c:f>
              <c:strCache>
                <c:ptCount val="1"/>
                <c:pt idx="0">
                  <c:v>демокрацията не е най-добрата форма на управление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democracy!$I$5:$I$7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democracy!$K$5:$K$7</c:f>
              <c:numCache>
                <c:formatCode>General</c:formatCode>
                <c:ptCount val="3"/>
                <c:pt idx="0">
                  <c:v>71</c:v>
                </c:pt>
                <c:pt idx="1">
                  <c:v>144</c:v>
                </c:pt>
                <c:pt idx="2">
                  <c:v>215</c:v>
                </c:pt>
              </c:numCache>
            </c:numRef>
          </c:val>
        </c:ser>
        <c:ser>
          <c:idx val="2"/>
          <c:order val="2"/>
          <c:tx>
            <c:strRef>
              <c:f>democracy!$L$4</c:f>
              <c:strCache>
                <c:ptCount val="1"/>
                <c:pt idx="0">
                  <c:v>не знам</c:v>
                </c:pt>
              </c:strCache>
            </c:strRef>
          </c:tx>
          <c:invertIfNegative val="0"/>
          <c:cat>
            <c:strRef>
              <c:f>democracy!$I$5:$I$7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democracy!$L$5:$L$7</c:f>
              <c:numCache>
                <c:formatCode>General</c:formatCode>
                <c:ptCount val="3"/>
                <c:pt idx="0">
                  <c:v>30</c:v>
                </c:pt>
                <c:pt idx="1">
                  <c:v>55</c:v>
                </c:pt>
                <c:pt idx="2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84028672"/>
        <c:axId val="183743552"/>
      </c:barChart>
      <c:catAx>
        <c:axId val="1840286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83743552"/>
        <c:crosses val="autoZero"/>
        <c:auto val="1"/>
        <c:lblAlgn val="ctr"/>
        <c:lblOffset val="100"/>
        <c:noMultiLvlLbl val="0"/>
      </c:catAx>
      <c:valAx>
        <c:axId val="18374355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crossAx val="184028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Бихте</a:t>
            </a:r>
            <a:r>
              <a:rPr lang="bg-BG" sz="1200" baseline="0"/>
              <a:t> ли се съгласили временно да бъдат ограничени демократичните права и свободи с цел да се въведе ред</a:t>
            </a:r>
            <a:r>
              <a:rPr lang="bg-BG" sz="1200"/>
              <a:t>?</a:t>
            </a:r>
          </a:p>
          <a:p>
            <a:pPr>
              <a:defRPr sz="1200"/>
            </a:pPr>
            <a:r>
              <a:rPr lang="bg-BG" sz="1100" b="0"/>
              <a:t>(според доверието в НПО)</a:t>
            </a:r>
            <a:endParaRPr lang="en-GB" sz="1100" b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rights_freedoms!$P$29</c:f>
              <c:strCache>
                <c:ptCount val="1"/>
                <c:pt idx="0">
                  <c:v>за ограничаване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rights_freedoms!$O$30:$O$32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rights_freedoms!$P$30:$P$32</c:f>
              <c:numCache>
                <c:formatCode>General</c:formatCode>
                <c:ptCount val="3"/>
                <c:pt idx="0">
                  <c:v>136</c:v>
                </c:pt>
                <c:pt idx="1">
                  <c:v>173</c:v>
                </c:pt>
                <c:pt idx="2">
                  <c:v>309</c:v>
                </c:pt>
              </c:numCache>
            </c:numRef>
          </c:val>
        </c:ser>
        <c:ser>
          <c:idx val="1"/>
          <c:order val="1"/>
          <c:tx>
            <c:strRef>
              <c:f>rights_freedoms!$Q$29</c:f>
              <c:strCache>
                <c:ptCount val="1"/>
                <c:pt idx="0">
                  <c:v>против ограничаване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rights_freedoms!$O$30:$O$32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rights_freedoms!$Q$30:$Q$32</c:f>
              <c:numCache>
                <c:formatCode>General</c:formatCode>
                <c:ptCount val="3"/>
                <c:pt idx="0">
                  <c:v>100</c:v>
                </c:pt>
                <c:pt idx="1">
                  <c:v>129</c:v>
                </c:pt>
                <c:pt idx="2">
                  <c:v>229</c:v>
                </c:pt>
              </c:numCache>
            </c:numRef>
          </c:val>
        </c:ser>
        <c:ser>
          <c:idx val="2"/>
          <c:order val="2"/>
          <c:tx>
            <c:strRef>
              <c:f>rights_freedoms!$R$29</c:f>
              <c:strCache>
                <c:ptCount val="1"/>
                <c:pt idx="0">
                  <c:v>не може да прецени</c:v>
                </c:pt>
              </c:strCache>
            </c:strRef>
          </c:tx>
          <c:invertIfNegative val="0"/>
          <c:cat>
            <c:strRef>
              <c:f>rights_freedoms!$O$30:$O$32</c:f>
              <c:strCache>
                <c:ptCount val="3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общо за страната</c:v>
                </c:pt>
              </c:strCache>
            </c:strRef>
          </c:cat>
          <c:val>
            <c:numRef>
              <c:f>rights_freedoms!$R$30:$R$32</c:f>
              <c:numCache>
                <c:formatCode>General</c:formatCode>
                <c:ptCount val="3"/>
                <c:pt idx="0">
                  <c:v>20</c:v>
                </c:pt>
                <c:pt idx="1">
                  <c:v>51</c:v>
                </c:pt>
                <c:pt idx="2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4088064"/>
        <c:axId val="184426496"/>
      </c:barChart>
      <c:catAx>
        <c:axId val="184088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84426496"/>
        <c:crosses val="autoZero"/>
        <c:auto val="1"/>
        <c:lblAlgn val="ctr"/>
        <c:lblOffset val="100"/>
        <c:noMultiLvlLbl val="0"/>
      </c:catAx>
      <c:valAx>
        <c:axId val="184426496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40880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Ако трябва да избирате между двама кандидати за КМЕТ, които имат еднаква квалификация и политически възгледи, бихте ли гласували за този, който е </a:t>
            </a:r>
            <a:r>
              <a:rPr lang="bg-BG" sz="1200" dirty="0" smtClean="0"/>
              <a:t>от ромски произход?</a:t>
            </a:r>
            <a:endParaRPr lang="bg-BG" sz="120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romavote!$I$3</c:f>
              <c:strCache>
                <c:ptCount val="1"/>
                <c:pt idx="0">
                  <c:v>би гласувал(а)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romavote!$H$4:$H$7</c:f>
              <c:strCache>
                <c:ptCount val="4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не може да прецени</c:v>
                </c:pt>
                <c:pt idx="3">
                  <c:v>общо за страната</c:v>
                </c:pt>
              </c:strCache>
            </c:strRef>
          </c:cat>
          <c:val>
            <c:numRef>
              <c:f>romavote!$I$4:$I$7</c:f>
              <c:numCache>
                <c:formatCode>General</c:formatCode>
                <c:ptCount val="4"/>
                <c:pt idx="0">
                  <c:v>58</c:v>
                </c:pt>
                <c:pt idx="1">
                  <c:v>60</c:v>
                </c:pt>
                <c:pt idx="2">
                  <c:v>107</c:v>
                </c:pt>
                <c:pt idx="3">
                  <c:v>225</c:v>
                </c:pt>
              </c:numCache>
            </c:numRef>
          </c:val>
        </c:ser>
        <c:ser>
          <c:idx val="1"/>
          <c:order val="1"/>
          <c:tx>
            <c:strRef>
              <c:f>romavote!$J$3</c:f>
              <c:strCache>
                <c:ptCount val="1"/>
                <c:pt idx="0">
                  <c:v>не би гласувал(а)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romavote!$H$4:$H$7</c:f>
              <c:strCache>
                <c:ptCount val="4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не може да прецени</c:v>
                </c:pt>
                <c:pt idx="3">
                  <c:v>общо за страната</c:v>
                </c:pt>
              </c:strCache>
            </c:strRef>
          </c:cat>
          <c:val>
            <c:numRef>
              <c:f>romavote!$J$4:$J$7</c:f>
              <c:numCache>
                <c:formatCode>General</c:formatCode>
                <c:ptCount val="4"/>
                <c:pt idx="0">
                  <c:v>172</c:v>
                </c:pt>
                <c:pt idx="1">
                  <c:v>261</c:v>
                </c:pt>
                <c:pt idx="2">
                  <c:v>387</c:v>
                </c:pt>
                <c:pt idx="3">
                  <c:v>820</c:v>
                </c:pt>
              </c:numCache>
            </c:numRef>
          </c:val>
        </c:ser>
        <c:ser>
          <c:idx val="2"/>
          <c:order val="2"/>
          <c:tx>
            <c:strRef>
              <c:f>romavote!$K$3</c:f>
              <c:strCache>
                <c:ptCount val="1"/>
                <c:pt idx="0">
                  <c:v>не може да прецени</c:v>
                </c:pt>
              </c:strCache>
            </c:strRef>
          </c:tx>
          <c:invertIfNegative val="0"/>
          <c:cat>
            <c:strRef>
              <c:f>romavote!$H$4:$H$7</c:f>
              <c:strCache>
                <c:ptCount val="4"/>
                <c:pt idx="0">
                  <c:v>има доверие в НПО</c:v>
                </c:pt>
                <c:pt idx="1">
                  <c:v>няма доверие в НПО</c:v>
                </c:pt>
                <c:pt idx="2">
                  <c:v>не може да прецени</c:v>
                </c:pt>
                <c:pt idx="3">
                  <c:v>общо за страната</c:v>
                </c:pt>
              </c:strCache>
            </c:strRef>
          </c:cat>
          <c:val>
            <c:numRef>
              <c:f>romavote!$K$4:$K$7</c:f>
              <c:numCache>
                <c:formatCode>General</c:formatCode>
                <c:ptCount val="4"/>
                <c:pt idx="0">
                  <c:v>26</c:v>
                </c:pt>
                <c:pt idx="1">
                  <c:v>32</c:v>
                </c:pt>
                <c:pt idx="2">
                  <c:v>71</c:v>
                </c:pt>
                <c:pt idx="3">
                  <c:v>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4118784"/>
        <c:axId val="184428800"/>
      </c:barChart>
      <c:catAx>
        <c:axId val="184118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84428800"/>
        <c:crosses val="autoZero"/>
        <c:auto val="1"/>
        <c:lblAlgn val="ctr"/>
        <c:lblOffset val="100"/>
        <c:noMultiLvlLbl val="0"/>
      </c:catAx>
      <c:valAx>
        <c:axId val="18442880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41187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Ако трябва да избирате между двама кандидати за КМЕТ, които имат еднаква квалификация и политически възгледи, бихте ли гласували за този, който е човек с увреждане?</a:t>
            </a: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disabvote!$R$2</c:f>
              <c:strCache>
                <c:ptCount val="1"/>
                <c:pt idx="0">
                  <c:v>би гласувал(а)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disabvote!$Q$3:$Q$7</c:f>
              <c:strCache>
                <c:ptCount val="5"/>
                <c:pt idx="0">
                  <c:v>има пълно доверие в НПО</c:v>
                </c:pt>
                <c:pt idx="1">
                  <c:v>по-скоро има доверие в НПО</c:v>
                </c:pt>
                <c:pt idx="2">
                  <c:v>по-скоро няма доверие в НПО</c:v>
                </c:pt>
                <c:pt idx="3">
                  <c:v>съвсем няма доверие в НПО</c:v>
                </c:pt>
                <c:pt idx="4">
                  <c:v>не може да прецени</c:v>
                </c:pt>
              </c:strCache>
            </c:strRef>
          </c:cat>
          <c:val>
            <c:numRef>
              <c:f>disabvote!$R$3:$R$7</c:f>
              <c:numCache>
                <c:formatCode>General</c:formatCode>
                <c:ptCount val="5"/>
                <c:pt idx="0">
                  <c:v>33</c:v>
                </c:pt>
                <c:pt idx="1">
                  <c:v>150</c:v>
                </c:pt>
                <c:pt idx="2">
                  <c:v>108</c:v>
                </c:pt>
                <c:pt idx="3">
                  <c:v>101</c:v>
                </c:pt>
                <c:pt idx="4">
                  <c:v>273</c:v>
                </c:pt>
              </c:numCache>
            </c:numRef>
          </c:val>
        </c:ser>
        <c:ser>
          <c:idx val="1"/>
          <c:order val="1"/>
          <c:tx>
            <c:strRef>
              <c:f>disabvote!$S$2</c:f>
              <c:strCache>
                <c:ptCount val="1"/>
                <c:pt idx="0">
                  <c:v>не би гласувал(а)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disabvote!$Q$3:$Q$7</c:f>
              <c:strCache>
                <c:ptCount val="5"/>
                <c:pt idx="0">
                  <c:v>има пълно доверие в НПО</c:v>
                </c:pt>
                <c:pt idx="1">
                  <c:v>по-скоро има доверие в НПО</c:v>
                </c:pt>
                <c:pt idx="2">
                  <c:v>по-скоро няма доверие в НПО</c:v>
                </c:pt>
                <c:pt idx="3">
                  <c:v>съвсем няма доверие в НПО</c:v>
                </c:pt>
                <c:pt idx="4">
                  <c:v>не може да прецени</c:v>
                </c:pt>
              </c:strCache>
            </c:strRef>
          </c:cat>
          <c:val>
            <c:numRef>
              <c:f>disabvote!$S$3:$S$7</c:f>
              <c:numCache>
                <c:formatCode>General</c:formatCode>
                <c:ptCount val="5"/>
                <c:pt idx="0">
                  <c:v>5</c:v>
                </c:pt>
                <c:pt idx="1">
                  <c:v>39</c:v>
                </c:pt>
                <c:pt idx="2">
                  <c:v>42</c:v>
                </c:pt>
                <c:pt idx="3">
                  <c:v>58</c:v>
                </c:pt>
                <c:pt idx="4">
                  <c:v>194</c:v>
                </c:pt>
              </c:numCache>
            </c:numRef>
          </c:val>
        </c:ser>
        <c:ser>
          <c:idx val="2"/>
          <c:order val="2"/>
          <c:tx>
            <c:strRef>
              <c:f>disabvote!$T$2</c:f>
              <c:strCache>
                <c:ptCount val="1"/>
                <c:pt idx="0">
                  <c:v>не може да прецени</c:v>
                </c:pt>
              </c:strCache>
            </c:strRef>
          </c:tx>
          <c:invertIfNegative val="0"/>
          <c:cat>
            <c:strRef>
              <c:f>disabvote!$Q$3:$Q$7</c:f>
              <c:strCache>
                <c:ptCount val="5"/>
                <c:pt idx="0">
                  <c:v>има пълно доверие в НПО</c:v>
                </c:pt>
                <c:pt idx="1">
                  <c:v>по-скоро има доверие в НПО</c:v>
                </c:pt>
                <c:pt idx="2">
                  <c:v>по-скоро няма доверие в НПО</c:v>
                </c:pt>
                <c:pt idx="3">
                  <c:v>съвсем няма доверие в НПО</c:v>
                </c:pt>
                <c:pt idx="4">
                  <c:v>не може да прецени</c:v>
                </c:pt>
              </c:strCache>
            </c:strRef>
          </c:cat>
          <c:val>
            <c:numRef>
              <c:f>disabvote!$T$3:$T$7</c:f>
              <c:numCache>
                <c:formatCode>General</c:formatCode>
                <c:ptCount val="5"/>
                <c:pt idx="0">
                  <c:v>3</c:v>
                </c:pt>
                <c:pt idx="1">
                  <c:v>26</c:v>
                </c:pt>
                <c:pt idx="2">
                  <c:v>23</c:v>
                </c:pt>
                <c:pt idx="3">
                  <c:v>21</c:v>
                </c:pt>
                <c:pt idx="4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4331776"/>
        <c:axId val="184431680"/>
      </c:barChart>
      <c:catAx>
        <c:axId val="184331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84431680"/>
        <c:crosses val="autoZero"/>
        <c:auto val="1"/>
        <c:lblAlgn val="ctr"/>
        <c:lblOffset val="100"/>
        <c:noMultiLvlLbl val="0"/>
      </c:catAx>
      <c:valAx>
        <c:axId val="18443168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43317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trust!$B$3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trust!$B$4:$B$18</c:f>
              <c:numCache>
                <c:formatCode>###0</c:formatCode>
                <c:ptCount val="15"/>
                <c:pt idx="0">
                  <c:v>224</c:v>
                </c:pt>
                <c:pt idx="1">
                  <c:v>190</c:v>
                </c:pt>
                <c:pt idx="2">
                  <c:v>115</c:v>
                </c:pt>
                <c:pt idx="3">
                  <c:v>146</c:v>
                </c:pt>
                <c:pt idx="4">
                  <c:v>92</c:v>
                </c:pt>
                <c:pt idx="5">
                  <c:v>61</c:v>
                </c:pt>
                <c:pt idx="6">
                  <c:v>106</c:v>
                </c:pt>
                <c:pt idx="7">
                  <c:v>79</c:v>
                </c:pt>
                <c:pt idx="8">
                  <c:v>55</c:v>
                </c:pt>
                <c:pt idx="9">
                  <c:v>55</c:v>
                </c:pt>
                <c:pt idx="10">
                  <c:v>53</c:v>
                </c:pt>
                <c:pt idx="11">
                  <c:v>41</c:v>
                </c:pt>
                <c:pt idx="12">
                  <c:v>40</c:v>
                </c:pt>
                <c:pt idx="13">
                  <c:v>18</c:v>
                </c:pt>
                <c:pt idx="14">
                  <c:v>16</c:v>
                </c:pt>
              </c:numCache>
            </c:numRef>
          </c:val>
        </c:ser>
        <c:ser>
          <c:idx val="1"/>
          <c:order val="1"/>
          <c:tx>
            <c:strRef>
              <c:f>trust!$C$3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trust!$C$4:$C$18</c:f>
              <c:numCache>
                <c:formatCode>###0</c:formatCode>
                <c:ptCount val="15"/>
                <c:pt idx="0">
                  <c:v>392</c:v>
                </c:pt>
                <c:pt idx="1">
                  <c:v>412</c:v>
                </c:pt>
                <c:pt idx="2">
                  <c:v>463</c:v>
                </c:pt>
                <c:pt idx="3">
                  <c:v>393</c:v>
                </c:pt>
                <c:pt idx="4">
                  <c:v>425</c:v>
                </c:pt>
                <c:pt idx="5">
                  <c:v>424</c:v>
                </c:pt>
                <c:pt idx="6">
                  <c:v>376</c:v>
                </c:pt>
                <c:pt idx="7">
                  <c:v>386</c:v>
                </c:pt>
                <c:pt idx="8">
                  <c:v>366</c:v>
                </c:pt>
                <c:pt idx="9">
                  <c:v>334</c:v>
                </c:pt>
                <c:pt idx="10">
                  <c:v>272</c:v>
                </c:pt>
                <c:pt idx="11">
                  <c:v>215</c:v>
                </c:pt>
                <c:pt idx="12">
                  <c:v>213</c:v>
                </c:pt>
                <c:pt idx="13">
                  <c:v>162</c:v>
                </c:pt>
                <c:pt idx="14">
                  <c:v>105</c:v>
                </c:pt>
              </c:numCache>
            </c:numRef>
          </c:val>
        </c:ser>
        <c:ser>
          <c:idx val="2"/>
          <c:order val="2"/>
          <c:tx>
            <c:strRef>
              <c:f>trust!$D$3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trust!$D$4:$D$18</c:f>
              <c:numCache>
                <c:formatCode>###0</c:formatCode>
                <c:ptCount val="15"/>
                <c:pt idx="0">
                  <c:v>189</c:v>
                </c:pt>
                <c:pt idx="1">
                  <c:v>263</c:v>
                </c:pt>
                <c:pt idx="2">
                  <c:v>225</c:v>
                </c:pt>
                <c:pt idx="3">
                  <c:v>221</c:v>
                </c:pt>
                <c:pt idx="4">
                  <c:v>337</c:v>
                </c:pt>
                <c:pt idx="5">
                  <c:v>361</c:v>
                </c:pt>
                <c:pt idx="6">
                  <c:v>260</c:v>
                </c:pt>
                <c:pt idx="7">
                  <c:v>269</c:v>
                </c:pt>
                <c:pt idx="8">
                  <c:v>401</c:v>
                </c:pt>
                <c:pt idx="9">
                  <c:v>336</c:v>
                </c:pt>
                <c:pt idx="10">
                  <c:v>385</c:v>
                </c:pt>
                <c:pt idx="11">
                  <c:v>173</c:v>
                </c:pt>
                <c:pt idx="12">
                  <c:v>420</c:v>
                </c:pt>
                <c:pt idx="13">
                  <c:v>445</c:v>
                </c:pt>
                <c:pt idx="14">
                  <c:v>425</c:v>
                </c:pt>
              </c:numCache>
            </c:numRef>
          </c:val>
        </c:ser>
        <c:ser>
          <c:idx val="3"/>
          <c:order val="3"/>
          <c:tx>
            <c:strRef>
              <c:f>trust!$E$3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trust!$E$4:$E$18</c:f>
              <c:numCache>
                <c:formatCode>###0</c:formatCode>
                <c:ptCount val="15"/>
                <c:pt idx="0">
                  <c:v>133</c:v>
                </c:pt>
                <c:pt idx="1">
                  <c:v>154</c:v>
                </c:pt>
                <c:pt idx="2">
                  <c:v>156</c:v>
                </c:pt>
                <c:pt idx="3">
                  <c:v>151</c:v>
                </c:pt>
                <c:pt idx="4">
                  <c:v>206</c:v>
                </c:pt>
                <c:pt idx="5">
                  <c:v>241</c:v>
                </c:pt>
                <c:pt idx="6">
                  <c:v>195</c:v>
                </c:pt>
                <c:pt idx="7">
                  <c:v>155</c:v>
                </c:pt>
                <c:pt idx="8">
                  <c:v>217</c:v>
                </c:pt>
                <c:pt idx="9">
                  <c:v>256</c:v>
                </c:pt>
                <c:pt idx="10">
                  <c:v>275</c:v>
                </c:pt>
                <c:pt idx="11">
                  <c:v>180</c:v>
                </c:pt>
                <c:pt idx="12">
                  <c:v>362</c:v>
                </c:pt>
                <c:pt idx="13">
                  <c:v>418</c:v>
                </c:pt>
                <c:pt idx="14">
                  <c:v>486</c:v>
                </c:pt>
              </c:numCache>
            </c:numRef>
          </c:val>
        </c:ser>
        <c:ser>
          <c:idx val="4"/>
          <c:order val="4"/>
          <c:tx>
            <c:strRef>
              <c:f>trust!$F$3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trust!$F$4:$F$18</c:f>
              <c:numCache>
                <c:formatCode>###0</c:formatCode>
                <c:ptCount val="15"/>
                <c:pt idx="0">
                  <c:v>188</c:v>
                </c:pt>
                <c:pt idx="1">
                  <c:v>122</c:v>
                </c:pt>
                <c:pt idx="2">
                  <c:v>180</c:v>
                </c:pt>
                <c:pt idx="3">
                  <c:v>214</c:v>
                </c:pt>
                <c:pt idx="4">
                  <c:v>84</c:v>
                </c:pt>
                <c:pt idx="5">
                  <c:v>58</c:v>
                </c:pt>
                <c:pt idx="6">
                  <c:v>210</c:v>
                </c:pt>
                <c:pt idx="7">
                  <c:v>249</c:v>
                </c:pt>
                <c:pt idx="8">
                  <c:v>105</c:v>
                </c:pt>
                <c:pt idx="9">
                  <c:v>163</c:v>
                </c:pt>
                <c:pt idx="10">
                  <c:v>155</c:v>
                </c:pt>
                <c:pt idx="11">
                  <c:v>382</c:v>
                </c:pt>
                <c:pt idx="12">
                  <c:v>108</c:v>
                </c:pt>
                <c:pt idx="13">
                  <c:v>100</c:v>
                </c:pt>
                <c:pt idx="14">
                  <c:v>110</c:v>
                </c:pt>
              </c:numCache>
            </c:numRef>
          </c:val>
        </c:ser>
        <c:ser>
          <c:idx val="5"/>
          <c:order val="5"/>
          <c:tx>
            <c:strRef>
              <c:f>trust!$G$3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trust!$A$4:$A$18</c:f>
              <c:strCache>
                <c:ptCount val="15"/>
                <c:pt idx="0">
                  <c:v>БПЦ</c:v>
                </c:pt>
                <c:pt idx="1">
                  <c:v>Президент</c:v>
                </c:pt>
                <c:pt idx="2">
                  <c:v>ЕС</c:v>
                </c:pt>
                <c:pt idx="3">
                  <c:v>Армия</c:v>
                </c:pt>
                <c:pt idx="4">
                  <c:v>Полиция</c:v>
                </c:pt>
                <c:pt idx="5">
                  <c:v>Болници</c:v>
                </c:pt>
                <c:pt idx="6">
                  <c:v>БНБ</c:v>
                </c:pt>
                <c:pt idx="7">
                  <c:v>ВУ</c:v>
                </c:pt>
                <c:pt idx="8">
                  <c:v>Медии</c:v>
                </c:pt>
                <c:pt idx="9">
                  <c:v>Банки</c:v>
                </c:pt>
                <c:pt idx="10">
                  <c:v>Съд</c:v>
                </c:pt>
                <c:pt idx="11">
                  <c:v>НПО</c:v>
                </c:pt>
                <c:pt idx="12">
                  <c:v>Правителство</c:v>
                </c:pt>
                <c:pt idx="13">
                  <c:v>НС</c:v>
                </c:pt>
                <c:pt idx="14">
                  <c:v>Политически партии</c:v>
                </c:pt>
              </c:strCache>
            </c:strRef>
          </c:cat>
          <c:val>
            <c:numRef>
              <c:f>trust!$G$4:$G$18</c:f>
              <c:numCache>
                <c:formatCode>###0</c:formatCode>
                <c:ptCount val="15"/>
                <c:pt idx="0">
                  <c:v>48</c:v>
                </c:pt>
                <c:pt idx="1">
                  <c:v>33</c:v>
                </c:pt>
                <c:pt idx="2">
                  <c:v>35</c:v>
                </c:pt>
                <c:pt idx="3">
                  <c:v>49</c:v>
                </c:pt>
                <c:pt idx="4">
                  <c:v>30</c:v>
                </c:pt>
                <c:pt idx="5">
                  <c:v>29</c:v>
                </c:pt>
                <c:pt idx="6">
                  <c:v>27</c:v>
                </c:pt>
                <c:pt idx="7">
                  <c:v>36</c:v>
                </c:pt>
                <c:pt idx="8">
                  <c:v>30</c:v>
                </c:pt>
                <c:pt idx="9">
                  <c:v>30</c:v>
                </c:pt>
                <c:pt idx="10">
                  <c:v>34</c:v>
                </c:pt>
                <c:pt idx="11">
                  <c:v>183</c:v>
                </c:pt>
                <c:pt idx="12">
                  <c:v>31</c:v>
                </c:pt>
                <c:pt idx="13">
                  <c:v>31</c:v>
                </c:pt>
                <c:pt idx="14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77097216"/>
        <c:axId val="169356096"/>
      </c:barChart>
      <c:catAx>
        <c:axId val="17709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69356096"/>
        <c:crosses val="autoZero"/>
        <c:auto val="1"/>
        <c:lblAlgn val="ctr"/>
        <c:lblOffset val="100"/>
        <c:noMultiLvlLbl val="0"/>
      </c:catAx>
      <c:valAx>
        <c:axId val="169356096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7097216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trustbalance!$B$3</c:f>
              <c:strCache>
                <c:ptCount val="1"/>
                <c:pt idx="0">
                  <c:v>баланс на доверието</c:v>
                </c:pt>
              </c:strCache>
            </c:strRef>
          </c:tx>
          <c:spPr>
            <a:solidFill>
              <a:srgbClr val="0070C0">
                <a:alpha val="41000"/>
              </a:srgbClr>
            </a:solidFill>
          </c:spPr>
          <c:invertIfNegative val="0"/>
          <c:dPt>
            <c:idx val="7"/>
            <c:invertIfNegative val="0"/>
            <c:bubble3D val="0"/>
          </c:dPt>
          <c:dLbls>
            <c:dLbl>
              <c:idx val="4"/>
              <c:layout>
                <c:manualLayout>
                  <c:x val="0"/>
                  <c:y val="-2.2181146025878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2120899592300493E-17"/>
                  <c:y val="-7.763401109057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975301550832855E-3"/>
                  <c:y val="-5.9149431644519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975301550832855E-3"/>
                  <c:y val="-0.11460200561805929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120" b="1" i="0" baseline="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8.1330868761552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trustbalance!$A$4:$A$18</c:f>
              <c:strCache>
                <c:ptCount val="15"/>
                <c:pt idx="0">
                  <c:v>Политически партии</c:v>
                </c:pt>
                <c:pt idx="1">
                  <c:v>НС</c:v>
                </c:pt>
                <c:pt idx="2">
                  <c:v>Правителство</c:v>
                </c:pt>
                <c:pt idx="3">
                  <c:v>Съд</c:v>
                </c:pt>
                <c:pt idx="4">
                  <c:v>Банки</c:v>
                </c:pt>
                <c:pt idx="5">
                  <c:v>Медии</c:v>
                </c:pt>
                <c:pt idx="6">
                  <c:v>Болници</c:v>
                </c:pt>
                <c:pt idx="7">
                  <c:v>НПО</c:v>
                </c:pt>
                <c:pt idx="8">
                  <c:v>Полиция</c:v>
                </c:pt>
                <c:pt idx="9">
                  <c:v>БНБ</c:v>
                </c:pt>
                <c:pt idx="10">
                  <c:v>ВУ</c:v>
                </c:pt>
                <c:pt idx="11">
                  <c:v>Армия</c:v>
                </c:pt>
                <c:pt idx="12">
                  <c:v>Президент</c:v>
                </c:pt>
                <c:pt idx="13">
                  <c:v>ЕС</c:v>
                </c:pt>
                <c:pt idx="14">
                  <c:v>БПЦ</c:v>
                </c:pt>
              </c:strCache>
            </c:strRef>
          </c:cat>
          <c:val>
            <c:numRef>
              <c:f>trustbalance!$B$4:$B$18</c:f>
              <c:numCache>
                <c:formatCode>0%</c:formatCode>
                <c:ptCount val="15"/>
                <c:pt idx="0">
                  <c:v>-0.67291311754684835</c:v>
                </c:pt>
                <c:pt idx="1">
                  <c:v>-0.58177172061328786</c:v>
                </c:pt>
                <c:pt idx="2">
                  <c:v>-0.45059625212947191</c:v>
                </c:pt>
                <c:pt idx="3">
                  <c:v>-0.28534923339011925</c:v>
                </c:pt>
                <c:pt idx="4">
                  <c:v>-0.17291311754684838</c:v>
                </c:pt>
                <c:pt idx="5">
                  <c:v>-0.16780238500851788</c:v>
                </c:pt>
                <c:pt idx="6">
                  <c:v>-9.9659284497444628E-2</c:v>
                </c:pt>
                <c:pt idx="7">
                  <c:v>-8.2623509369676315E-2</c:v>
                </c:pt>
                <c:pt idx="8">
                  <c:v>-2.2146507666098807E-2</c:v>
                </c:pt>
                <c:pt idx="9">
                  <c:v>2.2998296422487224E-2</c:v>
                </c:pt>
                <c:pt idx="10">
                  <c:v>3.4923339011925042E-2</c:v>
                </c:pt>
                <c:pt idx="11">
                  <c:v>0.14224872231686542</c:v>
                </c:pt>
                <c:pt idx="12">
                  <c:v>0.15758091993185691</c:v>
                </c:pt>
                <c:pt idx="13">
                  <c:v>0.16780238500851788</c:v>
                </c:pt>
                <c:pt idx="14">
                  <c:v>0.25042589437819418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1532160"/>
        <c:axId val="174596096"/>
      </c:barChart>
      <c:catAx>
        <c:axId val="18153216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solidFill>
            <a:schemeClr val="accent2">
              <a:lumMod val="60000"/>
              <a:lumOff val="40000"/>
              <a:alpha val="0"/>
            </a:schemeClr>
          </a:solidFill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174596096"/>
        <c:crosses val="autoZero"/>
        <c:auto val="1"/>
        <c:lblAlgn val="ctr"/>
        <c:lblOffset val="100"/>
        <c:noMultiLvlLbl val="0"/>
      </c:catAx>
      <c:valAx>
        <c:axId val="1745960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1532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Доверие</a:t>
            </a:r>
            <a:r>
              <a:rPr lang="bg-BG" sz="1200" baseline="0" dirty="0"/>
              <a:t> към НПО според </a:t>
            </a:r>
            <a:r>
              <a:rPr lang="bg-BG" sz="1200" baseline="0" dirty="0" smtClean="0"/>
              <a:t>възрастта</a:t>
            </a:r>
            <a:endParaRPr lang="bg-BG" sz="120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trust!$B$34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trust!$B$35:$B$39</c:f>
              <c:numCache>
                <c:formatCode>###0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11</c:v>
                </c:pt>
                <c:pt idx="3">
                  <c:v>10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trust!$C$34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trust!$C$35:$C$39</c:f>
              <c:numCache>
                <c:formatCode>###0</c:formatCode>
                <c:ptCount val="5"/>
                <c:pt idx="0">
                  <c:v>39</c:v>
                </c:pt>
                <c:pt idx="1">
                  <c:v>61</c:v>
                </c:pt>
                <c:pt idx="2">
                  <c:v>62</c:v>
                </c:pt>
                <c:pt idx="3">
                  <c:v>53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trust!$D$34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trust!$D$35:$D$39</c:f>
              <c:numCache>
                <c:formatCode>###0</c:formatCode>
                <c:ptCount val="5"/>
                <c:pt idx="0">
                  <c:v>15</c:v>
                </c:pt>
                <c:pt idx="1">
                  <c:v>46</c:v>
                </c:pt>
                <c:pt idx="2">
                  <c:v>49</c:v>
                </c:pt>
                <c:pt idx="3">
                  <c:v>63</c:v>
                </c:pt>
                <c:pt idx="4">
                  <c:v>173</c:v>
                </c:pt>
              </c:numCache>
            </c:numRef>
          </c:val>
        </c:ser>
        <c:ser>
          <c:idx val="3"/>
          <c:order val="3"/>
          <c:tx>
            <c:strRef>
              <c:f>trust!$E$34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trust!$E$35:$E$39</c:f>
              <c:numCache>
                <c:formatCode>###0</c:formatCode>
                <c:ptCount val="5"/>
                <c:pt idx="0">
                  <c:v>19</c:v>
                </c:pt>
                <c:pt idx="1">
                  <c:v>38</c:v>
                </c:pt>
                <c:pt idx="2">
                  <c:v>38</c:v>
                </c:pt>
                <c:pt idx="3">
                  <c:v>85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trust!$F$34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trust!$F$35:$F$39</c:f>
              <c:numCache>
                <c:formatCode>###0</c:formatCode>
                <c:ptCount val="5"/>
                <c:pt idx="0">
                  <c:v>28</c:v>
                </c:pt>
                <c:pt idx="1">
                  <c:v>83</c:v>
                </c:pt>
                <c:pt idx="2">
                  <c:v>98</c:v>
                </c:pt>
                <c:pt idx="3">
                  <c:v>173</c:v>
                </c:pt>
                <c:pt idx="4">
                  <c:v>382</c:v>
                </c:pt>
              </c:numCache>
            </c:numRef>
          </c:val>
        </c:ser>
        <c:ser>
          <c:idx val="5"/>
          <c:order val="5"/>
          <c:tx>
            <c:strRef>
              <c:f>trust!$G$34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trust!$A$35:$A$39</c:f>
              <c:strCache>
                <c:ptCount val="5"/>
                <c:pt idx="0">
                  <c:v>18-29</c:v>
                </c:pt>
                <c:pt idx="1">
                  <c:v>30-44</c:v>
                </c:pt>
                <c:pt idx="2">
                  <c:v>45-59</c:v>
                </c:pt>
                <c:pt idx="3">
                  <c:v>60+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trust!$G$35:$G$39</c:f>
              <c:numCache>
                <c:formatCode>###0</c:formatCode>
                <c:ptCount val="5"/>
                <c:pt idx="0">
                  <c:v>21</c:v>
                </c:pt>
                <c:pt idx="1">
                  <c:v>40</c:v>
                </c:pt>
                <c:pt idx="2">
                  <c:v>32</c:v>
                </c:pt>
                <c:pt idx="3">
                  <c:v>90</c:v>
                </c:pt>
                <c:pt idx="4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1534208"/>
        <c:axId val="174598976"/>
      </c:barChart>
      <c:catAx>
        <c:axId val="181534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74598976"/>
        <c:crosses val="autoZero"/>
        <c:auto val="1"/>
        <c:lblAlgn val="ctr"/>
        <c:lblOffset val="100"/>
        <c:noMultiLvlLbl val="0"/>
      </c:catAx>
      <c:valAx>
        <c:axId val="174598976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1534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Доверие</a:t>
            </a:r>
            <a:r>
              <a:rPr lang="bg-BG" sz="1200" baseline="0" dirty="0"/>
              <a:t> към НПО според </a:t>
            </a:r>
            <a:r>
              <a:rPr lang="bg-BG" sz="1200" baseline="0" dirty="0" smtClean="0"/>
              <a:t>доходите</a:t>
            </a:r>
            <a:endParaRPr lang="bg-BG" sz="120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trust!$B$55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trust!$B$56:$B$60</c:f>
              <c:numCache>
                <c:formatCode>###0</c:formatCode>
                <c:ptCount val="5"/>
                <c:pt idx="0">
                  <c:v>6</c:v>
                </c:pt>
                <c:pt idx="1">
                  <c:v>1</c:v>
                </c:pt>
                <c:pt idx="2">
                  <c:v>10</c:v>
                </c:pt>
                <c:pt idx="3">
                  <c:v>12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trust!$C$55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trust!$C$56:$C$60</c:f>
              <c:numCache>
                <c:formatCode>###0</c:formatCode>
                <c:ptCount val="5"/>
                <c:pt idx="0">
                  <c:v>33</c:v>
                </c:pt>
                <c:pt idx="1">
                  <c:v>19</c:v>
                </c:pt>
                <c:pt idx="2">
                  <c:v>45</c:v>
                </c:pt>
                <c:pt idx="3">
                  <c:v>63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trust!$D$55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trust!$D$56:$D$60</c:f>
              <c:numCache>
                <c:formatCode>###0</c:formatCode>
                <c:ptCount val="5"/>
                <c:pt idx="0">
                  <c:v>27</c:v>
                </c:pt>
                <c:pt idx="1">
                  <c:v>32</c:v>
                </c:pt>
                <c:pt idx="2">
                  <c:v>36</c:v>
                </c:pt>
                <c:pt idx="3">
                  <c:v>36</c:v>
                </c:pt>
                <c:pt idx="4">
                  <c:v>173</c:v>
                </c:pt>
              </c:numCache>
            </c:numRef>
          </c:val>
        </c:ser>
        <c:ser>
          <c:idx val="3"/>
          <c:order val="3"/>
          <c:tx>
            <c:strRef>
              <c:f>trust!$E$55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trust!$E$56:$E$60</c:f>
              <c:numCache>
                <c:formatCode>###0</c:formatCode>
                <c:ptCount val="5"/>
                <c:pt idx="0">
                  <c:v>27</c:v>
                </c:pt>
                <c:pt idx="1">
                  <c:v>25</c:v>
                </c:pt>
                <c:pt idx="2">
                  <c:v>33</c:v>
                </c:pt>
                <c:pt idx="3">
                  <c:v>31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trust!$F$55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trust!$F$56:$F$60</c:f>
              <c:numCache>
                <c:formatCode>###0</c:formatCode>
                <c:ptCount val="5"/>
                <c:pt idx="0">
                  <c:v>75</c:v>
                </c:pt>
                <c:pt idx="1">
                  <c:v>79</c:v>
                </c:pt>
                <c:pt idx="2">
                  <c:v>57</c:v>
                </c:pt>
                <c:pt idx="3">
                  <c:v>44</c:v>
                </c:pt>
                <c:pt idx="4">
                  <c:v>382</c:v>
                </c:pt>
              </c:numCache>
            </c:numRef>
          </c:val>
        </c:ser>
        <c:ser>
          <c:idx val="5"/>
          <c:order val="5"/>
          <c:tx>
            <c:strRef>
              <c:f>trust!$G$55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trust!$A$56:$A$60</c:f>
              <c:strCache>
                <c:ptCount val="5"/>
                <c:pt idx="0">
                  <c:v>до 300 лв.</c:v>
                </c:pt>
                <c:pt idx="1">
                  <c:v>300-450 лв.</c:v>
                </c:pt>
                <c:pt idx="2">
                  <c:v>450-700 лв.</c:v>
                </c:pt>
                <c:pt idx="3">
                  <c:v>700+ лв.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trust!$G$56:$G$60</c:f>
              <c:numCache>
                <c:formatCode>###0</c:formatCode>
                <c:ptCount val="5"/>
                <c:pt idx="0">
                  <c:v>38</c:v>
                </c:pt>
                <c:pt idx="1">
                  <c:v>30</c:v>
                </c:pt>
                <c:pt idx="2">
                  <c:v>23</c:v>
                </c:pt>
                <c:pt idx="3">
                  <c:v>12</c:v>
                </c:pt>
                <c:pt idx="4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272960"/>
        <c:axId val="174601856"/>
      </c:barChart>
      <c:catAx>
        <c:axId val="18327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74601856"/>
        <c:crosses val="autoZero"/>
        <c:auto val="1"/>
        <c:lblAlgn val="ctr"/>
        <c:lblOffset val="100"/>
        <c:noMultiLvlLbl val="0"/>
      </c:catAx>
      <c:valAx>
        <c:axId val="174601856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32729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Доверие</a:t>
            </a:r>
            <a:r>
              <a:rPr lang="bg-BG" sz="1200" baseline="0"/>
              <a:t> към НПО според образованието</a:t>
            </a:r>
            <a:endParaRPr lang="bg-BG" sz="120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trust!$B$41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trust!$B$42:$B$46</c:f>
              <c:numCache>
                <c:formatCode>###0</c:formatCode>
                <c:ptCount val="5"/>
                <c:pt idx="0">
                  <c:v>17</c:v>
                </c:pt>
                <c:pt idx="1">
                  <c:v>20</c:v>
                </c:pt>
                <c:pt idx="2">
                  <c:v>1</c:v>
                </c:pt>
                <c:pt idx="3">
                  <c:v>2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trust!$C$41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trust!$C$42:$C$46</c:f>
              <c:numCache>
                <c:formatCode>###0</c:formatCode>
                <c:ptCount val="5"/>
                <c:pt idx="0">
                  <c:v>97</c:v>
                </c:pt>
                <c:pt idx="1">
                  <c:v>98</c:v>
                </c:pt>
                <c:pt idx="2">
                  <c:v>16</c:v>
                </c:pt>
                <c:pt idx="3">
                  <c:v>3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trust!$D$41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trust!$D$42:$D$46</c:f>
              <c:numCache>
                <c:formatCode>###0</c:formatCode>
                <c:ptCount val="5"/>
                <c:pt idx="0">
                  <c:v>50</c:v>
                </c:pt>
                <c:pt idx="1">
                  <c:v>102</c:v>
                </c:pt>
                <c:pt idx="2">
                  <c:v>17</c:v>
                </c:pt>
                <c:pt idx="3">
                  <c:v>4</c:v>
                </c:pt>
                <c:pt idx="4">
                  <c:v>173</c:v>
                </c:pt>
              </c:numCache>
            </c:numRef>
          </c:val>
        </c:ser>
        <c:ser>
          <c:idx val="3"/>
          <c:order val="3"/>
          <c:tx>
            <c:strRef>
              <c:f>trust!$E$41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trust!$E$42:$E$46</c:f>
              <c:numCache>
                <c:formatCode>###0</c:formatCode>
                <c:ptCount val="5"/>
                <c:pt idx="0">
                  <c:v>48</c:v>
                </c:pt>
                <c:pt idx="1">
                  <c:v>101</c:v>
                </c:pt>
                <c:pt idx="2">
                  <c:v>20</c:v>
                </c:pt>
                <c:pt idx="3">
                  <c:v>11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trust!$F$41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trust!$F$42:$F$46</c:f>
              <c:numCache>
                <c:formatCode>###0</c:formatCode>
                <c:ptCount val="5"/>
                <c:pt idx="0">
                  <c:v>92</c:v>
                </c:pt>
                <c:pt idx="1">
                  <c:v>211</c:v>
                </c:pt>
                <c:pt idx="2">
                  <c:v>60</c:v>
                </c:pt>
                <c:pt idx="3">
                  <c:v>14</c:v>
                </c:pt>
                <c:pt idx="4">
                  <c:v>382</c:v>
                </c:pt>
              </c:numCache>
            </c:numRef>
          </c:val>
        </c:ser>
        <c:ser>
          <c:idx val="5"/>
          <c:order val="5"/>
          <c:tx>
            <c:strRef>
              <c:f>trust!$G$41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trust!$A$42:$A$46</c:f>
              <c:strCache>
                <c:ptCount val="5"/>
                <c:pt idx="0">
                  <c:v>висше и полувисше</c:v>
                </c:pt>
                <c:pt idx="1">
                  <c:v>средно</c:v>
                </c:pt>
                <c:pt idx="2">
                  <c:v>основно</c:v>
                </c:pt>
                <c:pt idx="3">
                  <c:v>начално и по-ниско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trust!$G$42:$G$46</c:f>
              <c:numCache>
                <c:formatCode>###0</c:formatCode>
                <c:ptCount val="5"/>
                <c:pt idx="0">
                  <c:v>35</c:v>
                </c:pt>
                <c:pt idx="1">
                  <c:v>90</c:v>
                </c:pt>
                <c:pt idx="2">
                  <c:v>35</c:v>
                </c:pt>
                <c:pt idx="3">
                  <c:v>17</c:v>
                </c:pt>
                <c:pt idx="4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275008"/>
        <c:axId val="169345600"/>
      </c:barChart>
      <c:catAx>
        <c:axId val="1832750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69345600"/>
        <c:crosses val="autoZero"/>
        <c:auto val="1"/>
        <c:lblAlgn val="ctr"/>
        <c:lblOffset val="100"/>
        <c:noMultiLvlLbl val="0"/>
      </c:catAx>
      <c:valAx>
        <c:axId val="16934560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32750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Доверие</a:t>
            </a:r>
            <a:r>
              <a:rPr lang="bg-BG" sz="1200" baseline="0" dirty="0"/>
              <a:t> към НПО според </a:t>
            </a:r>
            <a:r>
              <a:rPr lang="bg-BG" sz="1200" baseline="0" dirty="0" smtClean="0"/>
              <a:t>активността</a:t>
            </a:r>
            <a:endParaRPr lang="bg-BG" sz="120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trust!$B$48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trust!$B$49:$B$53</c:f>
              <c:numCache>
                <c:formatCode>###0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trust!$C$48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trust!$C$49:$C$53</c:f>
              <c:numCache>
                <c:formatCode>###0</c:formatCode>
                <c:ptCount val="5"/>
                <c:pt idx="0">
                  <c:v>116</c:v>
                </c:pt>
                <c:pt idx="1">
                  <c:v>18</c:v>
                </c:pt>
                <c:pt idx="2">
                  <c:v>11</c:v>
                </c:pt>
                <c:pt idx="3">
                  <c:v>38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trust!$D$48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trust!$D$49:$D$53</c:f>
              <c:numCache>
                <c:formatCode>###0</c:formatCode>
                <c:ptCount val="5"/>
                <c:pt idx="0">
                  <c:v>93</c:v>
                </c:pt>
                <c:pt idx="1">
                  <c:v>11</c:v>
                </c:pt>
                <c:pt idx="2">
                  <c:v>9</c:v>
                </c:pt>
                <c:pt idx="3">
                  <c:v>48</c:v>
                </c:pt>
                <c:pt idx="4">
                  <c:v>173</c:v>
                </c:pt>
              </c:numCache>
            </c:numRef>
          </c:val>
        </c:ser>
        <c:ser>
          <c:idx val="3"/>
          <c:order val="3"/>
          <c:tx>
            <c:strRef>
              <c:f>trust!$E$48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trust!$E$49:$E$53</c:f>
              <c:numCache>
                <c:formatCode>###0</c:formatCode>
                <c:ptCount val="5"/>
                <c:pt idx="0">
                  <c:v>72</c:v>
                </c:pt>
                <c:pt idx="1">
                  <c:v>20</c:v>
                </c:pt>
                <c:pt idx="2">
                  <c:v>11</c:v>
                </c:pt>
                <c:pt idx="3">
                  <c:v>66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trust!$F$48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trust!$F$49:$F$53</c:f>
              <c:numCache>
                <c:formatCode>###0</c:formatCode>
                <c:ptCount val="5"/>
                <c:pt idx="0">
                  <c:v>165</c:v>
                </c:pt>
                <c:pt idx="1">
                  <c:v>53</c:v>
                </c:pt>
                <c:pt idx="2">
                  <c:v>11</c:v>
                </c:pt>
                <c:pt idx="3">
                  <c:v>133</c:v>
                </c:pt>
                <c:pt idx="4">
                  <c:v>382</c:v>
                </c:pt>
              </c:numCache>
            </c:numRef>
          </c:val>
        </c:ser>
        <c:ser>
          <c:idx val="5"/>
          <c:order val="5"/>
          <c:tx>
            <c:strRef>
              <c:f>trust!$G$48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trust!$A$49:$A$53</c:f>
              <c:strCache>
                <c:ptCount val="5"/>
                <c:pt idx="0">
                  <c:v>работещ</c:v>
                </c:pt>
                <c:pt idx="1">
                  <c:v>безработен</c:v>
                </c:pt>
                <c:pt idx="2">
                  <c:v>работещ пенсионер</c:v>
                </c:pt>
                <c:pt idx="3">
                  <c:v>неработещ пенсионер</c:v>
                </c:pt>
                <c:pt idx="4">
                  <c:v>общо за страната</c:v>
                </c:pt>
              </c:strCache>
            </c:strRef>
          </c:cat>
          <c:val>
            <c:numRef>
              <c:f>trust!$G$49:$G$53</c:f>
              <c:numCache>
                <c:formatCode>###0</c:formatCode>
                <c:ptCount val="5"/>
                <c:pt idx="0">
                  <c:v>71</c:v>
                </c:pt>
                <c:pt idx="1">
                  <c:v>21</c:v>
                </c:pt>
                <c:pt idx="2">
                  <c:v>6</c:v>
                </c:pt>
                <c:pt idx="3">
                  <c:v>75</c:v>
                </c:pt>
                <c:pt idx="4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477760"/>
        <c:axId val="169348480"/>
      </c:barChart>
      <c:catAx>
        <c:axId val="1834777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69348480"/>
        <c:crosses val="autoZero"/>
        <c:auto val="1"/>
        <c:lblAlgn val="ctr"/>
        <c:lblOffset val="100"/>
        <c:noMultiLvlLbl val="0"/>
      </c:catAx>
      <c:valAx>
        <c:axId val="16934848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3477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Доверие</a:t>
            </a:r>
            <a:r>
              <a:rPr lang="bg-BG" sz="1200" baseline="0" dirty="0"/>
              <a:t> към НПО според степента на </a:t>
            </a:r>
            <a:r>
              <a:rPr lang="bg-BG" sz="1200" baseline="0" dirty="0" smtClean="0"/>
              <a:t>урбанизация</a:t>
            </a:r>
            <a:endParaRPr lang="bg-BG" sz="1200" dirty="0"/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trust!$B$27</c:f>
              <c:strCache>
                <c:ptCount val="1"/>
                <c:pt idx="0">
                  <c:v>Напълно се доверявам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trust!$B$28:$B$32</c:f>
              <c:numCache>
                <c:formatCode>###0</c:formatCode>
                <c:ptCount val="5"/>
                <c:pt idx="0">
                  <c:v>4</c:v>
                </c:pt>
                <c:pt idx="1">
                  <c:v>12</c:v>
                </c:pt>
                <c:pt idx="2">
                  <c:v>14</c:v>
                </c:pt>
                <c:pt idx="3">
                  <c:v>11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trust!$C$27</c:f>
              <c:strCache>
                <c:ptCount val="1"/>
                <c:pt idx="0">
                  <c:v>По-скоро се доверявам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trust!$C$28:$C$32</c:f>
              <c:numCache>
                <c:formatCode>###0</c:formatCode>
                <c:ptCount val="5"/>
                <c:pt idx="0">
                  <c:v>38</c:v>
                </c:pt>
                <c:pt idx="1">
                  <c:v>91</c:v>
                </c:pt>
                <c:pt idx="2">
                  <c:v>49</c:v>
                </c:pt>
                <c:pt idx="3">
                  <c:v>37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trust!$D$27</c:f>
              <c:strCache>
                <c:ptCount val="1"/>
                <c:pt idx="0">
                  <c:v>По-скоро НЕ се доверявам</c:v>
                </c:pt>
              </c:strCache>
            </c:strRef>
          </c:tx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trust!$D$28:$D$32</c:f>
              <c:numCache>
                <c:formatCode>###0</c:formatCode>
                <c:ptCount val="5"/>
                <c:pt idx="0">
                  <c:v>40</c:v>
                </c:pt>
                <c:pt idx="1">
                  <c:v>42</c:v>
                </c:pt>
                <c:pt idx="2">
                  <c:v>45</c:v>
                </c:pt>
                <c:pt idx="3">
                  <c:v>46</c:v>
                </c:pt>
                <c:pt idx="4">
                  <c:v>173</c:v>
                </c:pt>
              </c:numCache>
            </c:numRef>
          </c:val>
        </c:ser>
        <c:ser>
          <c:idx val="3"/>
          <c:order val="3"/>
          <c:tx>
            <c:strRef>
              <c:f>trust!$E$27</c:f>
              <c:strCache>
                <c:ptCount val="1"/>
                <c:pt idx="0">
                  <c:v>Изобщо не се доверявам</c:v>
                </c:pt>
              </c:strCache>
            </c:strRef>
          </c:tx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trust!$E$28:$E$32</c:f>
              <c:numCache>
                <c:formatCode>###0</c:formatCode>
                <c:ptCount val="5"/>
                <c:pt idx="0">
                  <c:v>32</c:v>
                </c:pt>
                <c:pt idx="1">
                  <c:v>53</c:v>
                </c:pt>
                <c:pt idx="2">
                  <c:v>54</c:v>
                </c:pt>
                <c:pt idx="3">
                  <c:v>41</c:v>
                </c:pt>
                <c:pt idx="4">
                  <c:v>180</c:v>
                </c:pt>
              </c:numCache>
            </c:numRef>
          </c:val>
        </c:ser>
        <c:ser>
          <c:idx val="4"/>
          <c:order val="4"/>
          <c:tx>
            <c:strRef>
              <c:f>trust!$F$27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trust!$F$28:$F$32</c:f>
              <c:numCache>
                <c:formatCode>###0</c:formatCode>
                <c:ptCount val="5"/>
                <c:pt idx="0">
                  <c:v>73</c:v>
                </c:pt>
                <c:pt idx="1">
                  <c:v>98</c:v>
                </c:pt>
                <c:pt idx="2">
                  <c:v>76</c:v>
                </c:pt>
                <c:pt idx="3">
                  <c:v>135</c:v>
                </c:pt>
                <c:pt idx="4">
                  <c:v>382</c:v>
                </c:pt>
              </c:numCache>
            </c:numRef>
          </c:val>
        </c:ser>
        <c:ser>
          <c:idx val="5"/>
          <c:order val="5"/>
          <c:tx>
            <c:strRef>
              <c:f>trust!$G$27</c:f>
              <c:strCache>
                <c:ptCount val="1"/>
                <c:pt idx="0">
                  <c:v>Без отговор</c:v>
                </c:pt>
              </c:strCache>
            </c:strRef>
          </c:tx>
          <c:invertIfNegative val="0"/>
          <c:cat>
            <c:strRef>
              <c:f>trust!$A$28:$A$32</c:f>
              <c:strCache>
                <c:ptCount val="5"/>
                <c:pt idx="0">
                  <c:v>София</c:v>
                </c:pt>
                <c:pt idx="1">
                  <c:v>областен град</c:v>
                </c:pt>
                <c:pt idx="2">
                  <c:v>друг град </c:v>
                </c:pt>
                <c:pt idx="3">
                  <c:v>село</c:v>
                </c:pt>
                <c:pt idx="4">
                  <c:v>общо заа страната</c:v>
                </c:pt>
              </c:strCache>
            </c:strRef>
          </c:cat>
          <c:val>
            <c:numRef>
              <c:f>trust!$G$28:$G$32</c:f>
              <c:numCache>
                <c:formatCode>###0</c:formatCode>
                <c:ptCount val="5"/>
                <c:pt idx="0">
                  <c:v>18</c:v>
                </c:pt>
                <c:pt idx="1">
                  <c:v>88</c:v>
                </c:pt>
                <c:pt idx="2">
                  <c:v>35</c:v>
                </c:pt>
                <c:pt idx="3">
                  <c:v>42</c:v>
                </c:pt>
                <c:pt idx="4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479808"/>
        <c:axId val="169351360"/>
      </c:barChart>
      <c:catAx>
        <c:axId val="183479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69351360"/>
        <c:crosses val="autoZero"/>
        <c:auto val="1"/>
        <c:lblAlgn val="ctr"/>
        <c:lblOffset val="100"/>
        <c:noMultiLvlLbl val="0"/>
      </c:catAx>
      <c:valAx>
        <c:axId val="169351360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834798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whytrust!$X$4:$X$10</c:f>
              <c:strCache>
                <c:ptCount val="7"/>
                <c:pt idx="0">
                  <c:v>Срещам положителна информация за тях в медиите</c:v>
                </c:pt>
                <c:pt idx="1">
                  <c:v>Имам преки положителни впечатления от дейността им</c:v>
                </c:pt>
                <c:pt idx="2">
                  <c:v>Независими са от държавните институции</c:v>
                </c:pt>
                <c:pt idx="3">
                  <c:v>Доверявам се на експертите им</c:v>
                </c:pt>
                <c:pt idx="4">
                  <c:v>Финансират се от чужбина</c:v>
                </c:pt>
                <c:pt idx="5">
                  <c:v>Без отговор</c:v>
                </c:pt>
                <c:pt idx="6">
                  <c:v>Друго</c:v>
                </c:pt>
              </c:strCache>
            </c:strRef>
          </c:cat>
          <c:val>
            <c:numRef>
              <c:f>whytrust!$Y$4:$Y$10</c:f>
              <c:numCache>
                <c:formatCode>####.0%</c:formatCode>
                <c:ptCount val="7"/>
                <c:pt idx="0">
                  <c:v>0.42578125</c:v>
                </c:pt>
                <c:pt idx="1">
                  <c:v>0.41796875</c:v>
                </c:pt>
                <c:pt idx="2">
                  <c:v>0.3671875</c:v>
                </c:pt>
                <c:pt idx="3">
                  <c:v>0.19140625</c:v>
                </c:pt>
                <c:pt idx="4">
                  <c:v>9.375E-2</c:v>
                </c:pt>
                <c:pt idx="5">
                  <c:v>3.125E-2</c:v>
                </c:pt>
                <c:pt idx="6">
                  <c:v>1.171875E-2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3629312"/>
        <c:axId val="183698560"/>
      </c:barChart>
      <c:catAx>
        <c:axId val="183629312"/>
        <c:scaling>
          <c:orientation val="minMax"/>
        </c:scaling>
        <c:delete val="0"/>
        <c:axPos val="l"/>
        <c:majorTickMark val="none"/>
        <c:minorTickMark val="none"/>
        <c:tickLblPos val="nextTo"/>
        <c:crossAx val="183698560"/>
        <c:crosses val="autoZero"/>
        <c:auto val="1"/>
        <c:lblAlgn val="ctr"/>
        <c:lblOffset val="100"/>
        <c:noMultiLvlLbl val="0"/>
      </c:catAx>
      <c:valAx>
        <c:axId val="183698560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crossAx val="183629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1C2AD-EECA-4126-A802-95A6E1AD75C3}" type="datetimeFigureOut">
              <a:rPr lang="bg-BG" smtClean="0"/>
              <a:t>6.6.2018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092FF-4151-4162-B344-07085315781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892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err="1" smtClean="0"/>
              <a:t>Медианната</a:t>
            </a:r>
            <a:r>
              <a:rPr lang="bg-BG" dirty="0" smtClean="0"/>
              <a:t> възраст расте с</a:t>
            </a:r>
            <a:r>
              <a:rPr lang="bg-BG" baseline="0" dirty="0" smtClean="0"/>
              <a:t> намаляване на доверието в НПО. При тези, които се доверяват тя е под 50 години (т.е. половината от доверяващите се са по-млади), при тези които изобщо не се доверяват </a:t>
            </a:r>
            <a:r>
              <a:rPr lang="bg-BG" baseline="0" dirty="0" err="1" smtClean="0"/>
              <a:t>медианната</a:t>
            </a:r>
            <a:r>
              <a:rPr lang="bg-BG" baseline="0" dirty="0" smtClean="0"/>
              <a:t> възраст е 60 години (т.е. половината от тях са над 60 години).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092FF-4151-4162-B344-07085315781E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394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Благотворителността и доброволческата дейност са най-разпознаваеми </a:t>
            </a:r>
            <a:r>
              <a:rPr lang="bg-BG" smtClean="0"/>
              <a:t>сред</a:t>
            </a:r>
            <a:r>
              <a:rPr lang="bg-BG" baseline="0" smtClean="0"/>
              <a:t> дейностите на НПО.</a:t>
            </a:r>
            <a:r>
              <a:rPr lang="bg-BG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092FF-4151-4162-B344-07085315781E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636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Готовността</a:t>
            </a:r>
            <a:r>
              <a:rPr lang="bg-BG" baseline="0" dirty="0" smtClean="0"/>
              <a:t> да се гласува за кандидат от ромски произход е малко по-голяма при хората, които имат доверие в НПО – разликата вероятно не се дължи на </a:t>
            </a:r>
            <a:r>
              <a:rPr lang="bg-BG" baseline="0" dirty="0" err="1" smtClean="0"/>
              <a:t>стохастичната</a:t>
            </a:r>
            <a:r>
              <a:rPr lang="bg-BG" baseline="0" dirty="0" smtClean="0"/>
              <a:t> грешка, но е твърде малка - в порядъка на 5 процентни пункта.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092FF-4151-4162-B344-07085315781E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6228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092FF-4151-4162-B344-07085315781E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622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8BBC-48F4-4E56-971B-A1C2FB456BDB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519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5C871-FB20-4838-BAB8-4B6A4A52938A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226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3888-670F-4D23-8DB9-2640882439E2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557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B1DAC-2A86-4CB1-BBAA-BEE853B2E878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248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671B-D01C-44D2-83CB-EEE0C88E52E8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23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65EA-3C0B-4C02-A18E-4DB42BDC8C22}" type="datetime1">
              <a:rPr lang="bg-BG" smtClean="0"/>
              <a:t>6.6.2018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57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03F4-C092-4D75-B351-DC4BF71FE0D2}" type="datetime1">
              <a:rPr lang="bg-BG" smtClean="0"/>
              <a:t>6.6.2018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00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71F7-2311-416C-B126-074FDB1BA156}" type="datetime1">
              <a:rPr lang="bg-BG" smtClean="0"/>
              <a:t>6.6.2018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263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BC84-C906-4F56-90A8-5EF1BC42278A}" type="datetime1">
              <a:rPr lang="bg-BG" smtClean="0"/>
              <a:t>6.6.2018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885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8A6D-38AF-4AE7-BB53-3850C8E86C9D}" type="datetime1">
              <a:rPr lang="bg-BG" smtClean="0"/>
              <a:t>6.6.2018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737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102E-102B-4DCD-AB4B-AEB9B0750051}" type="datetime1">
              <a:rPr lang="bg-BG" smtClean="0"/>
              <a:t>6.6.2018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548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BE52-29B6-489F-A873-64DBCDC55153}" type="datetime1">
              <a:rPr lang="bg-BG" smtClean="0"/>
              <a:t>6.6.2018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www.osi.bg; osis.bg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17631-6C25-4349-A2FD-D60B74615B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903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</a:rPr>
              <a:t>Доверие в неправителствените организации през 2018 г.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Боян Захариев</a:t>
            </a:r>
          </a:p>
          <a:p>
            <a:r>
              <a:rPr lang="bg-BG" dirty="0" smtClean="0">
                <a:solidFill>
                  <a:schemeClr val="tx1"/>
                </a:solidFill>
              </a:rPr>
              <a:t>Институт Отворено общество – София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Публично </a:t>
            </a:r>
            <a:r>
              <a:rPr lang="ru-RU" b="1" dirty="0" err="1">
                <a:solidFill>
                  <a:schemeClr val="tx1"/>
                </a:solidFill>
              </a:rPr>
              <a:t>представяне</a:t>
            </a:r>
            <a:r>
              <a:rPr lang="ru-RU" b="1" dirty="0">
                <a:solidFill>
                  <a:schemeClr val="tx1"/>
                </a:solidFill>
              </a:rPr>
              <a:t> на Фонд </a:t>
            </a:r>
            <a:r>
              <a:rPr lang="ru-RU" b="1" dirty="0" err="1">
                <a:solidFill>
                  <a:schemeClr val="tx1"/>
                </a:solidFill>
              </a:rPr>
              <a:t>Активни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граждани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България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по </a:t>
            </a:r>
            <a:r>
              <a:rPr lang="ru-RU" b="1" dirty="0" err="1">
                <a:solidFill>
                  <a:schemeClr val="tx1"/>
                </a:solidFill>
              </a:rPr>
              <a:t>Финансовия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механизъм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Европейското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икономически</a:t>
            </a:r>
            <a:r>
              <a:rPr lang="ru-RU" b="1" dirty="0">
                <a:solidFill>
                  <a:schemeClr val="tx1"/>
                </a:solidFill>
              </a:rPr>
              <a:t> пространство 2014-2021 г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bg-BG" b="1" dirty="0" smtClean="0">
                <a:solidFill>
                  <a:schemeClr val="tx1"/>
                </a:solidFill>
              </a:rPr>
              <a:t>София, 7-ми юни 2018 г.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www.osi.bg; osis.bg</a:t>
            </a:r>
            <a:endParaRPr lang="bg-BG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1600200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6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387619"/>
              </p:ext>
            </p:extLst>
          </p:nvPr>
        </p:nvGraphicFramePr>
        <p:xfrm>
          <a:off x="1524000" y="1047750"/>
          <a:ext cx="5943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0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7526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36195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На какво се дължи доверието в НПО?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368036"/>
              </p:ext>
            </p:extLst>
          </p:nvPr>
        </p:nvGraphicFramePr>
        <p:xfrm>
          <a:off x="2057400" y="1200150"/>
          <a:ext cx="5486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06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36195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На какво се дължи недоверието в НПО?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70230"/>
              </p:ext>
            </p:extLst>
          </p:nvPr>
        </p:nvGraphicFramePr>
        <p:xfrm>
          <a:off x="1295400" y="1200150"/>
          <a:ext cx="6705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384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36195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На какво се дължи липсата на мнение за НПО?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219273"/>
              </p:ext>
            </p:extLst>
          </p:nvPr>
        </p:nvGraphicFramePr>
        <p:xfrm>
          <a:off x="1143000" y="1200150"/>
          <a:ext cx="6553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45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36195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Кои са сферите, в които НПО са най-полезни?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712912" y="927100"/>
          <a:ext cx="5718175" cy="328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030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099382"/>
              </p:ext>
            </p:extLst>
          </p:nvPr>
        </p:nvGraphicFramePr>
        <p:xfrm>
          <a:off x="1447800" y="971550"/>
          <a:ext cx="6324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94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002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645515"/>
              </p:ext>
            </p:extLst>
          </p:nvPr>
        </p:nvGraphicFramePr>
        <p:xfrm>
          <a:off x="1676400" y="800100"/>
          <a:ext cx="60960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23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697186"/>
              </p:ext>
            </p:extLst>
          </p:nvPr>
        </p:nvGraphicFramePr>
        <p:xfrm>
          <a:off x="1676400" y="895350"/>
          <a:ext cx="5867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523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638685"/>
              </p:ext>
            </p:extLst>
          </p:nvPr>
        </p:nvGraphicFramePr>
        <p:xfrm>
          <a:off x="1524000" y="1212850"/>
          <a:ext cx="6019800" cy="318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499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>
            <a:normAutofit/>
          </a:bodyPr>
          <a:lstStyle/>
          <a:p>
            <a:r>
              <a:rPr lang="bg-BG" sz="1400" b="1" dirty="0" smtClean="0"/>
              <a:t>Организации,</a:t>
            </a:r>
            <a:r>
              <a:rPr lang="en-US" sz="1400" b="1" dirty="0"/>
              <a:t> </a:t>
            </a:r>
            <a:r>
              <a:rPr lang="bg-BG" sz="1400" b="1" dirty="0" smtClean="0"/>
              <a:t>регистрирани </a:t>
            </a:r>
            <a:r>
              <a:rPr lang="bg-BG" sz="1400" b="1" dirty="0"/>
              <a:t>в обществена </a:t>
            </a:r>
            <a:r>
              <a:rPr lang="bg-BG" sz="1400" b="1" dirty="0" smtClean="0"/>
              <a:t>полза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bg-BG" sz="1400" b="1" dirty="0" smtClean="0"/>
              <a:t>според </a:t>
            </a:r>
            <a:r>
              <a:rPr lang="bg-BG" sz="1400" b="1" dirty="0"/>
              <a:t>основната им дейност (брой)</a:t>
            </a:r>
            <a:endParaRPr lang="en-US" sz="1400" b="1" dirty="0"/>
          </a:p>
        </p:txBody>
      </p:sp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7526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7" name="Object8"/>
          <p:cNvGraphicFramePr/>
          <p:nvPr/>
        </p:nvGraphicFramePr>
        <p:xfrm>
          <a:off x="2286000" y="1328738"/>
          <a:ext cx="4572000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3943350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/>
              <a:t>Източник: Собствен анализ на данните от Централния регистъра на юридическите лица с нестопанска цел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992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smtClean="0"/>
              <a:t>Доверие в институциите</a:t>
            </a:r>
            <a:endParaRPr lang="bg-BG" sz="2000" b="1" dirty="0"/>
          </a:p>
        </p:txBody>
      </p:sp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7526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473605"/>
              </p:ext>
            </p:extLst>
          </p:nvPr>
        </p:nvGraphicFramePr>
        <p:xfrm>
          <a:off x="2057400" y="895350"/>
          <a:ext cx="49688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82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smtClean="0"/>
              <a:t>Баланс на доверието в институциите</a:t>
            </a:r>
            <a:endParaRPr lang="bg-BG" sz="2000" b="1" dirty="0"/>
          </a:p>
        </p:txBody>
      </p:sp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7526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808162" y="854075"/>
          <a:ext cx="5527675" cy="343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63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524000" cy="83300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580528"/>
              </p:ext>
            </p:extLst>
          </p:nvPr>
        </p:nvGraphicFramePr>
        <p:xfrm>
          <a:off x="1295400" y="971550"/>
          <a:ext cx="6705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36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5240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000250"/>
            <a:ext cx="1295400" cy="138499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медиана под 50 години – половината са под тази възраст, почти всички са под 60 години.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3524250"/>
            <a:ext cx="12954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bg-BG" sz="1200" dirty="0"/>
              <a:t>м</a:t>
            </a:r>
            <a:r>
              <a:rPr lang="bg-BG" sz="1200" dirty="0" smtClean="0"/>
              <a:t>едиана 60 г. – половината са над 60 г.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742950"/>
            <a:ext cx="5681662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5" name="Straight Arrow Connector 34"/>
          <p:cNvCxnSpPr>
            <a:stCxn id="4" idx="3"/>
          </p:cNvCxnSpPr>
          <p:nvPr/>
        </p:nvCxnSpPr>
        <p:spPr>
          <a:xfrm flipV="1">
            <a:off x="1676400" y="2266950"/>
            <a:ext cx="1371600" cy="42579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" idx="3"/>
          </p:cNvCxnSpPr>
          <p:nvPr/>
        </p:nvCxnSpPr>
        <p:spPr>
          <a:xfrm flipV="1">
            <a:off x="1447800" y="3781083"/>
            <a:ext cx="1600200" cy="6633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32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167640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914423"/>
              </p:ext>
            </p:extLst>
          </p:nvPr>
        </p:nvGraphicFramePr>
        <p:xfrm>
          <a:off x="1371600" y="1212850"/>
          <a:ext cx="6248399" cy="318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92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676400" cy="985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061295"/>
              </p:ext>
            </p:extLst>
          </p:nvPr>
        </p:nvGraphicFramePr>
        <p:xfrm>
          <a:off x="1828800" y="1123950"/>
          <a:ext cx="5486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5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Ӽ⇂粓ᑠ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345"/>
            <a:ext cx="1752600" cy="9092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400" dirty="0" smtClean="0"/>
              <a:t>www.osi.bg; osis.bg</a:t>
            </a:r>
            <a:endParaRPr lang="bg-BG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795660"/>
              </p:ext>
            </p:extLst>
          </p:nvPr>
        </p:nvGraphicFramePr>
        <p:xfrm>
          <a:off x="1447800" y="1047750"/>
          <a:ext cx="5943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92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447</Words>
  <Application>Microsoft Office PowerPoint</Application>
  <PresentationFormat>On-screen Show (16:9)</PresentationFormat>
  <Paragraphs>58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Доверие в неправителствените организации през 2018 г.</vt:lpstr>
      <vt:lpstr>Организации, регистрирани в обществена полза според основната им дейност (брой)</vt:lpstr>
      <vt:lpstr>Доверие в институциите</vt:lpstr>
      <vt:lpstr>Баланс на доверието в институциите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I.Ivanova</dc:creator>
  <cp:lastModifiedBy>milen</cp:lastModifiedBy>
  <cp:revision>40</cp:revision>
  <dcterms:created xsi:type="dcterms:W3CDTF">2018-05-21T11:10:29Z</dcterms:created>
  <dcterms:modified xsi:type="dcterms:W3CDTF">2018-06-06T09:56:08Z</dcterms:modified>
</cp:coreProperties>
</file>