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981199"/>
          </a:xfrm>
        </p:spPr>
        <p:txBody>
          <a:bodyPr/>
          <a:lstStyle/>
          <a:p>
            <a:r>
              <a:rPr lang="bg-BG" dirty="0" smtClean="0"/>
              <a:t>ТЕРАПЕВТИЧНОТО ПРОСТРАНСТВО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ЦПЗ “проф. Н. </a:t>
            </a:r>
            <a:r>
              <a:rPr lang="bg-BG" dirty="0" err="1" smtClean="0"/>
              <a:t>Шипковенски</a:t>
            </a:r>
            <a:r>
              <a:rPr lang="bg-BG" dirty="0" smtClean="0"/>
              <a:t>”</a:t>
            </a:r>
          </a:p>
          <a:p>
            <a:r>
              <a:rPr lang="bg-BG" sz="2400" dirty="0" smtClean="0"/>
              <a:t>Ангел Томов, Д-р Гълъбина  </a:t>
            </a:r>
            <a:r>
              <a:rPr lang="bg-BG" sz="2400" dirty="0" err="1" smtClean="0"/>
              <a:t>Тарашоева</a:t>
            </a:r>
            <a:r>
              <a:rPr lang="bg-BG" sz="2400" dirty="0" smtClean="0"/>
              <a:t>, </a:t>
            </a:r>
          </a:p>
          <a:p>
            <a:r>
              <a:rPr lang="bg-BG" sz="2400" dirty="0" smtClean="0"/>
              <a:t>д-р Мая Костадинова, Райна Маркова</a:t>
            </a:r>
            <a:endParaRPr lang="bg-BG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ДЕЦАТА СА ПОСТАВЕНИ В НОВА, НЕПОЗНАТА ЗА ТЯХ СРЕДА И </a:t>
            </a:r>
            <a:r>
              <a:rPr lang="bg-BG" sz="3100" dirty="0" smtClean="0">
                <a:latin typeface="Calibri" pitchFamily="34" charset="0"/>
              </a:rPr>
              <a:t>ИМАТ </a:t>
            </a:r>
            <a:r>
              <a:rPr lang="bg-BG" sz="3100" dirty="0" smtClean="0">
                <a:latin typeface="Calibri" pitchFamily="34" charset="0"/>
              </a:rPr>
              <a:t>ВЪЗМОЖНОСТ ДА Я ИЗСЛЕДВАТ</a:t>
            </a:r>
          </a:p>
          <a:p>
            <a:pPr>
              <a:buFont typeface="Wingdings" pitchFamily="2" charset="2"/>
              <a:buChar char="Ø"/>
            </a:pPr>
            <a:r>
              <a:rPr lang="bg-BG" sz="3100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ПОЛУЧАВАТ  </a:t>
            </a:r>
            <a:r>
              <a:rPr lang="bg-BG" sz="3100" dirty="0" smtClean="0">
                <a:latin typeface="Calibri" pitchFamily="34" charset="0"/>
              </a:rPr>
              <a:t>ТВОРЧЕСКИ ЗАДАЧИ, ИЗИСКВАЩИ </a:t>
            </a:r>
            <a:r>
              <a:rPr lang="bg-BG" sz="3100" dirty="0" smtClean="0">
                <a:latin typeface="Calibri" pitchFamily="34" charset="0"/>
              </a:rPr>
              <a:t>ПРЕСТРУКТУРИРАНЕ</a:t>
            </a:r>
            <a:r>
              <a:rPr lang="en-US" sz="3100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НА ПРОСТРАНСТВОТО</a:t>
            </a:r>
          </a:p>
          <a:p>
            <a:pPr>
              <a:buFont typeface="Wingdings" pitchFamily="2" charset="2"/>
              <a:buChar char="Ø"/>
            </a:pPr>
            <a:r>
              <a:rPr lang="bg-BG" sz="3100" dirty="0" smtClean="0">
                <a:latin typeface="Calibri" pitchFamily="34" charset="0"/>
              </a:rPr>
              <a:t>ПРЕНАРЕЖДАНЕТО </a:t>
            </a:r>
            <a:r>
              <a:rPr lang="bg-BG" sz="3100" dirty="0" smtClean="0">
                <a:latin typeface="Calibri" pitchFamily="34" charset="0"/>
              </a:rPr>
              <a:t>НА ФИЗИЧЕСКОТО ПРОСТРАНСТВО </a:t>
            </a:r>
            <a:endParaRPr lang="en-US" sz="3100" dirty="0" smtClean="0">
              <a:latin typeface="Calibri" pitchFamily="34" charset="0"/>
            </a:endParaRPr>
          </a:p>
          <a:p>
            <a:pPr>
              <a:buNone/>
            </a:pPr>
            <a:r>
              <a:rPr lang="bg-BG" sz="3100" dirty="0" smtClean="0">
                <a:latin typeface="Calibri" pitchFamily="34" charset="0"/>
              </a:rPr>
              <a:t>ПОРАЖДА МИСЛИ И ЧУВСТВА, ЕМОЦИОНАЛНО ОЦВЕТЕНИ ОБРАЗИ</a:t>
            </a:r>
            <a:r>
              <a:rPr lang="bg-BG" sz="3100" dirty="0" smtClean="0">
                <a:latin typeface="Calibri" pitchFamily="34" charset="0"/>
              </a:rPr>
              <a:t>,</a:t>
            </a:r>
            <a:r>
              <a:rPr lang="en-US" sz="3100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 </a:t>
            </a:r>
            <a:r>
              <a:rPr lang="bg-BG" sz="3100" dirty="0" smtClean="0">
                <a:latin typeface="Calibri" pitchFamily="34" charset="0"/>
              </a:rPr>
              <a:t>КОИТО СЪОТВЕТСТВА</a:t>
            </a:r>
            <a:r>
              <a:rPr lang="en-US" sz="3100" dirty="0" smtClean="0">
                <a:latin typeface="Calibri" pitchFamily="34" charset="0"/>
              </a:rPr>
              <a:t>T</a:t>
            </a:r>
            <a:r>
              <a:rPr lang="bg-BG" sz="3100" dirty="0" smtClean="0">
                <a:latin typeface="Calibri" pitchFamily="34" charset="0"/>
              </a:rPr>
              <a:t> НА НОВАТА РЕАЛНОСТ</a:t>
            </a:r>
          </a:p>
          <a:p>
            <a:pPr>
              <a:buFont typeface="Wingdings" pitchFamily="2" charset="2"/>
              <a:buChar char="Ø"/>
            </a:pPr>
            <a:r>
              <a:rPr lang="bg-BG" sz="3100" dirty="0" smtClean="0">
                <a:latin typeface="Calibri" pitchFamily="34" charset="0"/>
              </a:rPr>
              <a:t>РАБОТАТА </a:t>
            </a:r>
            <a:r>
              <a:rPr lang="bg-BG" sz="3100" dirty="0" smtClean="0">
                <a:latin typeface="Calibri" pitchFamily="34" charset="0"/>
              </a:rPr>
              <a:t>С ПРОСТРАНСТВОТО  </a:t>
            </a:r>
            <a:r>
              <a:rPr lang="en-US" sz="3100" dirty="0" smtClean="0">
                <a:latin typeface="Calibri" pitchFamily="34" charset="0"/>
              </a:rPr>
              <a:t>E</a:t>
            </a:r>
            <a:r>
              <a:rPr lang="bg-BG" sz="3100" dirty="0" smtClean="0">
                <a:latin typeface="Calibri" pitchFamily="34" charset="0"/>
              </a:rPr>
              <a:t> ПРЕДПОСТАВКА </a:t>
            </a:r>
            <a:endParaRPr lang="en-US" sz="3100" dirty="0" smtClean="0">
              <a:latin typeface="Calibri" pitchFamily="34" charset="0"/>
            </a:endParaRPr>
          </a:p>
          <a:p>
            <a:pPr>
              <a:buNone/>
            </a:pPr>
            <a:r>
              <a:rPr lang="bg-BG" sz="3100" dirty="0" smtClean="0">
                <a:latin typeface="Calibri" pitchFamily="34" charset="0"/>
              </a:rPr>
              <a:t>ЗА ИЗГРАЖДАНЕ НА НОВИ КОМУНИКАТИВНИ УМЕНИЯ</a:t>
            </a:r>
          </a:p>
          <a:p>
            <a:pPr>
              <a:buNone/>
            </a:pPr>
            <a:r>
              <a:rPr lang="bg-BG" sz="3100" dirty="0" smtClean="0">
                <a:latin typeface="Calibri" pitchFamily="34" charset="0"/>
              </a:rPr>
              <a:t> </a:t>
            </a:r>
          </a:p>
          <a:p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Случаи от приложението на методологията </a:t>
            </a:r>
            <a:r>
              <a:rPr lang="bg-BG" sz="3200" dirty="0" smtClean="0"/>
              <a:t>на проект </a:t>
            </a:r>
            <a:r>
              <a:rPr lang="en-US" sz="3200" dirty="0" err="1" smtClean="0"/>
              <a:t>TranSpace</a:t>
            </a:r>
            <a:endParaRPr lang="bg-BG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>
                <a:latin typeface="Calibri" pitchFamily="34" charset="0"/>
              </a:rPr>
              <a:t>ХХ –ДЕТЕ С ХИПЕРАКТИВНОСТ 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БЪРЗО </a:t>
            </a:r>
            <a:r>
              <a:rPr lang="bg-BG" dirty="0" smtClean="0">
                <a:latin typeface="Calibri" pitchFamily="34" charset="0"/>
              </a:rPr>
              <a:t>ПОСТРОЯВА СВОЯ ЗАМЪК</a:t>
            </a:r>
            <a:endParaRPr lang="en-U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 И НАХЛУВА В СЪСЕДНИЯ ЗАМЪК. 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СЛЕДВА </a:t>
            </a:r>
            <a:r>
              <a:rPr lang="bg-BG" dirty="0" smtClean="0">
                <a:latin typeface="Calibri" pitchFamily="34" charset="0"/>
              </a:rPr>
              <a:t>РЕАКЦИЯТА НА </a:t>
            </a:r>
            <a:r>
              <a:rPr lang="bg-BG" dirty="0" smtClean="0">
                <a:latin typeface="Calibri" pitchFamily="34" charset="0"/>
              </a:rPr>
              <a:t>СОБСТВЕНИЧКАТА </a:t>
            </a:r>
            <a:r>
              <a:rPr lang="bg-BG" dirty="0" smtClean="0">
                <a:latin typeface="Calibri" pitchFamily="34" charset="0"/>
              </a:rPr>
              <a:t>НА „ПРЕВЗЕТИЯ” ЗАМЪК И </a:t>
            </a:r>
            <a:r>
              <a:rPr lang="bg-BG" dirty="0" smtClean="0">
                <a:latin typeface="Calibri" pitchFamily="34" charset="0"/>
              </a:rPr>
              <a:t>ПРИПОМНЯНЕ НА </a:t>
            </a:r>
            <a:r>
              <a:rPr lang="bg-BG" dirty="0" smtClean="0">
                <a:latin typeface="Calibri" pitchFamily="34" charset="0"/>
              </a:rPr>
              <a:t>ПРАВИЛАТА НА </a:t>
            </a:r>
            <a:r>
              <a:rPr lang="bg-BG" dirty="0" smtClean="0">
                <a:latin typeface="Calibri" pitchFamily="34" charset="0"/>
              </a:rPr>
              <a:t>ИГРАТА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 </a:t>
            </a:r>
            <a:r>
              <a:rPr lang="bg-BG" dirty="0" smtClean="0">
                <a:latin typeface="Calibri" pitchFamily="34" charset="0"/>
              </a:rPr>
              <a:t>ХХ ИСКА РАЗРЕШЕНИЕДА ВЛЕЗЕ И </a:t>
            </a:r>
            <a:r>
              <a:rPr lang="bg-BG" dirty="0" smtClean="0">
                <a:latin typeface="Calibri" pitchFamily="34" charset="0"/>
              </a:rPr>
              <a:t>ДА </a:t>
            </a:r>
            <a:r>
              <a:rPr lang="bg-BG" dirty="0" smtClean="0">
                <a:latin typeface="Calibri" pitchFamily="34" charset="0"/>
              </a:rPr>
              <a:t>РАЗГЛЕДА ЧУЖДИЯ ЗАМЪК, 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СЛЕД ТОВА </a:t>
            </a:r>
            <a:r>
              <a:rPr lang="bg-BG" dirty="0" smtClean="0">
                <a:latin typeface="Calibri" pitchFamily="34" charset="0"/>
              </a:rPr>
              <a:t>КАНИ </a:t>
            </a:r>
            <a:r>
              <a:rPr lang="bg-BG" dirty="0" smtClean="0">
                <a:latin typeface="Calibri" pitchFamily="34" charset="0"/>
              </a:rPr>
              <a:t>СОБСТВЕНИЧКАТА  </a:t>
            </a:r>
            <a:r>
              <a:rPr lang="bg-BG" dirty="0" smtClean="0">
                <a:latin typeface="Calibri" pitchFamily="34" charset="0"/>
              </a:rPr>
              <a:t>МУ НА ГОСТИ В СВОЯ.</a:t>
            </a:r>
          </a:p>
          <a:p>
            <a:pPr>
              <a:buFont typeface="Wingdings" pitchFamily="2" charset="2"/>
              <a:buChar char="Ø"/>
            </a:pP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“Вълшебен замък”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bg-BG" sz="1800" dirty="0" smtClean="0">
                <a:latin typeface="Calibri" pitchFamily="34" charset="0"/>
              </a:rPr>
              <a:t>Х – ДЕТЕ С АУТИЗЪМ ПОСТРОИ ВЪЛШЕБЕН АВТОМОБИЛ  С НЕОГРАНИЧЕНИ</a:t>
            </a:r>
            <a:endParaRPr lang="en-US" sz="1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800" dirty="0" smtClean="0">
                <a:latin typeface="Calibri" pitchFamily="34" charset="0"/>
              </a:rPr>
              <a:t> ВЪЗМОЖНОСТИ. </a:t>
            </a:r>
            <a:endParaRPr lang="bg-BG" sz="1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800" dirty="0" smtClean="0">
                <a:latin typeface="Calibri" pitchFamily="34" charset="0"/>
              </a:rPr>
              <a:t>ТОИ </a:t>
            </a:r>
            <a:r>
              <a:rPr lang="bg-BG" sz="1800" dirty="0" smtClean="0">
                <a:latin typeface="Calibri" pitchFamily="34" charset="0"/>
              </a:rPr>
              <a:t>ВЪН ОТ „АВТОМОБИЛА” И НЕ ДОПУСКА НИКОЙ ДА СЕ </a:t>
            </a:r>
            <a:r>
              <a:rPr lang="bg-BG" sz="1800" dirty="0" smtClean="0">
                <a:latin typeface="Calibri" pitchFamily="34" charset="0"/>
              </a:rPr>
              <a:t>КАЧИ  </a:t>
            </a:r>
            <a:r>
              <a:rPr lang="bg-BG" sz="1800" dirty="0" smtClean="0">
                <a:latin typeface="Calibri" pitchFamily="34" charset="0"/>
              </a:rPr>
              <a:t>В НЕГО. </a:t>
            </a:r>
            <a:endParaRPr lang="bg-BG" sz="1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800" dirty="0" smtClean="0">
                <a:latin typeface="Calibri" pitchFamily="34" charset="0"/>
              </a:rPr>
              <a:t>СЛЕД </a:t>
            </a:r>
            <a:r>
              <a:rPr lang="bg-BG" sz="1800" dirty="0" smtClean="0">
                <a:latin typeface="Calibri" pitchFamily="34" charset="0"/>
              </a:rPr>
              <a:t>ПРЕГОВОРИ С </a:t>
            </a:r>
            <a:r>
              <a:rPr lang="bg-BG" sz="1800" dirty="0" smtClean="0">
                <a:latin typeface="Calibri" pitchFamily="34" charset="0"/>
              </a:rPr>
              <a:t>ТЕРАПЕВТА, </a:t>
            </a:r>
            <a:r>
              <a:rPr lang="bg-BG" sz="1800" dirty="0" smtClean="0">
                <a:latin typeface="Calibri" pitchFamily="34" charset="0"/>
              </a:rPr>
              <a:t>В КОИТО ОПИСВА ВЪЗМОЖНОСТИТЕ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bg-BG" sz="1800" dirty="0" smtClean="0">
                <a:latin typeface="Calibri" pitchFamily="34" charset="0"/>
              </a:rPr>
              <a:t>НА </a:t>
            </a:r>
            <a:r>
              <a:rPr lang="bg-BG" sz="1800" dirty="0" smtClean="0">
                <a:latin typeface="Calibri" pitchFamily="34" charset="0"/>
              </a:rPr>
              <a:t>АВТОМОБИЛА И ГИ ДЕМОНСТРИРА, ТОЙ ДОПУСКА </a:t>
            </a:r>
            <a:r>
              <a:rPr lang="bg-BG" sz="1800" dirty="0" smtClean="0">
                <a:latin typeface="Calibri" pitchFamily="34" charset="0"/>
              </a:rPr>
              <a:t>ВЪЗМОЖНОСТТА ИНТЕРВЮИРАЩИЯ </a:t>
            </a:r>
            <a:r>
              <a:rPr lang="bg-BG" sz="1800" dirty="0" smtClean="0">
                <a:latin typeface="Calibri" pitchFamily="34" charset="0"/>
              </a:rPr>
              <a:t>ДА СЕ КАЧИ В КОЛАТА И ДВАМАТА ДА ПЪТУВАТ С НЕЯ.</a:t>
            </a:r>
          </a:p>
          <a:p>
            <a:pPr>
              <a:buFont typeface="Wingdings" pitchFamily="2" charset="2"/>
              <a:buChar char="Ø"/>
            </a:pPr>
            <a:r>
              <a:rPr lang="bg-BG" sz="1800" dirty="0" smtClean="0">
                <a:latin typeface="Calibri" pitchFamily="34" charset="0"/>
              </a:rPr>
              <a:t>В ПОСЛЕДВАЩИ СЕСИИ, В МОМЕНТИ, КОГАТО ДЕТЕТО СЕ ЧУВСТВА ЯВНО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bg-BG" sz="1800" dirty="0" smtClean="0">
                <a:latin typeface="Calibri" pitchFamily="34" charset="0"/>
              </a:rPr>
              <a:t>ЗАТРУДНЕНО </a:t>
            </a:r>
            <a:r>
              <a:rPr lang="bg-BG" sz="1800" dirty="0" smtClean="0">
                <a:latin typeface="Calibri" pitchFamily="34" charset="0"/>
              </a:rPr>
              <a:t>И </a:t>
            </a:r>
            <a:r>
              <a:rPr lang="bg-BG" sz="1800" dirty="0" smtClean="0">
                <a:latin typeface="Calibri" pitchFamily="34" charset="0"/>
              </a:rPr>
              <a:t>ИЗОЛИРАНО, </a:t>
            </a:r>
            <a:r>
              <a:rPr lang="bg-BG" sz="1800" dirty="0" smtClean="0">
                <a:latin typeface="Calibri" pitchFamily="34" charset="0"/>
              </a:rPr>
              <a:t>КОЛАТА СЕ </a:t>
            </a:r>
            <a:r>
              <a:rPr lang="bg-BG" sz="1800" dirty="0" smtClean="0">
                <a:latin typeface="Calibri" pitchFamily="34" charset="0"/>
              </a:rPr>
              <a:t>ПОЯВЯВА  (ДЕТЕТО </a:t>
            </a:r>
            <a:r>
              <a:rPr lang="bg-BG" sz="1800" dirty="0" smtClean="0">
                <a:latin typeface="Calibri" pitchFamily="34" charset="0"/>
              </a:rPr>
              <a:t>ПРИДВИЖВА СТОЛЧЕ</a:t>
            </a:r>
            <a:endParaRPr lang="en-US" sz="1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800" dirty="0" smtClean="0">
                <a:latin typeface="Calibri" pitchFamily="34" charset="0"/>
              </a:rPr>
              <a:t> ИЗ </a:t>
            </a:r>
            <a:r>
              <a:rPr lang="bg-BG" sz="1800" dirty="0" smtClean="0">
                <a:latin typeface="Calibri" pitchFamily="34" charset="0"/>
              </a:rPr>
              <a:t>ЗАЛАТА) </a:t>
            </a:r>
            <a:r>
              <a:rPr lang="bg-BG" sz="1800" dirty="0" smtClean="0">
                <a:latin typeface="Calibri" pitchFamily="34" charset="0"/>
              </a:rPr>
              <a:t>. ТАКА ТО ПРИВЛИЧА ВНИМАНИЕТО НА ОСТАНАЛИТЕ ИПРАВИ </a:t>
            </a:r>
            <a:r>
              <a:rPr lang="bg-BG" sz="1800" dirty="0" smtClean="0">
                <a:latin typeface="Calibri" pitchFamily="34" charset="0"/>
              </a:rPr>
              <a:t>ОПИТ  </a:t>
            </a:r>
            <a:r>
              <a:rPr lang="bg-BG" sz="1800" dirty="0" smtClean="0">
                <a:latin typeface="Calibri" pitchFamily="34" charset="0"/>
              </a:rPr>
              <a:t>ДА ПРЕОДОЛЕЕ ЗАТРУДНЕНИЯТА  СИ, ПОРОДЕНИ ОТ НОВИТЕ ЗАДАЧИ,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bg-BG" sz="1800" dirty="0" smtClean="0">
                <a:latin typeface="Calibri" pitchFamily="34" charset="0"/>
              </a:rPr>
              <a:t> КОИТО ГРУПАТА ИЗПЪЛНЯВА.</a:t>
            </a:r>
            <a:endParaRPr lang="bg-BG" sz="1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“Вълшебен замък”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dirty="0" smtClean="0">
                <a:latin typeface="Calibri" pitchFamily="34" charset="0"/>
              </a:rPr>
              <a:t>ХХХ – ДЕТЕ С ОБУЧИТЕЛНИ ЗАТРУДНЕНИЯ</a:t>
            </a:r>
            <a:r>
              <a:rPr lang="bg-BG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 </a:t>
            </a:r>
            <a:r>
              <a:rPr lang="bg-BG" dirty="0" smtClean="0">
                <a:latin typeface="Calibri" pitchFamily="34" charset="0"/>
              </a:rPr>
              <a:t>В НАЧАЛНИТЕ СЕСИИ Е ДИСТАНЦИРАН</a:t>
            </a:r>
            <a:r>
              <a:rPr lang="bg-BG" dirty="0" smtClean="0">
                <a:latin typeface="Calibri" pitchFamily="34" charset="0"/>
              </a:rPr>
              <a:t>, ЛАКОНИЧЕН </a:t>
            </a:r>
            <a:r>
              <a:rPr lang="bg-BG" dirty="0" smtClean="0">
                <a:latin typeface="Calibri" pitchFamily="34" charset="0"/>
              </a:rPr>
              <a:t>В ИЗКАЗА СИ. 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СЕСИЯТА</a:t>
            </a:r>
            <a:r>
              <a:rPr lang="bg-BG" dirty="0" smtClean="0">
                <a:latin typeface="Calibri" pitchFamily="34" charset="0"/>
              </a:rPr>
              <a:t>, В КОЯТО ИМА ВЪЗМОЖНОСТ ДА ПОСТАВИ </a:t>
            </a:r>
            <a:r>
              <a:rPr lang="bg-BG" dirty="0" smtClean="0">
                <a:latin typeface="Calibri" pitchFamily="34" charset="0"/>
              </a:rPr>
              <a:t>ЯСНИ </a:t>
            </a:r>
            <a:r>
              <a:rPr lang="bg-BG" dirty="0" smtClean="0">
                <a:latin typeface="Calibri" pitchFamily="34" charset="0"/>
              </a:rPr>
              <a:t>МАТЕРИАЛНИ ГРАНИЦИ НА ПРОСТРАНСТВОТО СИ И ДА ГО </a:t>
            </a:r>
            <a:r>
              <a:rPr lang="bg-BG" dirty="0" smtClean="0">
                <a:latin typeface="Calibri" pitchFamily="34" charset="0"/>
              </a:rPr>
              <a:t>ПОДРЕДИ, ДОСТА </a:t>
            </a:r>
            <a:r>
              <a:rPr lang="bg-BG" dirty="0" smtClean="0">
                <a:latin typeface="Calibri" pitchFamily="34" charset="0"/>
              </a:rPr>
              <a:t>ГО </a:t>
            </a:r>
            <a:r>
              <a:rPr lang="bg-BG" dirty="0" smtClean="0">
                <a:latin typeface="Calibri" pitchFamily="34" charset="0"/>
              </a:rPr>
              <a:t>ЗАТРУДНЯВА.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ЗАТРУДНЕНИЯТА </a:t>
            </a:r>
            <a:r>
              <a:rPr lang="bg-BG" dirty="0" smtClean="0">
                <a:latin typeface="Calibri" pitchFamily="34" charset="0"/>
              </a:rPr>
              <a:t>СА СВЪРЗАНИ </a:t>
            </a:r>
            <a:r>
              <a:rPr lang="bg-BG" dirty="0" smtClean="0">
                <a:latin typeface="Calibri" pitchFamily="34" charset="0"/>
              </a:rPr>
              <a:t>КАКТО С ЛОКАЛИЗИРАНЕТО </a:t>
            </a:r>
            <a:r>
              <a:rPr lang="bg-BG" dirty="0" smtClean="0">
                <a:latin typeface="Calibri" pitchFamily="34" charset="0"/>
              </a:rPr>
              <a:t>В ОБЩОТО ПРОСТРАНСТВО, ТАКА И В </a:t>
            </a:r>
            <a:r>
              <a:rPr lang="bg-BG" dirty="0" smtClean="0">
                <a:latin typeface="Calibri" pitchFamily="34" charset="0"/>
              </a:rPr>
              <a:t>ПОДРЕЖДАНЕТО  </a:t>
            </a:r>
            <a:r>
              <a:rPr lang="bg-BG" dirty="0" smtClean="0">
                <a:latin typeface="Calibri" pitchFamily="34" charset="0"/>
              </a:rPr>
              <a:t>НА ОЧЕРТАНАТА СОБСТВЕНА ТЕРИТОРИЯ</a:t>
            </a:r>
            <a:r>
              <a:rPr lang="bg-BG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 </a:t>
            </a:r>
            <a:r>
              <a:rPr lang="bg-BG" dirty="0" smtClean="0">
                <a:latin typeface="Calibri" pitchFamily="34" charset="0"/>
              </a:rPr>
              <a:t>В ПОСЛЕДВАЩА СЕСИЯ СПОДЕЛЯ </a:t>
            </a:r>
            <a:r>
              <a:rPr lang="bg-BG" dirty="0" smtClean="0">
                <a:latin typeface="Calibri" pitchFamily="34" charset="0"/>
              </a:rPr>
              <a:t>ЗА </a:t>
            </a:r>
            <a:r>
              <a:rPr lang="bg-BG" dirty="0" smtClean="0">
                <a:latin typeface="Calibri" pitchFamily="34" charset="0"/>
              </a:rPr>
              <a:t>СТРАХА СИ ДА ГОВОРИ ЗА ЖИВОТОСПАСЯВАЩИТЕ ОПЕРАЦИИ, КОИТО СА МУ </a:t>
            </a:r>
            <a:r>
              <a:rPr lang="bg-BG" dirty="0" smtClean="0">
                <a:latin typeface="Calibri" pitchFamily="34" charset="0"/>
              </a:rPr>
              <a:t>ПРАВЕНИ </a:t>
            </a:r>
            <a:r>
              <a:rPr lang="bg-BG" dirty="0" smtClean="0">
                <a:latin typeface="Calibri" pitchFamily="34" charset="0"/>
              </a:rPr>
              <a:t>И ЗА ОПАСЕНИЯТА ЗА ЗДРАВЕТО МУ, ЗА ЛОШОТО </a:t>
            </a:r>
            <a:r>
              <a:rPr lang="bg-BG" dirty="0" smtClean="0">
                <a:latin typeface="Calibri" pitchFamily="34" charset="0"/>
              </a:rPr>
              <a:t>ОТНОШЕНИЕ  </a:t>
            </a:r>
            <a:r>
              <a:rPr lang="bg-BG" dirty="0" smtClean="0">
                <a:latin typeface="Calibri" pitchFamily="34" charset="0"/>
              </a:rPr>
              <a:t>НА СЪУЧЕНИЦИТЕ МУ КЪМ НЕГО. 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latin typeface="Calibri" pitchFamily="34" charset="0"/>
              </a:rPr>
              <a:t>В </a:t>
            </a:r>
            <a:r>
              <a:rPr lang="bg-BG" dirty="0" smtClean="0">
                <a:latin typeface="Calibri" pitchFamily="34" charset="0"/>
              </a:rPr>
              <a:t>РЕЗУЛТАТ ОТ РАБОТАТА СИ В </a:t>
            </a:r>
            <a:r>
              <a:rPr lang="bg-BG" dirty="0" smtClean="0">
                <a:latin typeface="Calibri" pitchFamily="34" charset="0"/>
              </a:rPr>
              <a:t>ГРУПАТА, В СЛЕДВАЩИТЕ ДНИ СПОДЕЛИ</a:t>
            </a:r>
            <a:r>
              <a:rPr lang="bg-BG" dirty="0" smtClean="0">
                <a:latin typeface="Calibri" pitchFamily="34" charset="0"/>
              </a:rPr>
              <a:t> СЪС СЪУЧЕНИЦИТЕ</a:t>
            </a:r>
            <a:r>
              <a:rPr lang="bg-BG" dirty="0" smtClean="0">
                <a:latin typeface="Calibri" pitchFamily="34" charset="0"/>
              </a:rPr>
              <a:t> СИ ЗА </a:t>
            </a:r>
            <a:r>
              <a:rPr lang="bg-BG" dirty="0" smtClean="0">
                <a:latin typeface="Calibri" pitchFamily="34" charset="0"/>
              </a:rPr>
              <a:t>ПРЕЖИВЯВАНИЯТА </a:t>
            </a:r>
            <a:r>
              <a:rPr lang="bg-BG" dirty="0" smtClean="0">
                <a:latin typeface="Calibri" pitchFamily="34" charset="0"/>
              </a:rPr>
              <a:t>СИ, </a:t>
            </a:r>
            <a:r>
              <a:rPr lang="bg-BG" dirty="0" smtClean="0">
                <a:latin typeface="Calibri" pitchFamily="34" charset="0"/>
              </a:rPr>
              <a:t>И БЕШЕ ПРИЯТНО </a:t>
            </a:r>
            <a:r>
              <a:rPr lang="bg-BG" dirty="0" smtClean="0">
                <a:latin typeface="Calibri" pitchFamily="34" charset="0"/>
              </a:rPr>
              <a:t>ИНЕНАДАН </a:t>
            </a:r>
            <a:r>
              <a:rPr lang="bg-BG" dirty="0" smtClean="0">
                <a:latin typeface="Calibri" pitchFamily="34" charset="0"/>
              </a:rPr>
              <a:t>ОТ ТЯХНАТА РЕАКЦИЯ</a:t>
            </a:r>
            <a:r>
              <a:rPr lang="bg-BG" dirty="0" smtClean="0">
                <a:latin typeface="Calibri" pitchFamily="34" charset="0"/>
              </a:rPr>
              <a:t>.</a:t>
            </a:r>
            <a:endParaRPr lang="bg-BG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“Вълшебен замък”</a:t>
            </a: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388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ТЕРАПЕВТИЧНОТО ПРОСТРАНСТВО</vt:lpstr>
      <vt:lpstr>Случаи от приложението на методологията на проект TranSpace</vt:lpstr>
      <vt:lpstr>“Вълшебен замък”</vt:lpstr>
      <vt:lpstr>“Вълшебен замък”</vt:lpstr>
      <vt:lpstr>“Вълшебен замък”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ТЕРАПЕВТИЧНОТО ПРОСТРАНСТВО</dc:title>
  <dc:creator>user</dc:creator>
  <cp:lastModifiedBy>user</cp:lastModifiedBy>
  <cp:revision>5</cp:revision>
  <dcterms:created xsi:type="dcterms:W3CDTF">2006-08-16T00:00:00Z</dcterms:created>
  <dcterms:modified xsi:type="dcterms:W3CDTF">2015-02-05T20:03:26Z</dcterms:modified>
</cp:coreProperties>
</file>