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914399"/>
          </a:xfrm>
        </p:spPr>
        <p:txBody>
          <a:bodyPr>
            <a:normAutofit/>
          </a:bodyPr>
          <a:lstStyle/>
          <a:p>
            <a:r>
              <a:rPr lang="en-GB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ПСИХОДРАМА ФЕСТИВАЛ – ПЛОВДИВ  </a:t>
            </a:r>
            <a:r>
              <a:rPr lang="en-US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ru-RU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ru-RU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02.2015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6400800" cy="3657600"/>
          </a:xfrm>
        </p:spPr>
        <p:txBody>
          <a:bodyPr>
            <a:normAutofit lnSpcReduction="10000"/>
          </a:bodyPr>
          <a:lstStyle/>
          <a:p>
            <a:r>
              <a:rPr lang="bg-BG" sz="4300" b="1" dirty="0" smtClean="0">
                <a:latin typeface="Times New Roman" pitchFamily="18" charset="0"/>
                <a:cs typeface="Times New Roman" pitchFamily="18" charset="0"/>
              </a:rPr>
              <a:t>„Без обвинения”</a:t>
            </a:r>
            <a:endParaRPr lang="en-US" sz="4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4300" b="1" dirty="0" smtClean="0">
                <a:latin typeface="Times New Roman" pitchFamily="18" charset="0"/>
                <a:cs typeface="Times New Roman" pitchFamily="18" charset="0"/>
              </a:rPr>
              <a:t>Подход за интервенция при </a:t>
            </a:r>
            <a:r>
              <a:rPr lang="bg-BG" sz="4300" b="1" dirty="0" err="1" smtClean="0">
                <a:latin typeface="Times New Roman" pitchFamily="18" charset="0"/>
                <a:cs typeface="Times New Roman" pitchFamily="18" charset="0"/>
              </a:rPr>
              <a:t>Булинг</a:t>
            </a:r>
            <a:endParaRPr lang="bg-BG" sz="43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Център за психично здраве “проф. Н. </a:t>
            </a:r>
            <a:r>
              <a:rPr lang="bg-BG" sz="2000" b="1" dirty="0" err="1" smtClean="0">
                <a:latin typeface="Times New Roman" pitchFamily="18" charset="0"/>
                <a:cs typeface="Times New Roman" pitchFamily="18" charset="0"/>
              </a:rPr>
              <a:t>Шипковенски</a:t>
            </a: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Д-р Гълъбина </a:t>
            </a:r>
            <a:r>
              <a:rPr lang="bg-BG" sz="2000" dirty="0" err="1" smtClean="0">
                <a:latin typeface="Times New Roman" pitchFamily="18" charset="0"/>
                <a:cs typeface="Times New Roman" pitchFamily="18" charset="0"/>
              </a:rPr>
              <a:t>Тарашоева</a:t>
            </a: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Д-р Мая Костадинова</a:t>
            </a:r>
          </a:p>
          <a:p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Ангел Томов</a:t>
            </a:r>
          </a:p>
          <a:p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Райна Маркова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Б. Групова сесия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Следва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Брейн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сторминг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– на табло се записват положителните предложения.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Ако няма положителни предложения трябва да ги окуражите да мислят за малките неща, с които могат да го подкрепят: „Мислете за ситуация, в която вие се чувствате зле, какво ви помага?”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Всеки получава лист с 4 започнати изречения, които те трябва да продължат.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Б. Групова сесия - финал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Накрая им благодарите за отделеното време и енергия. Казвате им, че не искате да се разпространява договореното, вкл. и по и -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мейл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„Всеки от вас има отговорност да прилага написаното в продължение на 2 седмици. След 2 седмици ще се срещнем отново тук и искам всеки да ми отговори колко пъти е приложил всяко от договорените неща.”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2 срещи обикновено са достатъчни.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 90% от случаите този подход работи.</a:t>
            </a:r>
          </a:p>
          <a:p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Предимства: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Лесно е, не се изисква много специален тренинг 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Кратко е – бързо дава резултат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Конкретно е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Базирано е на ресурсите на участниците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 се търси виновен – това би довело до нескончаеми и безрезултатни дебати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 следва наказание – то е досадно и не помага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Ваденето на жертвата от тази ситуация и преместването й в друго училище обикновено води до нова жертва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тук,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 нова Булинг ситуация на новото място</a:t>
            </a:r>
          </a:p>
          <a:p>
            <a:pPr>
              <a:buFont typeface="Wingdings" pitchFamily="2" charset="2"/>
              <a:buChar char="Ø"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Благодарим за вниманието!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err="1" smtClean="0">
                <a:latin typeface="Times New Roman" pitchFamily="18" charset="0"/>
                <a:cs typeface="Times New Roman" pitchFamily="18" charset="0"/>
              </a:rPr>
              <a:t>Булинг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 – предизвикателства пред професионалиста: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Превенция</a:t>
            </a:r>
          </a:p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Интервенция</a:t>
            </a:r>
          </a:p>
          <a:p>
            <a:pPr lvl="0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Терапия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Предизвикателства пред интервенирането при </a:t>
            </a:r>
            <a:r>
              <a:rPr lang="bg-BG" sz="3200" b="1" dirty="0" err="1" smtClean="0">
                <a:latin typeface="Times New Roman" pitchFamily="18" charset="0"/>
                <a:cs typeface="Times New Roman" pitchFamily="18" charset="0"/>
              </a:rPr>
              <a:t>Булинг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bg-BG" sz="3200" b="1" dirty="0" smtClean="0"/>
              <a:t> 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Булингът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е групов процес, затова трябва да се използват ресурсите на всеки от групата.</a:t>
            </a:r>
          </a:p>
          <a:p>
            <a:pPr>
              <a:buNone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 Булинг, жертвата не разполага с ресурс да разреши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ситуацията,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агресорът я е създал, затова той трябва да я разреши</a:t>
            </a:r>
            <a:r>
              <a:rPr lang="en-US" dirty="0" smtClean="0"/>
              <a:t>.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Това е подход,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който е базиран на тази от теориите за агресията, според която тя е резултат на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фрустрация</a:t>
            </a: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който гледа напред, а не назад. Не търси вина, не обвинява.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 се търси виновен, не следва наказание.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Цели се промяна на ролята в груповия процес, без засрамване и злепоставяне!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Основава се на използване на ресурсите на младите хора, без те да бъдат излагани или унижавани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Стъпки в интервенционната стратегия при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Булинг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Към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булито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/агресора се обръщаме като към „експерт”, „създател на решението”.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Възлагаме му отговорността за разрешаването на социалната ситуация.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Трябва да се има пред вид, че жертвата е склонна да омаловажава проблема.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Индивидуален разговор с жертвата при наличие на данни за бул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инг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Подготовка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– договаряне на разговор</a:t>
            </a:r>
          </a:p>
          <a:p>
            <a:pPr lvl="0">
              <a:buFont typeface="Wingdings" pitchFamily="2" charset="2"/>
              <a:buChar char="Ø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Поздрави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и работа за изграждане на доверие</a:t>
            </a:r>
          </a:p>
          <a:p>
            <a:pPr lvl="0">
              <a:buFont typeface="Wingdings" pitchFamily="2" charset="2"/>
              <a:buChar char="Ø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за създадените впечатления, че има проблем. „Как се чувстваш от ….”, „На твое място аз свободно бих споделил …”</a:t>
            </a:r>
          </a:p>
          <a:p>
            <a:pPr lvl="0">
              <a:buFont typeface="Wingdings" pitchFamily="2" charset="2"/>
              <a:buChar char="Ø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Окуражаване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и искане на </a:t>
            </a: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разрешение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да се опитате да промените ситуацията.</a:t>
            </a:r>
          </a:p>
          <a:p>
            <a:pPr lvl="0">
              <a:buFont typeface="Wingdings" pitchFamily="2" charset="2"/>
              <a:buChar char="Ø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Разяснение що е то Булинг, ролите, и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подхода „Без обвинения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0"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Питане за това, </a:t>
            </a: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кои да са членове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подкрепящата група”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Създаване на защитено пространство, договаряне на конфиденциалност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„Не те обвинявам в нищо. Никой в нищо не те обвинява. Дали ще приемеш, зависи от теб.”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„Това е твърде много / тежко. Не знам защо го търпиш? Не трябва повече да го понасяш! Искам тук да се чувстваш сигурен и защитен.”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„Всеки в нашето училище има право да е щастлив и спокоен.”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„Ние тук имаме стратегия, която работи много успешно.”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„Ситуацията вече е жестока, можеш ли да си представиш да стане по-зле?”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„Избери по 1-2 за всяка роля, те няма да знаят нищо за разговора ни. Аз ще бъда с тях и те трябва да свършат цялата работа. Какво трябва да направят за да се чувстваш по-добре?”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„След 2 седмици ще имаме нова среща, ще ми кажеш дали нещо се е променило”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Б. Групова сесия</a:t>
            </a: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Посочените от жертвата участници в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Булинга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/ “подкрепяща група”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се взимат от класа, без никаква подготовка. Жертвата не участва.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„Вие сте експерти, вие знаете какво става в час, в автобуса, в междучасията. Ние, учителите не знаем, имаме нужда от вашата експертиза.” 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„…..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изглежда много зле, имаме задачата да му помогнем!”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Б. Групова сесия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Те започват вербално да го нападат, да се възмущават и оплакват „Той си го заслужава, той ме предизвиква”.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Експресират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гняв за да си запазят достойнството / “лицето”.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Оставяте ги 5 минути да експресират гняв, след което твърдо и категорично им казвате, че темата е друга: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„Вие имате задачата да го подкрепите! Аз ще говоря с него, но вие имате само една задача – да го подкрепите! Кажете какво можете да направите за да го подкрепите!”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85</TotalTime>
  <Words>859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IV ПСИХОДРАМА ФЕСТИВАЛ – ПЛОВДИВ  05–08.02.2015</vt:lpstr>
      <vt:lpstr>Булинг – предизвикателства пред професионалиста:</vt:lpstr>
      <vt:lpstr>Предизвикателства пред интервенирането при Булинг: </vt:lpstr>
      <vt:lpstr>Това е подход,</vt:lpstr>
      <vt:lpstr>Стъпки в интервенционната стратегия при Булинг: </vt:lpstr>
      <vt:lpstr>А. Индивидуален разговор с жертвата при наличие на данни за булинг.</vt:lpstr>
      <vt:lpstr>Създаване на защитено пространство, договаряне на конфиденциалност: </vt:lpstr>
      <vt:lpstr>Б. Групова сесия</vt:lpstr>
      <vt:lpstr>Б. Групова сесия</vt:lpstr>
      <vt:lpstr>Б. Групова сесия</vt:lpstr>
      <vt:lpstr>Б. Групова сесия - финал</vt:lpstr>
      <vt:lpstr>Предимства:</vt:lpstr>
      <vt:lpstr>Благодарим за вниманието!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19</cp:revision>
  <dcterms:created xsi:type="dcterms:W3CDTF">2006-08-16T00:00:00Z</dcterms:created>
  <dcterms:modified xsi:type="dcterms:W3CDTF">2015-02-04T12:03:50Z</dcterms:modified>
</cp:coreProperties>
</file>