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280" r:id="rId3"/>
    <p:sldId id="302" r:id="rId4"/>
    <p:sldId id="281" r:id="rId5"/>
    <p:sldId id="292" r:id="rId6"/>
    <p:sldId id="308" r:id="rId7"/>
    <p:sldId id="306" r:id="rId8"/>
    <p:sldId id="283" r:id="rId9"/>
    <p:sldId id="282" r:id="rId10"/>
    <p:sldId id="256" r:id="rId11"/>
    <p:sldId id="257" r:id="rId12"/>
    <p:sldId id="287" r:id="rId13"/>
    <p:sldId id="309" r:id="rId14"/>
    <p:sldId id="279" r:id="rId15"/>
    <p:sldId id="310" r:id="rId16"/>
    <p:sldId id="294" r:id="rId17"/>
    <p:sldId id="296" r:id="rId18"/>
    <p:sldId id="274" r:id="rId19"/>
    <p:sldId id="273" r:id="rId20"/>
    <p:sldId id="312" r:id="rId21"/>
    <p:sldId id="297" r:id="rId22"/>
    <p:sldId id="299" r:id="rId23"/>
    <p:sldId id="275" r:id="rId24"/>
    <p:sldId id="298" r:id="rId25"/>
    <p:sldId id="272" r:id="rId26"/>
    <p:sldId id="293" r:id="rId27"/>
    <p:sldId id="311" r:id="rId28"/>
    <p:sldId id="300" r:id="rId2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100" autoAdjust="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D9939-CC92-47D4-93EB-C2ABEEDBCB3A}" type="doc">
      <dgm:prSet loTypeId="urn:microsoft.com/office/officeart/2005/8/layout/gear1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bg-BG"/>
        </a:p>
      </dgm:t>
    </dgm:pt>
    <dgm:pt modelId="{7DCCA28C-D342-4581-BE3A-EE507667F252}">
      <dgm:prSet phldrT="[Text]" custT="1"/>
      <dgm:spPr/>
      <dgm:t>
        <a:bodyPr/>
        <a:lstStyle/>
        <a:p>
          <a:r>
            <a:rPr lang="bg-BG" sz="2800" dirty="0" smtClean="0"/>
            <a:t>Агресор</a:t>
          </a:r>
          <a:endParaRPr lang="bg-BG" sz="2800" dirty="0"/>
        </a:p>
      </dgm:t>
    </dgm:pt>
    <dgm:pt modelId="{E7934AAD-2F0B-4DBF-A53D-CEBCE24F9235}" type="parTrans" cxnId="{1AD85FB2-06C4-4E72-AFF6-C6D133531AF2}">
      <dgm:prSet/>
      <dgm:spPr/>
      <dgm:t>
        <a:bodyPr/>
        <a:lstStyle/>
        <a:p>
          <a:endParaRPr lang="bg-BG"/>
        </a:p>
      </dgm:t>
    </dgm:pt>
    <dgm:pt modelId="{C2B19EAD-CFB5-44A2-AC61-615F8654DACE}" type="sibTrans" cxnId="{1AD85FB2-06C4-4E72-AFF6-C6D133531AF2}">
      <dgm:prSet/>
      <dgm:spPr/>
      <dgm:t>
        <a:bodyPr/>
        <a:lstStyle/>
        <a:p>
          <a:endParaRPr lang="bg-BG"/>
        </a:p>
      </dgm:t>
    </dgm:pt>
    <dgm:pt modelId="{90666C08-D8E8-40E3-B1FF-B62EC886FBC8}">
      <dgm:prSet phldrT="[Text]" custT="1"/>
      <dgm:spPr/>
      <dgm:t>
        <a:bodyPr/>
        <a:lstStyle/>
        <a:p>
          <a:r>
            <a:rPr lang="bg-BG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Булинг</a:t>
          </a:r>
          <a:r>
            <a:rPr lang="bg-BG" sz="1200" dirty="0" smtClean="0"/>
            <a:t> </a:t>
          </a:r>
          <a:endParaRPr lang="bg-BG" sz="1200" dirty="0"/>
        </a:p>
      </dgm:t>
    </dgm:pt>
    <dgm:pt modelId="{D9C07570-81A6-4D49-8281-065B0F272BF4}" type="parTrans" cxnId="{023207AF-90B6-45AF-807D-145FFB712857}">
      <dgm:prSet/>
      <dgm:spPr/>
      <dgm:t>
        <a:bodyPr/>
        <a:lstStyle/>
        <a:p>
          <a:endParaRPr lang="bg-BG"/>
        </a:p>
      </dgm:t>
    </dgm:pt>
    <dgm:pt modelId="{EBD1013F-AE79-4E35-8BF6-6339F0A366D4}" type="sibTrans" cxnId="{023207AF-90B6-45AF-807D-145FFB712857}">
      <dgm:prSet/>
      <dgm:spPr/>
      <dgm:t>
        <a:bodyPr/>
        <a:lstStyle/>
        <a:p>
          <a:endParaRPr lang="bg-BG"/>
        </a:p>
      </dgm:t>
    </dgm:pt>
    <dgm:pt modelId="{6152F6D5-B661-4315-AD89-A868E100B225}">
      <dgm:prSet phldrT="[Text]" custT="1"/>
      <dgm:spPr/>
      <dgm:t>
        <a:bodyPr/>
        <a:lstStyle/>
        <a:p>
          <a:r>
            <a:rPr lang="bg-BG" sz="2000" b="0" dirty="0" smtClean="0">
              <a:effectLst/>
            </a:rPr>
            <a:t>Жертва</a:t>
          </a:r>
          <a:r>
            <a:rPr lang="bg-BG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bg-BG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FEFC61-2684-4FF5-B681-9BE92B17FD4F}" type="parTrans" cxnId="{0D32D1E8-0122-4292-BF13-47E46488775B}">
      <dgm:prSet/>
      <dgm:spPr/>
      <dgm:t>
        <a:bodyPr/>
        <a:lstStyle/>
        <a:p>
          <a:endParaRPr lang="bg-BG"/>
        </a:p>
      </dgm:t>
    </dgm:pt>
    <dgm:pt modelId="{C26AA41D-70EC-445B-A165-38BD2D605C60}" type="sibTrans" cxnId="{0D32D1E8-0122-4292-BF13-47E46488775B}">
      <dgm:prSet/>
      <dgm:spPr/>
      <dgm:t>
        <a:bodyPr/>
        <a:lstStyle/>
        <a:p>
          <a:endParaRPr lang="bg-BG"/>
        </a:p>
      </dgm:t>
    </dgm:pt>
    <dgm:pt modelId="{6A81E8F9-E410-400A-90B9-EF79353ACB19}">
      <dgm:prSet/>
      <dgm:spPr/>
      <dgm:t>
        <a:bodyPr/>
        <a:lstStyle/>
        <a:p>
          <a:endParaRPr lang="bg-BG" dirty="0"/>
        </a:p>
      </dgm:t>
    </dgm:pt>
    <dgm:pt modelId="{639A27B2-0EA1-459D-A4A2-4B650F936D01}" type="parTrans" cxnId="{2E2D94BD-5D93-47D4-9174-AB32CA12431C}">
      <dgm:prSet/>
      <dgm:spPr/>
      <dgm:t>
        <a:bodyPr/>
        <a:lstStyle/>
        <a:p>
          <a:endParaRPr lang="bg-BG"/>
        </a:p>
      </dgm:t>
    </dgm:pt>
    <dgm:pt modelId="{155E615F-8B57-4C39-85CE-3756319E5BC7}" type="sibTrans" cxnId="{2E2D94BD-5D93-47D4-9174-AB32CA12431C}">
      <dgm:prSet/>
      <dgm:spPr/>
      <dgm:t>
        <a:bodyPr/>
        <a:lstStyle/>
        <a:p>
          <a:endParaRPr lang="bg-BG"/>
        </a:p>
      </dgm:t>
    </dgm:pt>
    <dgm:pt modelId="{2E5D4716-4CDF-4F07-85DE-051C7F843091}" type="pres">
      <dgm:prSet presAssocID="{377D9939-CC92-47D4-93EB-C2ABEEDBCB3A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0BE0EBDB-32C6-447E-B292-42729742895F}" type="pres">
      <dgm:prSet presAssocID="{7DCCA28C-D342-4581-BE3A-EE507667F25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F571A82-D8F8-4CB6-BAB5-2D29CC7BB617}" type="pres">
      <dgm:prSet presAssocID="{7DCCA28C-D342-4581-BE3A-EE507667F252}" presName="gear1srcNode" presStyleLbl="node1" presStyleIdx="0" presStyleCnt="3"/>
      <dgm:spPr/>
      <dgm:t>
        <a:bodyPr/>
        <a:lstStyle/>
        <a:p>
          <a:endParaRPr lang="bg-BG"/>
        </a:p>
      </dgm:t>
    </dgm:pt>
    <dgm:pt modelId="{09FE4F8D-430A-4D6E-B88F-89903E5E2553}" type="pres">
      <dgm:prSet presAssocID="{7DCCA28C-D342-4581-BE3A-EE507667F252}" presName="gear1dstNode" presStyleLbl="node1" presStyleIdx="0" presStyleCnt="3"/>
      <dgm:spPr/>
      <dgm:t>
        <a:bodyPr/>
        <a:lstStyle/>
        <a:p>
          <a:endParaRPr lang="bg-BG"/>
        </a:p>
      </dgm:t>
    </dgm:pt>
    <dgm:pt modelId="{EA327AAC-B4E1-4389-96B5-3FCA97D64E96}" type="pres">
      <dgm:prSet presAssocID="{90666C08-D8E8-40E3-B1FF-B62EC886FBC8}" presName="gear2" presStyleLbl="node1" presStyleIdx="1" presStyleCnt="3" custLinFactNeighborX="1082" custLinFactNeighborY="-1642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737D8C2-742D-451D-ADDE-6A6CC281B4E1}" type="pres">
      <dgm:prSet presAssocID="{90666C08-D8E8-40E3-B1FF-B62EC886FBC8}" presName="gear2srcNode" presStyleLbl="node1" presStyleIdx="1" presStyleCnt="3"/>
      <dgm:spPr/>
      <dgm:t>
        <a:bodyPr/>
        <a:lstStyle/>
        <a:p>
          <a:endParaRPr lang="bg-BG"/>
        </a:p>
      </dgm:t>
    </dgm:pt>
    <dgm:pt modelId="{B83EB042-5420-4D7C-A4A7-4E0CC5B20589}" type="pres">
      <dgm:prSet presAssocID="{90666C08-D8E8-40E3-B1FF-B62EC886FBC8}" presName="gear2dstNode" presStyleLbl="node1" presStyleIdx="1" presStyleCnt="3"/>
      <dgm:spPr/>
      <dgm:t>
        <a:bodyPr/>
        <a:lstStyle/>
        <a:p>
          <a:endParaRPr lang="bg-BG"/>
        </a:p>
      </dgm:t>
    </dgm:pt>
    <dgm:pt modelId="{77131DF2-CC43-40C5-A8E4-D318EBC36558}" type="pres">
      <dgm:prSet presAssocID="{6152F6D5-B661-4315-AD89-A868E100B225}" presName="gear3" presStyleLbl="node1" presStyleIdx="2" presStyleCnt="3"/>
      <dgm:spPr/>
      <dgm:t>
        <a:bodyPr/>
        <a:lstStyle/>
        <a:p>
          <a:endParaRPr lang="bg-BG"/>
        </a:p>
      </dgm:t>
    </dgm:pt>
    <dgm:pt modelId="{40D10AA7-4B9D-444A-B26F-C0FBA2D84D42}" type="pres">
      <dgm:prSet presAssocID="{6152F6D5-B661-4315-AD89-A868E100B22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647971F-2E48-4387-A6F3-622CB7DCB901}" type="pres">
      <dgm:prSet presAssocID="{6152F6D5-B661-4315-AD89-A868E100B225}" presName="gear3srcNode" presStyleLbl="node1" presStyleIdx="2" presStyleCnt="3"/>
      <dgm:spPr/>
      <dgm:t>
        <a:bodyPr/>
        <a:lstStyle/>
        <a:p>
          <a:endParaRPr lang="bg-BG"/>
        </a:p>
      </dgm:t>
    </dgm:pt>
    <dgm:pt modelId="{22D3A09E-10A8-4258-876A-7DFA6C13FF4A}" type="pres">
      <dgm:prSet presAssocID="{6152F6D5-B661-4315-AD89-A868E100B225}" presName="gear3dstNode" presStyleLbl="node1" presStyleIdx="2" presStyleCnt="3"/>
      <dgm:spPr/>
      <dgm:t>
        <a:bodyPr/>
        <a:lstStyle/>
        <a:p>
          <a:endParaRPr lang="bg-BG"/>
        </a:p>
      </dgm:t>
    </dgm:pt>
    <dgm:pt modelId="{36722E43-4F01-4B76-AA12-D2EAFCD0BF24}" type="pres">
      <dgm:prSet presAssocID="{C2B19EAD-CFB5-44A2-AC61-615F8654DACE}" presName="connector1" presStyleLbl="sibTrans2D1" presStyleIdx="0" presStyleCnt="3"/>
      <dgm:spPr/>
      <dgm:t>
        <a:bodyPr/>
        <a:lstStyle/>
        <a:p>
          <a:endParaRPr lang="bg-BG"/>
        </a:p>
      </dgm:t>
    </dgm:pt>
    <dgm:pt modelId="{AC9FDDA2-78C3-475E-823A-E99FA4219AEC}" type="pres">
      <dgm:prSet presAssocID="{EBD1013F-AE79-4E35-8BF6-6339F0A366D4}" presName="connector2" presStyleLbl="sibTrans2D1" presStyleIdx="1" presStyleCnt="3"/>
      <dgm:spPr/>
      <dgm:t>
        <a:bodyPr/>
        <a:lstStyle/>
        <a:p>
          <a:endParaRPr lang="bg-BG"/>
        </a:p>
      </dgm:t>
    </dgm:pt>
    <dgm:pt modelId="{B895E7DC-30A1-4130-A3DD-251C37490CCD}" type="pres">
      <dgm:prSet presAssocID="{C26AA41D-70EC-445B-A165-38BD2D605C60}" presName="connector3" presStyleLbl="sibTrans2D1" presStyleIdx="2" presStyleCnt="3"/>
      <dgm:spPr/>
      <dgm:t>
        <a:bodyPr/>
        <a:lstStyle/>
        <a:p>
          <a:endParaRPr lang="bg-BG"/>
        </a:p>
      </dgm:t>
    </dgm:pt>
  </dgm:ptLst>
  <dgm:cxnLst>
    <dgm:cxn modelId="{44C35B1F-8556-4B01-84F4-7D675C4C4AA4}" type="presOf" srcId="{6152F6D5-B661-4315-AD89-A868E100B225}" destId="{0647971F-2E48-4387-A6F3-622CB7DCB901}" srcOrd="2" destOrd="0" presId="urn:microsoft.com/office/officeart/2005/8/layout/gear1"/>
    <dgm:cxn modelId="{7EF2C9C1-D89A-4DD0-81E6-91B4CE013969}" type="presOf" srcId="{6152F6D5-B661-4315-AD89-A868E100B225}" destId="{77131DF2-CC43-40C5-A8E4-D318EBC36558}" srcOrd="0" destOrd="0" presId="urn:microsoft.com/office/officeart/2005/8/layout/gear1"/>
    <dgm:cxn modelId="{EDC17208-1251-46EF-856B-9586AE2CFC4F}" type="presOf" srcId="{C2B19EAD-CFB5-44A2-AC61-615F8654DACE}" destId="{36722E43-4F01-4B76-AA12-D2EAFCD0BF24}" srcOrd="0" destOrd="0" presId="urn:microsoft.com/office/officeart/2005/8/layout/gear1"/>
    <dgm:cxn modelId="{39E44D56-A63E-40DC-8009-BD37C5E30735}" type="presOf" srcId="{90666C08-D8E8-40E3-B1FF-B62EC886FBC8}" destId="{9737D8C2-742D-451D-ADDE-6A6CC281B4E1}" srcOrd="1" destOrd="0" presId="urn:microsoft.com/office/officeart/2005/8/layout/gear1"/>
    <dgm:cxn modelId="{D44D1144-C727-4202-AA6A-5F77DD86853E}" type="presOf" srcId="{6152F6D5-B661-4315-AD89-A868E100B225}" destId="{40D10AA7-4B9D-444A-B26F-C0FBA2D84D42}" srcOrd="1" destOrd="0" presId="urn:microsoft.com/office/officeart/2005/8/layout/gear1"/>
    <dgm:cxn modelId="{835B5FA8-684B-4788-A6DE-309F48E6669D}" type="presOf" srcId="{377D9939-CC92-47D4-93EB-C2ABEEDBCB3A}" destId="{2E5D4716-4CDF-4F07-85DE-051C7F843091}" srcOrd="0" destOrd="0" presId="urn:microsoft.com/office/officeart/2005/8/layout/gear1"/>
    <dgm:cxn modelId="{2E2D94BD-5D93-47D4-9174-AB32CA12431C}" srcId="{377D9939-CC92-47D4-93EB-C2ABEEDBCB3A}" destId="{6A81E8F9-E410-400A-90B9-EF79353ACB19}" srcOrd="3" destOrd="0" parTransId="{639A27B2-0EA1-459D-A4A2-4B650F936D01}" sibTransId="{155E615F-8B57-4C39-85CE-3756319E5BC7}"/>
    <dgm:cxn modelId="{1AD85FB2-06C4-4E72-AFF6-C6D133531AF2}" srcId="{377D9939-CC92-47D4-93EB-C2ABEEDBCB3A}" destId="{7DCCA28C-D342-4581-BE3A-EE507667F252}" srcOrd="0" destOrd="0" parTransId="{E7934AAD-2F0B-4DBF-A53D-CEBCE24F9235}" sibTransId="{C2B19EAD-CFB5-44A2-AC61-615F8654DACE}"/>
    <dgm:cxn modelId="{2E44FA1F-66A8-44C6-9700-9D7492460659}" type="presOf" srcId="{C26AA41D-70EC-445B-A165-38BD2D605C60}" destId="{B895E7DC-30A1-4130-A3DD-251C37490CCD}" srcOrd="0" destOrd="0" presId="urn:microsoft.com/office/officeart/2005/8/layout/gear1"/>
    <dgm:cxn modelId="{CC8D56A9-06AD-477F-955E-63B7DDD1199B}" type="presOf" srcId="{90666C08-D8E8-40E3-B1FF-B62EC886FBC8}" destId="{EA327AAC-B4E1-4389-96B5-3FCA97D64E96}" srcOrd="0" destOrd="0" presId="urn:microsoft.com/office/officeart/2005/8/layout/gear1"/>
    <dgm:cxn modelId="{0D32D1E8-0122-4292-BF13-47E46488775B}" srcId="{377D9939-CC92-47D4-93EB-C2ABEEDBCB3A}" destId="{6152F6D5-B661-4315-AD89-A868E100B225}" srcOrd="2" destOrd="0" parTransId="{2CFEFC61-2684-4FF5-B681-9BE92B17FD4F}" sibTransId="{C26AA41D-70EC-445B-A165-38BD2D605C60}"/>
    <dgm:cxn modelId="{B79D4D69-996A-40D3-838B-9B8703B0FEEA}" type="presOf" srcId="{7DCCA28C-D342-4581-BE3A-EE507667F252}" destId="{09FE4F8D-430A-4D6E-B88F-89903E5E2553}" srcOrd="2" destOrd="0" presId="urn:microsoft.com/office/officeart/2005/8/layout/gear1"/>
    <dgm:cxn modelId="{023207AF-90B6-45AF-807D-145FFB712857}" srcId="{377D9939-CC92-47D4-93EB-C2ABEEDBCB3A}" destId="{90666C08-D8E8-40E3-B1FF-B62EC886FBC8}" srcOrd="1" destOrd="0" parTransId="{D9C07570-81A6-4D49-8281-065B0F272BF4}" sibTransId="{EBD1013F-AE79-4E35-8BF6-6339F0A366D4}"/>
    <dgm:cxn modelId="{67C395E4-1C39-471A-854D-95B85E6D13F4}" type="presOf" srcId="{7DCCA28C-D342-4581-BE3A-EE507667F252}" destId="{0F571A82-D8F8-4CB6-BAB5-2D29CC7BB617}" srcOrd="1" destOrd="0" presId="urn:microsoft.com/office/officeart/2005/8/layout/gear1"/>
    <dgm:cxn modelId="{967B44C1-A346-46B8-9FFB-5D2CE98F39E7}" type="presOf" srcId="{90666C08-D8E8-40E3-B1FF-B62EC886FBC8}" destId="{B83EB042-5420-4D7C-A4A7-4E0CC5B20589}" srcOrd="2" destOrd="0" presId="urn:microsoft.com/office/officeart/2005/8/layout/gear1"/>
    <dgm:cxn modelId="{7884FF9F-D20C-48A8-A8DD-4A3625E3B580}" type="presOf" srcId="{6152F6D5-B661-4315-AD89-A868E100B225}" destId="{22D3A09E-10A8-4258-876A-7DFA6C13FF4A}" srcOrd="3" destOrd="0" presId="urn:microsoft.com/office/officeart/2005/8/layout/gear1"/>
    <dgm:cxn modelId="{97359BA0-E873-420D-98AC-16D9CF637CF0}" type="presOf" srcId="{7DCCA28C-D342-4581-BE3A-EE507667F252}" destId="{0BE0EBDB-32C6-447E-B292-42729742895F}" srcOrd="0" destOrd="0" presId="urn:microsoft.com/office/officeart/2005/8/layout/gear1"/>
    <dgm:cxn modelId="{589A911A-5A9A-4F97-97C2-C99AD9F5D0D2}" type="presOf" srcId="{EBD1013F-AE79-4E35-8BF6-6339F0A366D4}" destId="{AC9FDDA2-78C3-475E-823A-E99FA4219AEC}" srcOrd="0" destOrd="0" presId="urn:microsoft.com/office/officeart/2005/8/layout/gear1"/>
    <dgm:cxn modelId="{C7385B97-2A0F-47C5-9DE0-10B0E457F946}" type="presParOf" srcId="{2E5D4716-4CDF-4F07-85DE-051C7F843091}" destId="{0BE0EBDB-32C6-447E-B292-42729742895F}" srcOrd="0" destOrd="0" presId="urn:microsoft.com/office/officeart/2005/8/layout/gear1"/>
    <dgm:cxn modelId="{E22F2775-6EEE-417B-A340-28392608C713}" type="presParOf" srcId="{2E5D4716-4CDF-4F07-85DE-051C7F843091}" destId="{0F571A82-D8F8-4CB6-BAB5-2D29CC7BB617}" srcOrd="1" destOrd="0" presId="urn:microsoft.com/office/officeart/2005/8/layout/gear1"/>
    <dgm:cxn modelId="{401D194D-AFCB-4F16-A8FF-500B61610736}" type="presParOf" srcId="{2E5D4716-4CDF-4F07-85DE-051C7F843091}" destId="{09FE4F8D-430A-4D6E-B88F-89903E5E2553}" srcOrd="2" destOrd="0" presId="urn:microsoft.com/office/officeart/2005/8/layout/gear1"/>
    <dgm:cxn modelId="{DEF16B80-40F1-49A4-8E0F-BD8C674CB570}" type="presParOf" srcId="{2E5D4716-4CDF-4F07-85DE-051C7F843091}" destId="{EA327AAC-B4E1-4389-96B5-3FCA97D64E96}" srcOrd="3" destOrd="0" presId="urn:microsoft.com/office/officeart/2005/8/layout/gear1"/>
    <dgm:cxn modelId="{E8FE2BA8-EE89-4A54-A14D-576873F4FBA7}" type="presParOf" srcId="{2E5D4716-4CDF-4F07-85DE-051C7F843091}" destId="{9737D8C2-742D-451D-ADDE-6A6CC281B4E1}" srcOrd="4" destOrd="0" presId="urn:microsoft.com/office/officeart/2005/8/layout/gear1"/>
    <dgm:cxn modelId="{4EDCE9B3-3BA6-4156-8B97-837652AAFC34}" type="presParOf" srcId="{2E5D4716-4CDF-4F07-85DE-051C7F843091}" destId="{B83EB042-5420-4D7C-A4A7-4E0CC5B20589}" srcOrd="5" destOrd="0" presId="urn:microsoft.com/office/officeart/2005/8/layout/gear1"/>
    <dgm:cxn modelId="{E1D6487D-646F-46CE-8C92-CF34E7FCFFB9}" type="presParOf" srcId="{2E5D4716-4CDF-4F07-85DE-051C7F843091}" destId="{77131DF2-CC43-40C5-A8E4-D318EBC36558}" srcOrd="6" destOrd="0" presId="urn:microsoft.com/office/officeart/2005/8/layout/gear1"/>
    <dgm:cxn modelId="{A25CAB4D-BB68-474F-8436-F2E58616D56C}" type="presParOf" srcId="{2E5D4716-4CDF-4F07-85DE-051C7F843091}" destId="{40D10AA7-4B9D-444A-B26F-C0FBA2D84D42}" srcOrd="7" destOrd="0" presId="urn:microsoft.com/office/officeart/2005/8/layout/gear1"/>
    <dgm:cxn modelId="{7C3598DC-F582-4510-A704-5D922DD98437}" type="presParOf" srcId="{2E5D4716-4CDF-4F07-85DE-051C7F843091}" destId="{0647971F-2E48-4387-A6F3-622CB7DCB901}" srcOrd="8" destOrd="0" presId="urn:microsoft.com/office/officeart/2005/8/layout/gear1"/>
    <dgm:cxn modelId="{2C1539AE-4ADF-4377-AEFA-D0F834CB0F28}" type="presParOf" srcId="{2E5D4716-4CDF-4F07-85DE-051C7F843091}" destId="{22D3A09E-10A8-4258-876A-7DFA6C13FF4A}" srcOrd="9" destOrd="0" presId="urn:microsoft.com/office/officeart/2005/8/layout/gear1"/>
    <dgm:cxn modelId="{B0948899-2F76-4973-BF04-7766B7F46827}" type="presParOf" srcId="{2E5D4716-4CDF-4F07-85DE-051C7F843091}" destId="{36722E43-4F01-4B76-AA12-D2EAFCD0BF24}" srcOrd="10" destOrd="0" presId="urn:microsoft.com/office/officeart/2005/8/layout/gear1"/>
    <dgm:cxn modelId="{18F66214-2F07-47E4-A1D3-3D3D6D88E387}" type="presParOf" srcId="{2E5D4716-4CDF-4F07-85DE-051C7F843091}" destId="{AC9FDDA2-78C3-475E-823A-E99FA4219AEC}" srcOrd="11" destOrd="0" presId="urn:microsoft.com/office/officeart/2005/8/layout/gear1"/>
    <dgm:cxn modelId="{A662DB71-11AA-4EB0-9854-E851545DFBD7}" type="presParOf" srcId="{2E5D4716-4CDF-4F07-85DE-051C7F843091}" destId="{B895E7DC-30A1-4130-A3DD-251C37490CC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1C746F-AEE9-468A-BDED-2504DB4362BA}" type="doc">
      <dgm:prSet loTypeId="urn:microsoft.com/office/officeart/2005/8/layout/cycle7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2C59427-1632-4A71-844B-192A15CBBEE4}">
      <dgm:prSet phldrT="[Text]"/>
      <dgm:spPr/>
      <dgm:t>
        <a:bodyPr/>
        <a:lstStyle/>
        <a:p>
          <a:r>
            <a:rPr lang="bg-BG" dirty="0" smtClean="0"/>
            <a:t>ДИРЕКТЕН</a:t>
          </a:r>
          <a:endParaRPr lang="bg-BG" dirty="0"/>
        </a:p>
      </dgm:t>
    </dgm:pt>
    <dgm:pt modelId="{43E9CE74-4EC3-4715-A7D2-D2CFE41CF5CF}" type="parTrans" cxnId="{215237E9-DF0D-4AB0-B642-B8BB1C66A213}">
      <dgm:prSet/>
      <dgm:spPr/>
      <dgm:t>
        <a:bodyPr/>
        <a:lstStyle/>
        <a:p>
          <a:endParaRPr lang="bg-BG"/>
        </a:p>
      </dgm:t>
    </dgm:pt>
    <dgm:pt modelId="{E5C4E7B1-1919-47ED-BEFF-CE028B59C5A0}" type="sibTrans" cxnId="{215237E9-DF0D-4AB0-B642-B8BB1C66A213}">
      <dgm:prSet/>
      <dgm:spPr/>
      <dgm:t>
        <a:bodyPr/>
        <a:lstStyle/>
        <a:p>
          <a:endParaRPr lang="bg-BG"/>
        </a:p>
      </dgm:t>
    </dgm:pt>
    <dgm:pt modelId="{0B8A1D8E-F193-48F2-913C-7B559F93021E}">
      <dgm:prSet phldrT="[Text]"/>
      <dgm:spPr/>
      <dgm:t>
        <a:bodyPr/>
        <a:lstStyle/>
        <a:p>
          <a:r>
            <a:rPr lang="bg-BG" dirty="0" smtClean="0"/>
            <a:t>ИНДИРЕКТЕН</a:t>
          </a:r>
          <a:endParaRPr lang="bg-BG" dirty="0"/>
        </a:p>
      </dgm:t>
    </dgm:pt>
    <dgm:pt modelId="{17CA270F-0CD8-455D-8A29-64C1D8F53E8F}" type="parTrans" cxnId="{80F4156F-6BE6-4075-AB48-9916068B7FF2}">
      <dgm:prSet/>
      <dgm:spPr/>
      <dgm:t>
        <a:bodyPr/>
        <a:lstStyle/>
        <a:p>
          <a:endParaRPr lang="bg-BG"/>
        </a:p>
      </dgm:t>
    </dgm:pt>
    <dgm:pt modelId="{03533B45-9AB9-4CA1-B223-66E88BA1F348}" type="sibTrans" cxnId="{80F4156F-6BE6-4075-AB48-9916068B7FF2}">
      <dgm:prSet/>
      <dgm:spPr/>
      <dgm:t>
        <a:bodyPr/>
        <a:lstStyle/>
        <a:p>
          <a:endParaRPr lang="bg-BG"/>
        </a:p>
      </dgm:t>
    </dgm:pt>
    <dgm:pt modelId="{E2E16647-9A69-4A14-AA0D-CA512CC9330E}" type="pres">
      <dgm:prSet presAssocID="{101C746F-AEE9-468A-BDED-2504DB4362BA}" presName="Name0" presStyleCnt="0">
        <dgm:presLayoutVars>
          <dgm:dir/>
          <dgm:resizeHandles val="exact"/>
        </dgm:presLayoutVars>
      </dgm:prSet>
      <dgm:spPr/>
    </dgm:pt>
    <dgm:pt modelId="{D22C1FB2-60CD-4AD8-A7BE-4FDB5D5C54C5}" type="pres">
      <dgm:prSet presAssocID="{22C59427-1632-4A71-844B-192A15CBBEE4}" presName="node" presStyleLbl="node1" presStyleIdx="0" presStyleCnt="2" custScaleY="65020" custRadScaleRad="89071" custRadScaleInc="-71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9AE5CD1-381C-4958-92F8-41EEA6076074}" type="pres">
      <dgm:prSet presAssocID="{E5C4E7B1-1919-47ED-BEFF-CE028B59C5A0}" presName="sibTrans" presStyleLbl="sibTrans2D1" presStyleIdx="0" presStyleCnt="2"/>
      <dgm:spPr/>
    </dgm:pt>
    <dgm:pt modelId="{49F34531-508B-44A4-8938-E50A6CE0BA48}" type="pres">
      <dgm:prSet presAssocID="{E5C4E7B1-1919-47ED-BEFF-CE028B59C5A0}" presName="connectorText" presStyleLbl="sibTrans2D1" presStyleIdx="0" presStyleCnt="2"/>
      <dgm:spPr/>
    </dgm:pt>
    <dgm:pt modelId="{B33F2E2C-7F15-481D-85D3-C4FF26899DD3}" type="pres">
      <dgm:prSet presAssocID="{0B8A1D8E-F193-48F2-913C-7B559F93021E}" presName="node" presStyleLbl="node1" presStyleIdx="1" presStyleCnt="2" custScaleY="6502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DB18C3D-34FD-48B1-8523-A92D3B3A985F}" type="pres">
      <dgm:prSet presAssocID="{03533B45-9AB9-4CA1-B223-66E88BA1F348}" presName="sibTrans" presStyleLbl="sibTrans2D1" presStyleIdx="1" presStyleCnt="2"/>
      <dgm:spPr/>
    </dgm:pt>
    <dgm:pt modelId="{125B18D8-FA14-44CA-A2C0-358B08C1743D}" type="pres">
      <dgm:prSet presAssocID="{03533B45-9AB9-4CA1-B223-66E88BA1F348}" presName="connectorText" presStyleLbl="sibTrans2D1" presStyleIdx="1" presStyleCnt="2"/>
      <dgm:spPr/>
    </dgm:pt>
  </dgm:ptLst>
  <dgm:cxnLst>
    <dgm:cxn modelId="{DFA9EBC2-E3BC-49CD-A9AA-190CA3EC92FD}" type="presOf" srcId="{E5C4E7B1-1919-47ED-BEFF-CE028B59C5A0}" destId="{49F34531-508B-44A4-8938-E50A6CE0BA48}" srcOrd="1" destOrd="0" presId="urn:microsoft.com/office/officeart/2005/8/layout/cycle7"/>
    <dgm:cxn modelId="{215237E9-DF0D-4AB0-B642-B8BB1C66A213}" srcId="{101C746F-AEE9-468A-BDED-2504DB4362BA}" destId="{22C59427-1632-4A71-844B-192A15CBBEE4}" srcOrd="0" destOrd="0" parTransId="{43E9CE74-4EC3-4715-A7D2-D2CFE41CF5CF}" sibTransId="{E5C4E7B1-1919-47ED-BEFF-CE028B59C5A0}"/>
    <dgm:cxn modelId="{A6FBB8EA-1F17-45BF-84FE-8ADFE0802A73}" type="presOf" srcId="{E5C4E7B1-1919-47ED-BEFF-CE028B59C5A0}" destId="{F9AE5CD1-381C-4958-92F8-41EEA6076074}" srcOrd="0" destOrd="0" presId="urn:microsoft.com/office/officeart/2005/8/layout/cycle7"/>
    <dgm:cxn modelId="{80F4156F-6BE6-4075-AB48-9916068B7FF2}" srcId="{101C746F-AEE9-468A-BDED-2504DB4362BA}" destId="{0B8A1D8E-F193-48F2-913C-7B559F93021E}" srcOrd="1" destOrd="0" parTransId="{17CA270F-0CD8-455D-8A29-64C1D8F53E8F}" sibTransId="{03533B45-9AB9-4CA1-B223-66E88BA1F348}"/>
    <dgm:cxn modelId="{30E3493F-51EC-404D-B211-FCEB2FF88507}" type="presOf" srcId="{22C59427-1632-4A71-844B-192A15CBBEE4}" destId="{D22C1FB2-60CD-4AD8-A7BE-4FDB5D5C54C5}" srcOrd="0" destOrd="0" presId="urn:microsoft.com/office/officeart/2005/8/layout/cycle7"/>
    <dgm:cxn modelId="{5719FBFB-CCF9-4BE6-8DF2-1E4A4D89F79C}" type="presOf" srcId="{101C746F-AEE9-468A-BDED-2504DB4362BA}" destId="{E2E16647-9A69-4A14-AA0D-CA512CC9330E}" srcOrd="0" destOrd="0" presId="urn:microsoft.com/office/officeart/2005/8/layout/cycle7"/>
    <dgm:cxn modelId="{0B8AB787-406D-40C1-B659-47635BBD937E}" type="presOf" srcId="{03533B45-9AB9-4CA1-B223-66E88BA1F348}" destId="{125B18D8-FA14-44CA-A2C0-358B08C1743D}" srcOrd="1" destOrd="0" presId="urn:microsoft.com/office/officeart/2005/8/layout/cycle7"/>
    <dgm:cxn modelId="{D99DC87C-853C-43B0-BF80-076F7D32E3DA}" type="presOf" srcId="{03533B45-9AB9-4CA1-B223-66E88BA1F348}" destId="{ADB18C3D-34FD-48B1-8523-A92D3B3A985F}" srcOrd="0" destOrd="0" presId="urn:microsoft.com/office/officeart/2005/8/layout/cycle7"/>
    <dgm:cxn modelId="{A950891C-C92E-46AD-B928-EDE36F25340C}" type="presOf" srcId="{0B8A1D8E-F193-48F2-913C-7B559F93021E}" destId="{B33F2E2C-7F15-481D-85D3-C4FF26899DD3}" srcOrd="0" destOrd="0" presId="urn:microsoft.com/office/officeart/2005/8/layout/cycle7"/>
    <dgm:cxn modelId="{E0387642-CAAD-4462-86B2-FC7D8CECD2BA}" type="presParOf" srcId="{E2E16647-9A69-4A14-AA0D-CA512CC9330E}" destId="{D22C1FB2-60CD-4AD8-A7BE-4FDB5D5C54C5}" srcOrd="0" destOrd="0" presId="urn:microsoft.com/office/officeart/2005/8/layout/cycle7"/>
    <dgm:cxn modelId="{3DB514FA-D8D1-4AAB-8988-A4CEC573822D}" type="presParOf" srcId="{E2E16647-9A69-4A14-AA0D-CA512CC9330E}" destId="{F9AE5CD1-381C-4958-92F8-41EEA6076074}" srcOrd="1" destOrd="0" presId="urn:microsoft.com/office/officeart/2005/8/layout/cycle7"/>
    <dgm:cxn modelId="{41E3B677-E1B5-4FE6-A44B-D093B8006912}" type="presParOf" srcId="{F9AE5CD1-381C-4958-92F8-41EEA6076074}" destId="{49F34531-508B-44A4-8938-E50A6CE0BA48}" srcOrd="0" destOrd="0" presId="urn:microsoft.com/office/officeart/2005/8/layout/cycle7"/>
    <dgm:cxn modelId="{7929812E-382C-4DD4-B1F4-EB08DD5EA771}" type="presParOf" srcId="{E2E16647-9A69-4A14-AA0D-CA512CC9330E}" destId="{B33F2E2C-7F15-481D-85D3-C4FF26899DD3}" srcOrd="2" destOrd="0" presId="urn:microsoft.com/office/officeart/2005/8/layout/cycle7"/>
    <dgm:cxn modelId="{577227D6-060D-427E-A0FE-5D29ACBFD558}" type="presParOf" srcId="{E2E16647-9A69-4A14-AA0D-CA512CC9330E}" destId="{ADB18C3D-34FD-48B1-8523-A92D3B3A985F}" srcOrd="3" destOrd="0" presId="urn:microsoft.com/office/officeart/2005/8/layout/cycle7"/>
    <dgm:cxn modelId="{AF66D095-C89A-4C6B-B4FD-87B999616A58}" type="presParOf" srcId="{ADB18C3D-34FD-48B1-8523-A92D3B3A985F}" destId="{125B18D8-FA14-44CA-A2C0-358B08C1743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398B74-AF2D-47CA-A94A-055ABF91AB8A}" type="doc">
      <dgm:prSet loTypeId="urn:microsoft.com/office/officeart/2005/8/layout/cycle6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F11782C-CA5E-491E-9E0C-5A2041265D53}">
      <dgm:prSet phldrT="[Text]"/>
      <dgm:spPr/>
      <dgm:t>
        <a:bodyPr/>
        <a:lstStyle/>
        <a:p>
          <a:r>
            <a:rPr lang="bg-BG" dirty="0" smtClean="0"/>
            <a:t>Булинг в училище</a:t>
          </a:r>
          <a:endParaRPr lang="bg-BG" dirty="0"/>
        </a:p>
      </dgm:t>
    </dgm:pt>
    <dgm:pt modelId="{EDAACF04-0435-4659-9830-8DB9E9A07B77}" type="parTrans" cxnId="{A7BB1646-EC19-4647-8790-37C52BA4AE80}">
      <dgm:prSet/>
      <dgm:spPr/>
      <dgm:t>
        <a:bodyPr/>
        <a:lstStyle/>
        <a:p>
          <a:endParaRPr lang="bg-BG"/>
        </a:p>
      </dgm:t>
    </dgm:pt>
    <dgm:pt modelId="{E31AE193-F20B-4C9E-8FB2-BC3ADC4A8540}" type="sibTrans" cxnId="{A7BB1646-EC19-4647-8790-37C52BA4AE80}">
      <dgm:prSet/>
      <dgm:spPr/>
      <dgm:t>
        <a:bodyPr/>
        <a:lstStyle/>
        <a:p>
          <a:endParaRPr lang="bg-BG"/>
        </a:p>
      </dgm:t>
    </dgm:pt>
    <dgm:pt modelId="{69ECADC0-AB4A-4559-8D05-61A4E5B7DB24}">
      <dgm:prSet phldrT="[Text]"/>
      <dgm:spPr/>
      <dgm:t>
        <a:bodyPr/>
        <a:lstStyle/>
        <a:p>
          <a:r>
            <a:rPr lang="bg-BG" dirty="0" smtClean="0"/>
            <a:t>Вербален</a:t>
          </a:r>
          <a:endParaRPr lang="bg-BG" dirty="0"/>
        </a:p>
      </dgm:t>
    </dgm:pt>
    <dgm:pt modelId="{E7EF87EE-26AD-4AC4-A5AC-081634BE1B00}" type="parTrans" cxnId="{82AFFD1C-0D21-4E43-B600-2203B4F1959E}">
      <dgm:prSet/>
      <dgm:spPr/>
      <dgm:t>
        <a:bodyPr/>
        <a:lstStyle/>
        <a:p>
          <a:endParaRPr lang="bg-BG"/>
        </a:p>
      </dgm:t>
    </dgm:pt>
    <dgm:pt modelId="{9E5AA0EA-59BF-4B6F-A16E-7B695F07A277}" type="sibTrans" cxnId="{82AFFD1C-0D21-4E43-B600-2203B4F1959E}">
      <dgm:prSet/>
      <dgm:spPr/>
      <dgm:t>
        <a:bodyPr/>
        <a:lstStyle/>
        <a:p>
          <a:endParaRPr lang="bg-BG"/>
        </a:p>
      </dgm:t>
    </dgm:pt>
    <dgm:pt modelId="{EDDC771A-796F-4846-8951-3573FA557601}">
      <dgm:prSet phldrT="[Text]"/>
      <dgm:spPr/>
      <dgm:t>
        <a:bodyPr/>
        <a:lstStyle/>
        <a:p>
          <a:r>
            <a:rPr lang="bg-BG" dirty="0" smtClean="0"/>
            <a:t>Кибербулинг</a:t>
          </a:r>
          <a:endParaRPr lang="bg-BG" dirty="0"/>
        </a:p>
      </dgm:t>
    </dgm:pt>
    <dgm:pt modelId="{19DEC17F-0841-46B3-8285-8D821659A53C}" type="parTrans" cxnId="{3203A5E9-610C-4314-A3F1-830F9467588C}">
      <dgm:prSet/>
      <dgm:spPr/>
      <dgm:t>
        <a:bodyPr/>
        <a:lstStyle/>
        <a:p>
          <a:endParaRPr lang="bg-BG"/>
        </a:p>
      </dgm:t>
    </dgm:pt>
    <dgm:pt modelId="{699D2441-EDD3-45DD-B6C2-F4B6F906488C}" type="sibTrans" cxnId="{3203A5E9-610C-4314-A3F1-830F9467588C}">
      <dgm:prSet/>
      <dgm:spPr/>
      <dgm:t>
        <a:bodyPr/>
        <a:lstStyle/>
        <a:p>
          <a:endParaRPr lang="bg-BG"/>
        </a:p>
      </dgm:t>
    </dgm:pt>
    <dgm:pt modelId="{5A8368EB-25FF-4D32-9583-F55B9DE8DEFA}">
      <dgm:prSet phldrT="[Text]"/>
      <dgm:spPr/>
      <dgm:t>
        <a:bodyPr/>
        <a:lstStyle/>
        <a:p>
          <a:r>
            <a:rPr lang="bg-BG" dirty="0" smtClean="0"/>
            <a:t>Релационен</a:t>
          </a:r>
          <a:endParaRPr lang="bg-BG" dirty="0"/>
        </a:p>
      </dgm:t>
    </dgm:pt>
    <dgm:pt modelId="{C1A17352-EAE7-4F53-8779-4C363190AF52}" type="parTrans" cxnId="{DBADFBDD-0A8F-4D06-B0DD-5E1DD3B1741B}">
      <dgm:prSet/>
      <dgm:spPr/>
      <dgm:t>
        <a:bodyPr/>
        <a:lstStyle/>
        <a:p>
          <a:endParaRPr lang="bg-BG"/>
        </a:p>
      </dgm:t>
    </dgm:pt>
    <dgm:pt modelId="{E2BDF798-99F7-414E-8447-70B3152C2FF3}" type="sibTrans" cxnId="{DBADFBDD-0A8F-4D06-B0DD-5E1DD3B1741B}">
      <dgm:prSet/>
      <dgm:spPr/>
      <dgm:t>
        <a:bodyPr/>
        <a:lstStyle/>
        <a:p>
          <a:endParaRPr lang="bg-BG"/>
        </a:p>
      </dgm:t>
    </dgm:pt>
    <dgm:pt modelId="{93905445-C663-47F0-94B9-D08DBBF18AD1}">
      <dgm:prSet phldrT="[Text]"/>
      <dgm:spPr/>
      <dgm:t>
        <a:bodyPr/>
        <a:lstStyle/>
        <a:p>
          <a:r>
            <a:rPr lang="bg-BG" dirty="0" smtClean="0"/>
            <a:t>Физически</a:t>
          </a:r>
          <a:endParaRPr lang="bg-BG" dirty="0"/>
        </a:p>
      </dgm:t>
    </dgm:pt>
    <dgm:pt modelId="{8572C19A-DA2E-49E2-8143-C7DA540C4A67}" type="parTrans" cxnId="{06E92D1D-B2F0-4952-88B6-BBFD7C14F011}">
      <dgm:prSet/>
      <dgm:spPr/>
      <dgm:t>
        <a:bodyPr/>
        <a:lstStyle/>
        <a:p>
          <a:endParaRPr lang="bg-BG"/>
        </a:p>
      </dgm:t>
    </dgm:pt>
    <dgm:pt modelId="{A4D01992-677D-4573-9900-2C0FC0C302B7}" type="sibTrans" cxnId="{06E92D1D-B2F0-4952-88B6-BBFD7C14F011}">
      <dgm:prSet/>
      <dgm:spPr/>
      <dgm:t>
        <a:bodyPr/>
        <a:lstStyle/>
        <a:p>
          <a:endParaRPr lang="bg-BG"/>
        </a:p>
      </dgm:t>
    </dgm:pt>
    <dgm:pt modelId="{B6DC2289-A08F-4A20-8FDB-2C3940A79EE8}" type="pres">
      <dgm:prSet presAssocID="{42398B74-AF2D-47CA-A94A-055ABF91AB8A}" presName="cycle" presStyleCnt="0">
        <dgm:presLayoutVars>
          <dgm:dir/>
          <dgm:resizeHandles val="exact"/>
        </dgm:presLayoutVars>
      </dgm:prSet>
      <dgm:spPr/>
    </dgm:pt>
    <dgm:pt modelId="{DE17DB31-E976-49A4-BB59-0CEB1A76E1B8}" type="pres">
      <dgm:prSet presAssocID="{3F11782C-CA5E-491E-9E0C-5A2041265D53}" presName="node" presStyleLbl="node1" presStyleIdx="0" presStyleCnt="5">
        <dgm:presLayoutVars>
          <dgm:bulletEnabled val="1"/>
        </dgm:presLayoutVars>
      </dgm:prSet>
      <dgm:spPr/>
    </dgm:pt>
    <dgm:pt modelId="{1BF7FD6B-44C6-472B-9E5D-7AEC3BAC243D}" type="pres">
      <dgm:prSet presAssocID="{3F11782C-CA5E-491E-9E0C-5A2041265D53}" presName="spNode" presStyleCnt="0"/>
      <dgm:spPr/>
    </dgm:pt>
    <dgm:pt modelId="{8D287B71-DA9D-471F-9495-B2F2A61E5598}" type="pres">
      <dgm:prSet presAssocID="{E31AE193-F20B-4C9E-8FB2-BC3ADC4A8540}" presName="sibTrans" presStyleLbl="sibTrans1D1" presStyleIdx="0" presStyleCnt="5"/>
      <dgm:spPr/>
    </dgm:pt>
    <dgm:pt modelId="{96541E5A-AF01-49F4-893D-A047B4CBDF43}" type="pres">
      <dgm:prSet presAssocID="{69ECADC0-AB4A-4559-8D05-61A4E5B7DB24}" presName="node" presStyleLbl="node1" presStyleIdx="1" presStyleCnt="5">
        <dgm:presLayoutVars>
          <dgm:bulletEnabled val="1"/>
        </dgm:presLayoutVars>
      </dgm:prSet>
      <dgm:spPr/>
    </dgm:pt>
    <dgm:pt modelId="{C98F13BB-2269-4AA6-AC5E-22449C59FED2}" type="pres">
      <dgm:prSet presAssocID="{69ECADC0-AB4A-4559-8D05-61A4E5B7DB24}" presName="spNode" presStyleCnt="0"/>
      <dgm:spPr/>
    </dgm:pt>
    <dgm:pt modelId="{6C52682F-46CA-4E37-8B4B-72F8E9A45BCA}" type="pres">
      <dgm:prSet presAssocID="{9E5AA0EA-59BF-4B6F-A16E-7B695F07A277}" presName="sibTrans" presStyleLbl="sibTrans1D1" presStyleIdx="1" presStyleCnt="5"/>
      <dgm:spPr/>
    </dgm:pt>
    <dgm:pt modelId="{B284FC84-9F10-45A8-8677-5AA9504A147E}" type="pres">
      <dgm:prSet presAssocID="{EDDC771A-796F-4846-8951-3573FA55760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97B0FD5-F3B1-4EA4-A209-10C4D2E1FEBD}" type="pres">
      <dgm:prSet presAssocID="{EDDC771A-796F-4846-8951-3573FA557601}" presName="spNode" presStyleCnt="0"/>
      <dgm:spPr/>
    </dgm:pt>
    <dgm:pt modelId="{C3921726-8A1B-47B1-AC2E-C50A7DFC0853}" type="pres">
      <dgm:prSet presAssocID="{699D2441-EDD3-45DD-B6C2-F4B6F906488C}" presName="sibTrans" presStyleLbl="sibTrans1D1" presStyleIdx="2" presStyleCnt="5"/>
      <dgm:spPr/>
    </dgm:pt>
    <dgm:pt modelId="{7B17908C-26EA-4819-9640-87DA5213FBAB}" type="pres">
      <dgm:prSet presAssocID="{5A8368EB-25FF-4D32-9583-F55B9DE8DE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5995D9B-923F-4093-A971-10D1F4E0282F}" type="pres">
      <dgm:prSet presAssocID="{5A8368EB-25FF-4D32-9583-F55B9DE8DEFA}" presName="spNode" presStyleCnt="0"/>
      <dgm:spPr/>
    </dgm:pt>
    <dgm:pt modelId="{60463FFA-C384-44EF-B8E8-B9C7B7BD15AF}" type="pres">
      <dgm:prSet presAssocID="{E2BDF798-99F7-414E-8447-70B3152C2FF3}" presName="sibTrans" presStyleLbl="sibTrans1D1" presStyleIdx="3" presStyleCnt="5"/>
      <dgm:spPr/>
    </dgm:pt>
    <dgm:pt modelId="{21FC96F6-F728-4973-AE28-3B748DAD8C2C}" type="pres">
      <dgm:prSet presAssocID="{93905445-C663-47F0-94B9-D08DBBF18AD1}" presName="node" presStyleLbl="node1" presStyleIdx="4" presStyleCnt="5">
        <dgm:presLayoutVars>
          <dgm:bulletEnabled val="1"/>
        </dgm:presLayoutVars>
      </dgm:prSet>
      <dgm:spPr/>
    </dgm:pt>
    <dgm:pt modelId="{CBBEFD85-3A7A-45B7-8639-F668760C0E50}" type="pres">
      <dgm:prSet presAssocID="{93905445-C663-47F0-94B9-D08DBBF18AD1}" presName="spNode" presStyleCnt="0"/>
      <dgm:spPr/>
    </dgm:pt>
    <dgm:pt modelId="{66B590A5-FBBD-4EEC-9359-D79D5BFB26A3}" type="pres">
      <dgm:prSet presAssocID="{A4D01992-677D-4573-9900-2C0FC0C302B7}" presName="sibTrans" presStyleLbl="sibTrans1D1" presStyleIdx="4" presStyleCnt="5"/>
      <dgm:spPr/>
    </dgm:pt>
  </dgm:ptLst>
  <dgm:cxnLst>
    <dgm:cxn modelId="{DBADFBDD-0A8F-4D06-B0DD-5E1DD3B1741B}" srcId="{42398B74-AF2D-47CA-A94A-055ABF91AB8A}" destId="{5A8368EB-25FF-4D32-9583-F55B9DE8DEFA}" srcOrd="3" destOrd="0" parTransId="{C1A17352-EAE7-4F53-8779-4C363190AF52}" sibTransId="{E2BDF798-99F7-414E-8447-70B3152C2FF3}"/>
    <dgm:cxn modelId="{212DDFA6-0C91-4BA5-8505-832A0D3ABCF6}" type="presOf" srcId="{EDDC771A-796F-4846-8951-3573FA557601}" destId="{B284FC84-9F10-45A8-8677-5AA9504A147E}" srcOrd="0" destOrd="0" presId="urn:microsoft.com/office/officeart/2005/8/layout/cycle6"/>
    <dgm:cxn modelId="{06E92D1D-B2F0-4952-88B6-BBFD7C14F011}" srcId="{42398B74-AF2D-47CA-A94A-055ABF91AB8A}" destId="{93905445-C663-47F0-94B9-D08DBBF18AD1}" srcOrd="4" destOrd="0" parTransId="{8572C19A-DA2E-49E2-8143-C7DA540C4A67}" sibTransId="{A4D01992-677D-4573-9900-2C0FC0C302B7}"/>
    <dgm:cxn modelId="{2A88CF47-2283-4C9A-A1A2-4CC1E69DDBE6}" type="presOf" srcId="{69ECADC0-AB4A-4559-8D05-61A4E5B7DB24}" destId="{96541E5A-AF01-49F4-893D-A047B4CBDF43}" srcOrd="0" destOrd="0" presId="urn:microsoft.com/office/officeart/2005/8/layout/cycle6"/>
    <dgm:cxn modelId="{A7BB1646-EC19-4647-8790-37C52BA4AE80}" srcId="{42398B74-AF2D-47CA-A94A-055ABF91AB8A}" destId="{3F11782C-CA5E-491E-9E0C-5A2041265D53}" srcOrd="0" destOrd="0" parTransId="{EDAACF04-0435-4659-9830-8DB9E9A07B77}" sibTransId="{E31AE193-F20B-4C9E-8FB2-BC3ADC4A8540}"/>
    <dgm:cxn modelId="{9543F7BD-24C4-431D-9654-07F0F7585B80}" type="presOf" srcId="{E31AE193-F20B-4C9E-8FB2-BC3ADC4A8540}" destId="{8D287B71-DA9D-471F-9495-B2F2A61E5598}" srcOrd="0" destOrd="0" presId="urn:microsoft.com/office/officeart/2005/8/layout/cycle6"/>
    <dgm:cxn modelId="{39DB0D76-FC21-4A10-A98D-89BAF804D666}" type="presOf" srcId="{E2BDF798-99F7-414E-8447-70B3152C2FF3}" destId="{60463FFA-C384-44EF-B8E8-B9C7B7BD15AF}" srcOrd="0" destOrd="0" presId="urn:microsoft.com/office/officeart/2005/8/layout/cycle6"/>
    <dgm:cxn modelId="{2BC940A0-E670-4FCA-AA24-99815F03598D}" type="presOf" srcId="{42398B74-AF2D-47CA-A94A-055ABF91AB8A}" destId="{B6DC2289-A08F-4A20-8FDB-2C3940A79EE8}" srcOrd="0" destOrd="0" presId="urn:microsoft.com/office/officeart/2005/8/layout/cycle6"/>
    <dgm:cxn modelId="{3203A5E9-610C-4314-A3F1-830F9467588C}" srcId="{42398B74-AF2D-47CA-A94A-055ABF91AB8A}" destId="{EDDC771A-796F-4846-8951-3573FA557601}" srcOrd="2" destOrd="0" parTransId="{19DEC17F-0841-46B3-8285-8D821659A53C}" sibTransId="{699D2441-EDD3-45DD-B6C2-F4B6F906488C}"/>
    <dgm:cxn modelId="{A5F1F054-43A2-45BF-88C5-A3FF043F3F73}" type="presOf" srcId="{9E5AA0EA-59BF-4B6F-A16E-7B695F07A277}" destId="{6C52682F-46CA-4E37-8B4B-72F8E9A45BCA}" srcOrd="0" destOrd="0" presId="urn:microsoft.com/office/officeart/2005/8/layout/cycle6"/>
    <dgm:cxn modelId="{4885F474-1433-40E4-8CEA-7D81D36B7CC4}" type="presOf" srcId="{A4D01992-677D-4573-9900-2C0FC0C302B7}" destId="{66B590A5-FBBD-4EEC-9359-D79D5BFB26A3}" srcOrd="0" destOrd="0" presId="urn:microsoft.com/office/officeart/2005/8/layout/cycle6"/>
    <dgm:cxn modelId="{5530086D-8AE0-4BA9-9C64-7B2D1EC86ACF}" type="presOf" srcId="{699D2441-EDD3-45DD-B6C2-F4B6F906488C}" destId="{C3921726-8A1B-47B1-AC2E-C50A7DFC0853}" srcOrd="0" destOrd="0" presId="urn:microsoft.com/office/officeart/2005/8/layout/cycle6"/>
    <dgm:cxn modelId="{146A55C6-A6F1-40CA-A262-C69A8213F879}" type="presOf" srcId="{5A8368EB-25FF-4D32-9583-F55B9DE8DEFA}" destId="{7B17908C-26EA-4819-9640-87DA5213FBAB}" srcOrd="0" destOrd="0" presId="urn:microsoft.com/office/officeart/2005/8/layout/cycle6"/>
    <dgm:cxn modelId="{F2D6CB2A-5191-45E3-A604-D8C32D33A07D}" type="presOf" srcId="{93905445-C663-47F0-94B9-D08DBBF18AD1}" destId="{21FC96F6-F728-4973-AE28-3B748DAD8C2C}" srcOrd="0" destOrd="0" presId="urn:microsoft.com/office/officeart/2005/8/layout/cycle6"/>
    <dgm:cxn modelId="{82AFFD1C-0D21-4E43-B600-2203B4F1959E}" srcId="{42398B74-AF2D-47CA-A94A-055ABF91AB8A}" destId="{69ECADC0-AB4A-4559-8D05-61A4E5B7DB24}" srcOrd="1" destOrd="0" parTransId="{E7EF87EE-26AD-4AC4-A5AC-081634BE1B00}" sibTransId="{9E5AA0EA-59BF-4B6F-A16E-7B695F07A277}"/>
    <dgm:cxn modelId="{53E0D2CE-8054-41CC-8E4B-3CEE7D8C4C34}" type="presOf" srcId="{3F11782C-CA5E-491E-9E0C-5A2041265D53}" destId="{DE17DB31-E976-49A4-BB59-0CEB1A76E1B8}" srcOrd="0" destOrd="0" presId="urn:microsoft.com/office/officeart/2005/8/layout/cycle6"/>
    <dgm:cxn modelId="{C62CA88A-F5F1-4D72-8310-99AE7681A41A}" type="presParOf" srcId="{B6DC2289-A08F-4A20-8FDB-2C3940A79EE8}" destId="{DE17DB31-E976-49A4-BB59-0CEB1A76E1B8}" srcOrd="0" destOrd="0" presId="urn:microsoft.com/office/officeart/2005/8/layout/cycle6"/>
    <dgm:cxn modelId="{A2676A61-9631-494A-8B12-BF7D3EA2848C}" type="presParOf" srcId="{B6DC2289-A08F-4A20-8FDB-2C3940A79EE8}" destId="{1BF7FD6B-44C6-472B-9E5D-7AEC3BAC243D}" srcOrd="1" destOrd="0" presId="urn:microsoft.com/office/officeart/2005/8/layout/cycle6"/>
    <dgm:cxn modelId="{1B590C9F-0C51-416E-8975-35D2F293757D}" type="presParOf" srcId="{B6DC2289-A08F-4A20-8FDB-2C3940A79EE8}" destId="{8D287B71-DA9D-471F-9495-B2F2A61E5598}" srcOrd="2" destOrd="0" presId="urn:microsoft.com/office/officeart/2005/8/layout/cycle6"/>
    <dgm:cxn modelId="{892C5699-CC36-45C8-ADBE-A6B3005CD064}" type="presParOf" srcId="{B6DC2289-A08F-4A20-8FDB-2C3940A79EE8}" destId="{96541E5A-AF01-49F4-893D-A047B4CBDF43}" srcOrd="3" destOrd="0" presId="urn:microsoft.com/office/officeart/2005/8/layout/cycle6"/>
    <dgm:cxn modelId="{42DE161A-E0FF-4B68-B475-21B0DD9AF07A}" type="presParOf" srcId="{B6DC2289-A08F-4A20-8FDB-2C3940A79EE8}" destId="{C98F13BB-2269-4AA6-AC5E-22449C59FED2}" srcOrd="4" destOrd="0" presId="urn:microsoft.com/office/officeart/2005/8/layout/cycle6"/>
    <dgm:cxn modelId="{3D776A84-30DC-48F0-832C-778FDE5CA7C6}" type="presParOf" srcId="{B6DC2289-A08F-4A20-8FDB-2C3940A79EE8}" destId="{6C52682F-46CA-4E37-8B4B-72F8E9A45BCA}" srcOrd="5" destOrd="0" presId="urn:microsoft.com/office/officeart/2005/8/layout/cycle6"/>
    <dgm:cxn modelId="{0CBA7464-3737-4856-9768-8F510CB30DF8}" type="presParOf" srcId="{B6DC2289-A08F-4A20-8FDB-2C3940A79EE8}" destId="{B284FC84-9F10-45A8-8677-5AA9504A147E}" srcOrd="6" destOrd="0" presId="urn:microsoft.com/office/officeart/2005/8/layout/cycle6"/>
    <dgm:cxn modelId="{2B4D0BFB-E981-4204-8CDD-EFD824C7608B}" type="presParOf" srcId="{B6DC2289-A08F-4A20-8FDB-2C3940A79EE8}" destId="{497B0FD5-F3B1-4EA4-A209-10C4D2E1FEBD}" srcOrd="7" destOrd="0" presId="urn:microsoft.com/office/officeart/2005/8/layout/cycle6"/>
    <dgm:cxn modelId="{A921C0F4-C086-47B1-A950-BDDB1055662B}" type="presParOf" srcId="{B6DC2289-A08F-4A20-8FDB-2C3940A79EE8}" destId="{C3921726-8A1B-47B1-AC2E-C50A7DFC0853}" srcOrd="8" destOrd="0" presId="urn:microsoft.com/office/officeart/2005/8/layout/cycle6"/>
    <dgm:cxn modelId="{E1ED12C5-7AD0-4E09-A03F-1D104072DD0D}" type="presParOf" srcId="{B6DC2289-A08F-4A20-8FDB-2C3940A79EE8}" destId="{7B17908C-26EA-4819-9640-87DA5213FBAB}" srcOrd="9" destOrd="0" presId="urn:microsoft.com/office/officeart/2005/8/layout/cycle6"/>
    <dgm:cxn modelId="{CCE758B0-6CD3-4A15-9AC7-A28E7CDCE87D}" type="presParOf" srcId="{B6DC2289-A08F-4A20-8FDB-2C3940A79EE8}" destId="{D5995D9B-923F-4093-A971-10D1F4E0282F}" srcOrd="10" destOrd="0" presId="urn:microsoft.com/office/officeart/2005/8/layout/cycle6"/>
    <dgm:cxn modelId="{815B8B22-F09C-405D-B776-06B3C3F1B690}" type="presParOf" srcId="{B6DC2289-A08F-4A20-8FDB-2C3940A79EE8}" destId="{60463FFA-C384-44EF-B8E8-B9C7B7BD15AF}" srcOrd="11" destOrd="0" presId="urn:microsoft.com/office/officeart/2005/8/layout/cycle6"/>
    <dgm:cxn modelId="{9B1E745A-9109-4486-94D2-0C14CA4DF124}" type="presParOf" srcId="{B6DC2289-A08F-4A20-8FDB-2C3940A79EE8}" destId="{21FC96F6-F728-4973-AE28-3B748DAD8C2C}" srcOrd="12" destOrd="0" presId="urn:microsoft.com/office/officeart/2005/8/layout/cycle6"/>
    <dgm:cxn modelId="{53B19DDB-F2BC-4EB3-9559-66945AAE8832}" type="presParOf" srcId="{B6DC2289-A08F-4A20-8FDB-2C3940A79EE8}" destId="{CBBEFD85-3A7A-45B7-8639-F668760C0E50}" srcOrd="13" destOrd="0" presId="urn:microsoft.com/office/officeart/2005/8/layout/cycle6"/>
    <dgm:cxn modelId="{EE6D0EFC-6ACC-4270-BF4C-FDB016703494}" type="presParOf" srcId="{B6DC2289-A08F-4A20-8FDB-2C3940A79EE8}" destId="{66B590A5-FBBD-4EEC-9359-D79D5BFB26A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585412-E19B-411D-98D0-08C194E8217B}" type="doc">
      <dgm:prSet loTypeId="urn:microsoft.com/office/officeart/2005/8/layout/hProcess9" loCatId="process" qsTypeId="urn:microsoft.com/office/officeart/2005/8/quickstyle/3d7" qsCatId="3D" csTypeId="urn:microsoft.com/office/officeart/2005/8/colors/colorful2" csCatId="colorful" phldr="1"/>
      <dgm:spPr/>
    </dgm:pt>
    <dgm:pt modelId="{AFA6CF27-1E5A-4A7A-86D7-B55AF834C630}">
      <dgm:prSet phldrT="[Text]"/>
      <dgm:spPr/>
      <dgm:t>
        <a:bodyPr/>
        <a:lstStyle/>
        <a:p>
          <a:r>
            <a:rPr lang="bg-BG" dirty="0" smtClean="0"/>
            <a:t>Запиши го!</a:t>
          </a:r>
          <a:endParaRPr lang="bg-BG" dirty="0"/>
        </a:p>
      </dgm:t>
    </dgm:pt>
    <dgm:pt modelId="{BAE6ABDC-0C86-4D51-9718-9CC0BB7A0654}" type="parTrans" cxnId="{D7CFF90C-5245-4EFB-8014-AC0FB9824D7A}">
      <dgm:prSet/>
      <dgm:spPr/>
      <dgm:t>
        <a:bodyPr/>
        <a:lstStyle/>
        <a:p>
          <a:endParaRPr lang="bg-BG"/>
        </a:p>
      </dgm:t>
    </dgm:pt>
    <dgm:pt modelId="{7B67A170-CF7E-4A2F-BF5F-EBBB2811BBBF}" type="sibTrans" cxnId="{D7CFF90C-5245-4EFB-8014-AC0FB9824D7A}">
      <dgm:prSet/>
      <dgm:spPr/>
      <dgm:t>
        <a:bodyPr/>
        <a:lstStyle/>
        <a:p>
          <a:endParaRPr lang="bg-BG"/>
        </a:p>
      </dgm:t>
    </dgm:pt>
    <dgm:pt modelId="{E6210B13-2D1C-4183-AA98-E93D931CADDC}">
      <dgm:prSet phldrT="[Text]"/>
      <dgm:spPr/>
      <dgm:t>
        <a:bodyPr/>
        <a:lstStyle/>
        <a:p>
          <a:r>
            <a:rPr lang="bg-BG" dirty="0" smtClean="0"/>
            <a:t>Съобщи за него!</a:t>
          </a:r>
          <a:endParaRPr lang="bg-BG" dirty="0"/>
        </a:p>
      </dgm:t>
    </dgm:pt>
    <dgm:pt modelId="{C5D87CE6-7B5C-48B1-A16C-48FCE9628CA0}" type="parTrans" cxnId="{6CFCC7D7-E376-40CC-995A-AE81CBBCE3A4}">
      <dgm:prSet/>
      <dgm:spPr/>
      <dgm:t>
        <a:bodyPr/>
        <a:lstStyle/>
        <a:p>
          <a:endParaRPr lang="bg-BG"/>
        </a:p>
      </dgm:t>
    </dgm:pt>
    <dgm:pt modelId="{EFA22367-DE08-4C56-B7CD-AA43B962748F}" type="sibTrans" cxnId="{6CFCC7D7-E376-40CC-995A-AE81CBBCE3A4}">
      <dgm:prSet/>
      <dgm:spPr/>
      <dgm:t>
        <a:bodyPr/>
        <a:lstStyle/>
        <a:p>
          <a:endParaRPr lang="bg-BG"/>
        </a:p>
      </dgm:t>
    </dgm:pt>
    <dgm:pt modelId="{9F3E94B4-52B2-477C-8892-4EE207927466}">
      <dgm:prSet phldrT="[Text]"/>
      <dgm:spPr/>
      <dgm:t>
        <a:bodyPr/>
        <a:lstStyle/>
        <a:p>
          <a:r>
            <a:rPr lang="bg-BG" dirty="0" smtClean="0"/>
            <a:t>Не го подкрепяй!</a:t>
          </a:r>
          <a:endParaRPr lang="bg-BG" dirty="0"/>
        </a:p>
      </dgm:t>
    </dgm:pt>
    <dgm:pt modelId="{CAF87862-DD86-4BAE-89F5-61135293AD26}" type="parTrans" cxnId="{17E2B462-2F26-41C3-9475-0590F95C0F23}">
      <dgm:prSet/>
      <dgm:spPr/>
      <dgm:t>
        <a:bodyPr/>
        <a:lstStyle/>
        <a:p>
          <a:endParaRPr lang="bg-BG"/>
        </a:p>
      </dgm:t>
    </dgm:pt>
    <dgm:pt modelId="{032CA165-8AFD-4A02-BB22-0269A5522BB4}" type="sibTrans" cxnId="{17E2B462-2F26-41C3-9475-0590F95C0F23}">
      <dgm:prSet/>
      <dgm:spPr/>
      <dgm:t>
        <a:bodyPr/>
        <a:lstStyle/>
        <a:p>
          <a:endParaRPr lang="bg-BG"/>
        </a:p>
      </dgm:t>
    </dgm:pt>
    <dgm:pt modelId="{EB842EED-B7CB-4029-B1FC-CB4C069DC7CB}" type="pres">
      <dgm:prSet presAssocID="{D5585412-E19B-411D-98D0-08C194E8217B}" presName="CompostProcess" presStyleCnt="0">
        <dgm:presLayoutVars>
          <dgm:dir/>
          <dgm:resizeHandles val="exact"/>
        </dgm:presLayoutVars>
      </dgm:prSet>
      <dgm:spPr/>
    </dgm:pt>
    <dgm:pt modelId="{8BE0DDBB-C7EA-4460-9CE1-336FD5E6E3A4}" type="pres">
      <dgm:prSet presAssocID="{D5585412-E19B-411D-98D0-08C194E8217B}" presName="arrow" presStyleLbl="bgShp" presStyleIdx="0" presStyleCnt="1"/>
      <dgm:spPr/>
    </dgm:pt>
    <dgm:pt modelId="{6C1C98FB-E7F3-4C94-BE63-C87D3F075046}" type="pres">
      <dgm:prSet presAssocID="{D5585412-E19B-411D-98D0-08C194E8217B}" presName="linearProcess" presStyleCnt="0"/>
      <dgm:spPr/>
    </dgm:pt>
    <dgm:pt modelId="{D6B9E251-CE3B-45F7-9307-3AB7AFE2514F}" type="pres">
      <dgm:prSet presAssocID="{AFA6CF27-1E5A-4A7A-86D7-B55AF834C6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E216CBF-EC3F-40CF-A1A9-14F5F1885CB5}" type="pres">
      <dgm:prSet presAssocID="{7B67A170-CF7E-4A2F-BF5F-EBBB2811BBBF}" presName="sibTrans" presStyleCnt="0"/>
      <dgm:spPr/>
    </dgm:pt>
    <dgm:pt modelId="{68E4D449-7679-49B8-8036-C1A00947EBEA}" type="pres">
      <dgm:prSet presAssocID="{E6210B13-2D1C-4183-AA98-E93D931CADD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C41A110-FF1D-4C92-8993-53A2370CFBEE}" type="pres">
      <dgm:prSet presAssocID="{EFA22367-DE08-4C56-B7CD-AA43B962748F}" presName="sibTrans" presStyleCnt="0"/>
      <dgm:spPr/>
    </dgm:pt>
    <dgm:pt modelId="{0DD386DF-D874-4B44-819B-A8D6C7F6690E}" type="pres">
      <dgm:prSet presAssocID="{9F3E94B4-52B2-477C-8892-4EE20792746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8730975F-0C6C-4F2D-8B23-41A91D2CDECD}" type="presOf" srcId="{D5585412-E19B-411D-98D0-08C194E8217B}" destId="{EB842EED-B7CB-4029-B1FC-CB4C069DC7CB}" srcOrd="0" destOrd="0" presId="urn:microsoft.com/office/officeart/2005/8/layout/hProcess9"/>
    <dgm:cxn modelId="{17E2B462-2F26-41C3-9475-0590F95C0F23}" srcId="{D5585412-E19B-411D-98D0-08C194E8217B}" destId="{9F3E94B4-52B2-477C-8892-4EE207927466}" srcOrd="2" destOrd="0" parTransId="{CAF87862-DD86-4BAE-89F5-61135293AD26}" sibTransId="{032CA165-8AFD-4A02-BB22-0269A5522BB4}"/>
    <dgm:cxn modelId="{4DCE0CDE-D5E8-4AE4-AAD2-7131BFE70A03}" type="presOf" srcId="{E6210B13-2D1C-4183-AA98-E93D931CADDC}" destId="{68E4D449-7679-49B8-8036-C1A00947EBEA}" srcOrd="0" destOrd="0" presId="urn:microsoft.com/office/officeart/2005/8/layout/hProcess9"/>
    <dgm:cxn modelId="{D7CFF90C-5245-4EFB-8014-AC0FB9824D7A}" srcId="{D5585412-E19B-411D-98D0-08C194E8217B}" destId="{AFA6CF27-1E5A-4A7A-86D7-B55AF834C630}" srcOrd="0" destOrd="0" parTransId="{BAE6ABDC-0C86-4D51-9718-9CC0BB7A0654}" sibTransId="{7B67A170-CF7E-4A2F-BF5F-EBBB2811BBBF}"/>
    <dgm:cxn modelId="{6CFCC7D7-E376-40CC-995A-AE81CBBCE3A4}" srcId="{D5585412-E19B-411D-98D0-08C194E8217B}" destId="{E6210B13-2D1C-4183-AA98-E93D931CADDC}" srcOrd="1" destOrd="0" parTransId="{C5D87CE6-7B5C-48B1-A16C-48FCE9628CA0}" sibTransId="{EFA22367-DE08-4C56-B7CD-AA43B962748F}"/>
    <dgm:cxn modelId="{0ECEB48F-8709-48C3-B143-0D9BAE955F23}" type="presOf" srcId="{AFA6CF27-1E5A-4A7A-86D7-B55AF834C630}" destId="{D6B9E251-CE3B-45F7-9307-3AB7AFE2514F}" srcOrd="0" destOrd="0" presId="urn:microsoft.com/office/officeart/2005/8/layout/hProcess9"/>
    <dgm:cxn modelId="{431ABD0B-CF25-45F1-9E61-74B84485C735}" type="presOf" srcId="{9F3E94B4-52B2-477C-8892-4EE207927466}" destId="{0DD386DF-D874-4B44-819B-A8D6C7F6690E}" srcOrd="0" destOrd="0" presId="urn:microsoft.com/office/officeart/2005/8/layout/hProcess9"/>
    <dgm:cxn modelId="{D660E1BE-4405-4B9C-81D3-6B9AA98130CF}" type="presParOf" srcId="{EB842EED-B7CB-4029-B1FC-CB4C069DC7CB}" destId="{8BE0DDBB-C7EA-4460-9CE1-336FD5E6E3A4}" srcOrd="0" destOrd="0" presId="urn:microsoft.com/office/officeart/2005/8/layout/hProcess9"/>
    <dgm:cxn modelId="{84EAF4D9-ACD3-4612-8F56-C87FEAB97DCA}" type="presParOf" srcId="{EB842EED-B7CB-4029-B1FC-CB4C069DC7CB}" destId="{6C1C98FB-E7F3-4C94-BE63-C87D3F075046}" srcOrd="1" destOrd="0" presId="urn:microsoft.com/office/officeart/2005/8/layout/hProcess9"/>
    <dgm:cxn modelId="{F132639F-9177-4777-9F49-CC99C833BD70}" type="presParOf" srcId="{6C1C98FB-E7F3-4C94-BE63-C87D3F075046}" destId="{D6B9E251-CE3B-45F7-9307-3AB7AFE2514F}" srcOrd="0" destOrd="0" presId="urn:microsoft.com/office/officeart/2005/8/layout/hProcess9"/>
    <dgm:cxn modelId="{2E7B7181-2E0A-4EF6-92EB-6155AF955CA0}" type="presParOf" srcId="{6C1C98FB-E7F3-4C94-BE63-C87D3F075046}" destId="{BE216CBF-EC3F-40CF-A1A9-14F5F1885CB5}" srcOrd="1" destOrd="0" presId="urn:microsoft.com/office/officeart/2005/8/layout/hProcess9"/>
    <dgm:cxn modelId="{10A4BC19-A815-41D3-A74A-C03884B824E8}" type="presParOf" srcId="{6C1C98FB-E7F3-4C94-BE63-C87D3F075046}" destId="{68E4D449-7679-49B8-8036-C1A00947EBEA}" srcOrd="2" destOrd="0" presId="urn:microsoft.com/office/officeart/2005/8/layout/hProcess9"/>
    <dgm:cxn modelId="{36F923AC-C53C-4B1F-B45A-8A1252E28135}" type="presParOf" srcId="{6C1C98FB-E7F3-4C94-BE63-C87D3F075046}" destId="{6C41A110-FF1D-4C92-8993-53A2370CFBEE}" srcOrd="3" destOrd="0" presId="urn:microsoft.com/office/officeart/2005/8/layout/hProcess9"/>
    <dgm:cxn modelId="{4F8C479F-0D80-49D1-A684-51594E01E9BC}" type="presParOf" srcId="{6C1C98FB-E7F3-4C94-BE63-C87D3F075046}" destId="{0DD386DF-D874-4B44-819B-A8D6C7F6690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E0EBDB-32C6-447E-B292-42729742895F}">
      <dsp:nvSpPr>
        <dsp:cNvPr id="0" name=""/>
        <dsp:cNvSpPr/>
      </dsp:nvSpPr>
      <dsp:spPr>
        <a:xfrm>
          <a:off x="1998222" y="1458162"/>
          <a:ext cx="1782198" cy="1782198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Агресор</a:t>
          </a:r>
          <a:endParaRPr lang="bg-BG" sz="2800" kern="1200" dirty="0"/>
        </a:p>
      </dsp:txBody>
      <dsp:txXfrm>
        <a:off x="1998222" y="1458162"/>
        <a:ext cx="1782198" cy="1782198"/>
      </dsp:txXfrm>
    </dsp:sp>
    <dsp:sp modelId="{EA327AAC-B4E1-4389-96B5-3FCA97D64E96}">
      <dsp:nvSpPr>
        <dsp:cNvPr id="0" name=""/>
        <dsp:cNvSpPr/>
      </dsp:nvSpPr>
      <dsp:spPr>
        <a:xfrm>
          <a:off x="975331" y="1015632"/>
          <a:ext cx="1296144" cy="1296144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Булинг</a:t>
          </a:r>
          <a:r>
            <a:rPr lang="bg-BG" sz="1200" kern="1200" dirty="0" smtClean="0"/>
            <a:t> </a:t>
          </a:r>
          <a:endParaRPr lang="bg-BG" sz="1200" kern="1200" dirty="0"/>
        </a:p>
      </dsp:txBody>
      <dsp:txXfrm>
        <a:off x="975331" y="1015632"/>
        <a:ext cx="1296144" cy="1296144"/>
      </dsp:txXfrm>
    </dsp:sp>
    <dsp:sp modelId="{77131DF2-CC43-40C5-A8E4-D318EBC36558}">
      <dsp:nvSpPr>
        <dsp:cNvPr id="0" name=""/>
        <dsp:cNvSpPr/>
      </dsp:nvSpPr>
      <dsp:spPr>
        <a:xfrm rot="20700000">
          <a:off x="1687279" y="142708"/>
          <a:ext cx="1269956" cy="1269956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 smtClean="0">
              <a:effectLst/>
            </a:rPr>
            <a:t>Жертва</a:t>
          </a:r>
          <a:r>
            <a:rPr lang="bg-BG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bg-BG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65818" y="421246"/>
        <a:ext cx="712879" cy="712879"/>
      </dsp:txXfrm>
    </dsp:sp>
    <dsp:sp modelId="{36722E43-4F01-4B76-AA12-D2EAFCD0BF24}">
      <dsp:nvSpPr>
        <dsp:cNvPr id="0" name=""/>
        <dsp:cNvSpPr/>
      </dsp:nvSpPr>
      <dsp:spPr>
        <a:xfrm>
          <a:off x="1850996" y="1194976"/>
          <a:ext cx="2281213" cy="2281213"/>
        </a:xfrm>
        <a:prstGeom prst="circularArrow">
          <a:avLst>
            <a:gd name="adj1" fmla="val 4687"/>
            <a:gd name="adj2" fmla="val 299029"/>
            <a:gd name="adj3" fmla="val 2488154"/>
            <a:gd name="adj4" fmla="val 15922994"/>
            <a:gd name="adj5" fmla="val 546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FDDA2-78C3-475E-823A-E99FA4219AEC}">
      <dsp:nvSpPr>
        <dsp:cNvPr id="0" name=""/>
        <dsp:cNvSpPr/>
      </dsp:nvSpPr>
      <dsp:spPr>
        <a:xfrm>
          <a:off x="731762" y="754221"/>
          <a:ext cx="1657444" cy="165744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5E7DC-30A1-4130-A3DD-251C37490CCD}">
      <dsp:nvSpPr>
        <dsp:cNvPr id="0" name=""/>
        <dsp:cNvSpPr/>
      </dsp:nvSpPr>
      <dsp:spPr>
        <a:xfrm>
          <a:off x="1393525" y="-131366"/>
          <a:ext cx="1787058" cy="17870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2C1FB2-60CD-4AD8-A7BE-4FDB5D5C54C5}">
      <dsp:nvSpPr>
        <dsp:cNvPr id="0" name=""/>
        <dsp:cNvSpPr/>
      </dsp:nvSpPr>
      <dsp:spPr>
        <a:xfrm>
          <a:off x="2039899" y="576066"/>
          <a:ext cx="2966320" cy="964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300" kern="1200" dirty="0" smtClean="0"/>
            <a:t>ДИРЕКТЕН</a:t>
          </a:r>
          <a:endParaRPr lang="bg-BG" sz="3300" kern="1200" dirty="0"/>
        </a:p>
      </dsp:txBody>
      <dsp:txXfrm>
        <a:off x="2039899" y="576066"/>
        <a:ext cx="2966320" cy="964350"/>
      </dsp:txXfrm>
    </dsp:sp>
    <dsp:sp modelId="{F9AE5CD1-381C-4958-92F8-41EEA6076074}">
      <dsp:nvSpPr>
        <dsp:cNvPr id="0" name=""/>
        <dsp:cNvSpPr/>
      </dsp:nvSpPr>
      <dsp:spPr>
        <a:xfrm rot="5381709">
          <a:off x="2626951" y="2411711"/>
          <a:ext cx="1809381" cy="51910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200" kern="1200"/>
        </a:p>
      </dsp:txBody>
      <dsp:txXfrm rot="5381709">
        <a:off x="2626951" y="2411711"/>
        <a:ext cx="1809381" cy="519106"/>
      </dsp:txXfrm>
    </dsp:sp>
    <dsp:sp modelId="{B33F2E2C-7F15-481D-85D3-C4FF26899DD3}">
      <dsp:nvSpPr>
        <dsp:cNvPr id="0" name=""/>
        <dsp:cNvSpPr/>
      </dsp:nvSpPr>
      <dsp:spPr>
        <a:xfrm>
          <a:off x="2057063" y="3802111"/>
          <a:ext cx="2966320" cy="964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300" kern="1200" dirty="0" smtClean="0"/>
            <a:t>ИНДИРЕКТЕН</a:t>
          </a:r>
          <a:endParaRPr lang="bg-BG" sz="3300" kern="1200" dirty="0"/>
        </a:p>
      </dsp:txBody>
      <dsp:txXfrm>
        <a:off x="2057063" y="3802111"/>
        <a:ext cx="2966320" cy="964350"/>
      </dsp:txXfrm>
    </dsp:sp>
    <dsp:sp modelId="{ADB18C3D-34FD-48B1-8523-A92D3B3A985F}">
      <dsp:nvSpPr>
        <dsp:cNvPr id="0" name=""/>
        <dsp:cNvSpPr/>
      </dsp:nvSpPr>
      <dsp:spPr>
        <a:xfrm rot="16181709">
          <a:off x="2626951" y="2411711"/>
          <a:ext cx="1809381" cy="51910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200" kern="1200"/>
        </a:p>
      </dsp:txBody>
      <dsp:txXfrm rot="16181709">
        <a:off x="2626951" y="2411711"/>
        <a:ext cx="1809381" cy="51910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17DB31-E976-49A4-BB59-0CEB1A76E1B8}">
      <dsp:nvSpPr>
        <dsp:cNvPr id="0" name=""/>
        <dsp:cNvSpPr/>
      </dsp:nvSpPr>
      <dsp:spPr>
        <a:xfrm>
          <a:off x="2508536" y="909"/>
          <a:ext cx="1751678" cy="1138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Булинг в училище</a:t>
          </a:r>
          <a:endParaRPr lang="bg-BG" sz="2000" kern="1200" dirty="0"/>
        </a:p>
      </dsp:txBody>
      <dsp:txXfrm>
        <a:off x="2508536" y="909"/>
        <a:ext cx="1751678" cy="1138591"/>
      </dsp:txXfrm>
    </dsp:sp>
    <dsp:sp modelId="{8D287B71-DA9D-471F-9495-B2F2A61E5598}">
      <dsp:nvSpPr>
        <dsp:cNvPr id="0" name=""/>
        <dsp:cNvSpPr/>
      </dsp:nvSpPr>
      <dsp:spPr>
        <a:xfrm>
          <a:off x="1110738" y="570205"/>
          <a:ext cx="4547275" cy="4547275"/>
        </a:xfrm>
        <a:custGeom>
          <a:avLst/>
          <a:gdLst/>
          <a:ahLst/>
          <a:cxnLst/>
          <a:rect l="0" t="0" r="0" b="0"/>
          <a:pathLst>
            <a:path>
              <a:moveTo>
                <a:pt x="3161496" y="180521"/>
              </a:moveTo>
              <a:arcTo wR="2273637" hR="2273637" stAng="17579142" swAng="19602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41E5A-AF01-49F4-893D-A047B4CBDF43}">
      <dsp:nvSpPr>
        <dsp:cNvPr id="0" name=""/>
        <dsp:cNvSpPr/>
      </dsp:nvSpPr>
      <dsp:spPr>
        <a:xfrm>
          <a:off x="4670894" y="1571954"/>
          <a:ext cx="1751678" cy="1138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Вербален</a:t>
          </a:r>
          <a:endParaRPr lang="bg-BG" sz="2000" kern="1200" dirty="0"/>
        </a:p>
      </dsp:txBody>
      <dsp:txXfrm>
        <a:off x="4670894" y="1571954"/>
        <a:ext cx="1751678" cy="1138591"/>
      </dsp:txXfrm>
    </dsp:sp>
    <dsp:sp modelId="{6C52682F-46CA-4E37-8B4B-72F8E9A45BCA}">
      <dsp:nvSpPr>
        <dsp:cNvPr id="0" name=""/>
        <dsp:cNvSpPr/>
      </dsp:nvSpPr>
      <dsp:spPr>
        <a:xfrm>
          <a:off x="1110738" y="570205"/>
          <a:ext cx="4547275" cy="4547275"/>
        </a:xfrm>
        <a:custGeom>
          <a:avLst/>
          <a:gdLst/>
          <a:ahLst/>
          <a:cxnLst/>
          <a:rect l="0" t="0" r="0" b="0"/>
          <a:pathLst>
            <a:path>
              <a:moveTo>
                <a:pt x="4544171" y="2154868"/>
              </a:moveTo>
              <a:arcTo wR="2273637" hR="2273637" stAng="21420338" swAng="219531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4FC84-9F10-45A8-8677-5AA9504A147E}">
      <dsp:nvSpPr>
        <dsp:cNvPr id="0" name=""/>
        <dsp:cNvSpPr/>
      </dsp:nvSpPr>
      <dsp:spPr>
        <a:xfrm>
          <a:off x="3844947" y="4113959"/>
          <a:ext cx="1751678" cy="1138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Кибербулинг</a:t>
          </a:r>
          <a:endParaRPr lang="bg-BG" sz="2000" kern="1200" dirty="0"/>
        </a:p>
      </dsp:txBody>
      <dsp:txXfrm>
        <a:off x="3844947" y="4113959"/>
        <a:ext cx="1751678" cy="1138591"/>
      </dsp:txXfrm>
    </dsp:sp>
    <dsp:sp modelId="{C3921726-8A1B-47B1-AC2E-C50A7DFC0853}">
      <dsp:nvSpPr>
        <dsp:cNvPr id="0" name=""/>
        <dsp:cNvSpPr/>
      </dsp:nvSpPr>
      <dsp:spPr>
        <a:xfrm>
          <a:off x="1110738" y="570205"/>
          <a:ext cx="4547275" cy="4547275"/>
        </a:xfrm>
        <a:custGeom>
          <a:avLst/>
          <a:gdLst/>
          <a:ahLst/>
          <a:cxnLst/>
          <a:rect l="0" t="0" r="0" b="0"/>
          <a:pathLst>
            <a:path>
              <a:moveTo>
                <a:pt x="2725184" y="4501985"/>
              </a:moveTo>
              <a:arcTo wR="2273637" hR="2273637" stAng="4712690" swAng="13746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7908C-26EA-4819-9640-87DA5213FBAB}">
      <dsp:nvSpPr>
        <dsp:cNvPr id="0" name=""/>
        <dsp:cNvSpPr/>
      </dsp:nvSpPr>
      <dsp:spPr>
        <a:xfrm>
          <a:off x="1172125" y="4113959"/>
          <a:ext cx="1751678" cy="1138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Релационен</a:t>
          </a:r>
          <a:endParaRPr lang="bg-BG" sz="2000" kern="1200" dirty="0"/>
        </a:p>
      </dsp:txBody>
      <dsp:txXfrm>
        <a:off x="1172125" y="4113959"/>
        <a:ext cx="1751678" cy="1138591"/>
      </dsp:txXfrm>
    </dsp:sp>
    <dsp:sp modelId="{60463FFA-C384-44EF-B8E8-B9C7B7BD15AF}">
      <dsp:nvSpPr>
        <dsp:cNvPr id="0" name=""/>
        <dsp:cNvSpPr/>
      </dsp:nvSpPr>
      <dsp:spPr>
        <a:xfrm>
          <a:off x="1110738" y="570205"/>
          <a:ext cx="4547275" cy="4547275"/>
        </a:xfrm>
        <a:custGeom>
          <a:avLst/>
          <a:gdLst/>
          <a:ahLst/>
          <a:cxnLst/>
          <a:rect l="0" t="0" r="0" b="0"/>
          <a:pathLst>
            <a:path>
              <a:moveTo>
                <a:pt x="379750" y="3531660"/>
              </a:moveTo>
              <a:arcTo wR="2273637" hR="2273637" stAng="8784345" swAng="219531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C96F6-F728-4973-AE28-3B748DAD8C2C}">
      <dsp:nvSpPr>
        <dsp:cNvPr id="0" name=""/>
        <dsp:cNvSpPr/>
      </dsp:nvSpPr>
      <dsp:spPr>
        <a:xfrm>
          <a:off x="346178" y="1571954"/>
          <a:ext cx="1751678" cy="1138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Физически</a:t>
          </a:r>
          <a:endParaRPr lang="bg-BG" sz="2000" kern="1200" dirty="0"/>
        </a:p>
      </dsp:txBody>
      <dsp:txXfrm>
        <a:off x="346178" y="1571954"/>
        <a:ext cx="1751678" cy="1138591"/>
      </dsp:txXfrm>
    </dsp:sp>
    <dsp:sp modelId="{66B590A5-FBBD-4EEC-9359-D79D5BFB26A3}">
      <dsp:nvSpPr>
        <dsp:cNvPr id="0" name=""/>
        <dsp:cNvSpPr/>
      </dsp:nvSpPr>
      <dsp:spPr>
        <a:xfrm>
          <a:off x="1110738" y="570205"/>
          <a:ext cx="4547275" cy="4547275"/>
        </a:xfrm>
        <a:custGeom>
          <a:avLst/>
          <a:gdLst/>
          <a:ahLst/>
          <a:cxnLst/>
          <a:rect l="0" t="0" r="0" b="0"/>
          <a:pathLst>
            <a:path>
              <a:moveTo>
                <a:pt x="396360" y="990961"/>
              </a:moveTo>
              <a:arcTo wR="2273637" hR="2273637" stAng="12860603" swAng="19602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E0DDBB-C7EA-4460-9CE1-336FD5E6E3A4}">
      <dsp:nvSpPr>
        <dsp:cNvPr id="0" name=""/>
        <dsp:cNvSpPr/>
      </dsp:nvSpPr>
      <dsp:spPr>
        <a:xfrm>
          <a:off x="536434" y="0"/>
          <a:ext cx="6079587" cy="426424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9E251-CE3B-45F7-9307-3AB7AFE2514F}">
      <dsp:nvSpPr>
        <dsp:cNvPr id="0" name=""/>
        <dsp:cNvSpPr/>
      </dsp:nvSpPr>
      <dsp:spPr>
        <a:xfrm>
          <a:off x="3950" y="1279274"/>
          <a:ext cx="2301076" cy="17056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Запиши го!</a:t>
          </a:r>
          <a:endParaRPr lang="bg-BG" sz="3000" kern="1200" dirty="0"/>
        </a:p>
      </dsp:txBody>
      <dsp:txXfrm>
        <a:off x="3950" y="1279274"/>
        <a:ext cx="2301076" cy="1705699"/>
      </dsp:txXfrm>
    </dsp:sp>
    <dsp:sp modelId="{68E4D449-7679-49B8-8036-C1A00947EBEA}">
      <dsp:nvSpPr>
        <dsp:cNvPr id="0" name=""/>
        <dsp:cNvSpPr/>
      </dsp:nvSpPr>
      <dsp:spPr>
        <a:xfrm>
          <a:off x="2425689" y="1279274"/>
          <a:ext cx="2301076" cy="1705699"/>
        </a:xfrm>
        <a:prstGeom prst="roundRect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Съобщи за него!</a:t>
          </a:r>
          <a:endParaRPr lang="bg-BG" sz="3000" kern="1200" dirty="0"/>
        </a:p>
      </dsp:txBody>
      <dsp:txXfrm>
        <a:off x="2425689" y="1279274"/>
        <a:ext cx="2301076" cy="1705699"/>
      </dsp:txXfrm>
    </dsp:sp>
    <dsp:sp modelId="{0DD386DF-D874-4B44-819B-A8D6C7F6690E}">
      <dsp:nvSpPr>
        <dsp:cNvPr id="0" name=""/>
        <dsp:cNvSpPr/>
      </dsp:nvSpPr>
      <dsp:spPr>
        <a:xfrm>
          <a:off x="4847429" y="1279274"/>
          <a:ext cx="2301076" cy="1705699"/>
        </a:xfrm>
        <a:prstGeom prst="roundRect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Не го подкрепяй!</a:t>
          </a:r>
          <a:endParaRPr lang="bg-BG" sz="3000" kern="1200" dirty="0"/>
        </a:p>
      </dsp:txBody>
      <dsp:txXfrm>
        <a:off x="4847429" y="1279274"/>
        <a:ext cx="2301076" cy="1705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437F4E-7E2D-4F6C-9E84-C58FA00D2FAD}" type="datetimeFigureOut">
              <a:rPr lang="bg-BG" smtClean="0"/>
              <a:pPr/>
              <a:t>31.1.2015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2889B46-911F-4D64-BE6B-832343757BC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llyingstatistics.org/content/physical-bullying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132856"/>
            <a:ext cx="7498080" cy="367240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IV </a:t>
            </a: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ПСИХОДРАМА ФЕСТИВАЛ – ПЛОВДИВ  </a:t>
            </a:r>
            <a:r>
              <a:rPr lang="en-US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05</a:t>
            </a: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.0</a:t>
            </a:r>
            <a:r>
              <a:rPr lang="en-US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– 0</a:t>
            </a:r>
            <a:r>
              <a:rPr lang="en-US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8</a:t>
            </a: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.02.201</a:t>
            </a:r>
            <a:r>
              <a:rPr lang="en-US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5</a:t>
            </a: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Г</a:t>
            </a: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b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bg-BG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БУЛИНГ</a:t>
            </a:r>
            <a:br>
              <a:rPr lang="bg-BG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ЦПЗ “Проф. Н. Шипковенски</a:t>
            </a:r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bg-BG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Център “Орфеус”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4823520" y="2420888"/>
          <a:ext cx="432048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yna\Desktop\bulling prezentation\bullying_fisic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733637"/>
            <a:ext cx="2195735" cy="212436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15616" y="1844824"/>
            <a:ext cx="7704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По популярен сред момчетата, но може да възникне и сред момичета. </a:t>
            </a:r>
            <a:r>
              <a:rPr lang="en-US" sz="2000" dirty="0" smtClean="0"/>
              <a:t> </a:t>
            </a:r>
            <a:endParaRPr lang="bg-BG" sz="2000" dirty="0" smtClean="0"/>
          </a:p>
          <a:p>
            <a:endParaRPr lang="bg-BG" sz="2000" dirty="0" smtClean="0"/>
          </a:p>
          <a:p>
            <a:r>
              <a:rPr lang="bg-BG" sz="2000" dirty="0" smtClean="0"/>
              <a:t>Побойникът има намерение/цел на причини болка</a:t>
            </a:r>
            <a:r>
              <a:rPr lang="bg-BG" sz="2000" dirty="0" smtClean="0"/>
              <a:t>.</a:t>
            </a:r>
          </a:p>
          <a:p>
            <a:endParaRPr lang="bg-BG" sz="2000" dirty="0" smtClean="0"/>
          </a:p>
          <a:p>
            <a:r>
              <a:rPr lang="bg-BG" sz="2000" dirty="0" smtClean="0"/>
              <a:t>Предизвиква </a:t>
            </a:r>
            <a:r>
              <a:rPr lang="bg-BG" sz="2000" dirty="0" smtClean="0"/>
              <a:t>жертвата да се държи по начин, по който при други обстоятелства и </a:t>
            </a:r>
            <a:r>
              <a:rPr lang="bg-BG" sz="2000" dirty="0" smtClean="0"/>
              <a:t>доброволно жертвата </a:t>
            </a:r>
            <a:r>
              <a:rPr lang="bg-BG" sz="2000" dirty="0" smtClean="0"/>
              <a:t>не би го направила.</a:t>
            </a:r>
            <a:endParaRPr lang="bg-BG" sz="2000" b="1" dirty="0" smtClean="0"/>
          </a:p>
          <a:p>
            <a:endParaRPr lang="bg-BG" sz="2000" dirty="0" smtClean="0">
              <a:hlinkClick r:id="rId3"/>
            </a:endParaRPr>
          </a:p>
          <a:p>
            <a:r>
              <a:rPr lang="bg-BG" sz="2000" dirty="0" smtClean="0"/>
              <a:t>Има повтаряемост в насилственото поведение спрямо една и съща жертва.</a:t>
            </a:r>
            <a:r>
              <a:rPr lang="en-US" sz="2000" dirty="0" smtClean="0"/>
              <a:t> </a:t>
            </a:r>
          </a:p>
          <a:p>
            <a:endParaRPr lang="bg-BG" sz="2000" dirty="0" smtClean="0"/>
          </a:p>
          <a:p>
            <a:r>
              <a:rPr lang="bg-BG" sz="2400" b="1" dirty="0" smtClean="0"/>
              <a:t>Прояви </a:t>
            </a:r>
            <a:r>
              <a:rPr lang="bg-BG" sz="2400" b="1" dirty="0" smtClean="0"/>
              <a:t>на физически булинг: </a:t>
            </a:r>
          </a:p>
          <a:p>
            <a:r>
              <a:rPr lang="bg-BG" sz="2000" dirty="0" smtClean="0"/>
              <a:t>Бутане,  блъскане, плюене, препъване</a:t>
            </a:r>
          </a:p>
          <a:p>
            <a:r>
              <a:rPr lang="bg-BG" sz="2000" dirty="0" smtClean="0"/>
              <a:t>кражба или унищожаване на чужда вещ</a:t>
            </a:r>
            <a:r>
              <a:rPr lang="bg-BG" sz="2000" b="1" dirty="0" smtClean="0"/>
              <a:t>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bg-BG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87624" y="188640"/>
            <a:ext cx="7956376" cy="2060848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2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Физически </a:t>
            </a:r>
            <a:r>
              <a:rPr kumimoji="0" lang="bg-BG" sz="32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булинг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2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Директно физическо насилие срещу</a:t>
            </a:r>
            <a:r>
              <a:rPr kumimoji="0" lang="bg-BG" sz="3200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другите</a:t>
            </a:r>
            <a:r>
              <a:rPr kumimoji="0" lang="bg-B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bg-BG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bg-BG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yna\Desktop\bulling prezentation\Windows_7_-_Keybo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049180"/>
            <a:ext cx="2411760" cy="1808820"/>
          </a:xfrm>
          <a:prstGeom prst="rect">
            <a:avLst/>
          </a:prstGeom>
          <a:noFill/>
        </p:spPr>
      </p:pic>
      <p:pic>
        <p:nvPicPr>
          <p:cNvPr id="1027" name="Picture 3" descr="C:\Users\Rayna\Desktop\bulling prezentation\iPhon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00575">
            <a:off x="6296257" y="5163820"/>
            <a:ext cx="736568" cy="146678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87624" y="836712"/>
            <a:ext cx="770485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bg-BG" sz="2000" dirty="0" smtClean="0"/>
              <a:t>Системен тормоз, чрез който дете  бива засрамено или омерзено с помощта на средствата за електронна комуникация. </a:t>
            </a:r>
            <a:r>
              <a:rPr lang="en-US" sz="2000" dirty="0" smtClean="0"/>
              <a:t> </a:t>
            </a:r>
            <a:endParaRPr lang="bg-BG" sz="2000" dirty="0" smtClean="0"/>
          </a:p>
          <a:p>
            <a:endParaRPr lang="bg-BG" sz="2000" dirty="0" smtClean="0"/>
          </a:p>
          <a:p>
            <a:r>
              <a:rPr lang="bg-BG" sz="2000" dirty="0" smtClean="0"/>
              <a:t>Електронната атака позволява на булито за запази своята анонимност пред жертвата. </a:t>
            </a:r>
          </a:p>
          <a:p>
            <a:endParaRPr lang="bg-BG" sz="2000" dirty="0" smtClean="0"/>
          </a:p>
          <a:p>
            <a:r>
              <a:rPr lang="bg-BG" sz="2000" b="1" dirty="0" smtClean="0"/>
              <a:t>Електронните средства обикновено са: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 Текстови </a:t>
            </a:r>
            <a:r>
              <a:rPr lang="bg-BG" sz="2000" dirty="0" smtClean="0"/>
              <a:t>съобщения пуснати през мобилен телефон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Facebook</a:t>
            </a:r>
            <a:r>
              <a:rPr lang="en-US" sz="2000" dirty="0" smtClean="0"/>
              <a:t> </a:t>
            </a:r>
            <a:endParaRPr lang="bg-BG" sz="2000" dirty="0" smtClean="0"/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Публикуване в различни приложения на непричини снимки.</a:t>
            </a:r>
          </a:p>
          <a:p>
            <a:pPr>
              <a:buFont typeface="Arial" pitchFamily="34" charset="0"/>
              <a:buChar char="•"/>
            </a:pPr>
            <a:r>
              <a:rPr lang="bg-BG" sz="2000" dirty="0" smtClean="0"/>
              <a:t>Разпространяване на слухове за жертвата в различни електронни  сайтове</a:t>
            </a:r>
            <a:r>
              <a:rPr lang="en-US" sz="2000" dirty="0" smtClean="0"/>
              <a:t>. </a:t>
            </a:r>
            <a:endParaRPr lang="bg-BG" sz="2000" dirty="0" smtClean="0"/>
          </a:p>
          <a:p>
            <a:endParaRPr lang="bg-BG" sz="2000" dirty="0" smtClean="0"/>
          </a:p>
          <a:p>
            <a:r>
              <a:rPr lang="bg-BG" sz="2000" dirty="0" smtClean="0"/>
              <a:t>Кибер булинг –  терминът се използва само за тормоз сред непълнолетни!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bg-BG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15616" y="188640"/>
            <a:ext cx="7813376" cy="11430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4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Кибер булинг:</a:t>
            </a:r>
            <a:r>
              <a:rPr kumimoji="0" lang="bg-BG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bg-BG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bg-BG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yna\Desktop\bulling prezentation\Windows_7_-_Keybo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077072"/>
            <a:ext cx="3707904" cy="2780928"/>
          </a:xfrm>
          <a:prstGeom prst="rect">
            <a:avLst/>
          </a:prstGeom>
          <a:noFill/>
        </p:spPr>
      </p:pic>
      <p:pic>
        <p:nvPicPr>
          <p:cNvPr id="1027" name="Picture 3" descr="C:\Users\Rayna\Desktop\bulling prezentation\iPhon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00575">
            <a:off x="4801414" y="4332846"/>
            <a:ext cx="1046812" cy="20846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15616" y="1052737"/>
            <a:ext cx="784887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bg-BG" sz="2200" dirty="0" smtClean="0"/>
              <a:t>Някой от кибербулитата са жертва на насилие в реалността – като компенсация и за да почувстват сила те се превръщат в кибербулита, причинявайки това, което те преживяват в реалността. </a:t>
            </a:r>
            <a:r>
              <a:rPr lang="en-US" sz="2200" dirty="0" smtClean="0"/>
              <a:t> </a:t>
            </a:r>
            <a:endParaRPr lang="bg-BG" sz="2200" dirty="0" smtClean="0"/>
          </a:p>
          <a:p>
            <a:endParaRPr lang="bg-BG" sz="2200" dirty="0" smtClean="0"/>
          </a:p>
          <a:p>
            <a:r>
              <a:rPr lang="bg-BG" sz="2200" dirty="0" smtClean="0"/>
              <a:t>Понякога децата практикуващи физически булинг с цел да разширят властта си, пристъпват и към практикуване на кибер булинг. </a:t>
            </a:r>
          </a:p>
          <a:p>
            <a:endParaRPr lang="bg-BG" sz="2200" dirty="0" smtClean="0"/>
          </a:p>
          <a:p>
            <a:r>
              <a:rPr lang="bg-BG" sz="2200" dirty="0" smtClean="0"/>
              <a:t>Някой го правят с единствена </a:t>
            </a:r>
            <a:r>
              <a:rPr lang="bg-BG" sz="2200" dirty="0" smtClean="0"/>
              <a:t>  </a:t>
            </a:r>
          </a:p>
          <a:p>
            <a:r>
              <a:rPr lang="bg-BG" sz="2200" dirty="0" smtClean="0"/>
              <a:t>Цел  </a:t>
            </a:r>
            <a:r>
              <a:rPr lang="bg-BG" sz="2200" dirty="0" smtClean="0"/>
              <a:t>да се покажат! </a:t>
            </a:r>
            <a:r>
              <a:rPr lang="en-US" sz="22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bg-BG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0624" y="260648"/>
            <a:ext cx="7813376" cy="11430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4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Кибер </a:t>
            </a:r>
            <a:r>
              <a:rPr lang="bg-BG" sz="44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булиТАТА:</a:t>
            </a:r>
            <a:r>
              <a:rPr kumimoji="0" lang="bg-BG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bg-BG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bg-BG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900" i="1" dirty="0" smtClean="0">
                <a:cs typeface="Times New Roman" pitchFamily="18" charset="0"/>
              </a:rPr>
              <a:t>Вербален Булинг</a:t>
            </a:r>
            <a:r>
              <a:rPr lang="en-US" b="1" dirty="0" smtClean="0">
                <a:cs typeface="Times New Roman" pitchFamily="18" charset="0"/>
              </a:rPr>
              <a:t>:</a:t>
            </a:r>
            <a:br>
              <a:rPr lang="en-US" b="1" dirty="0" smtClean="0">
                <a:cs typeface="Times New Roman" pitchFamily="18" charset="0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Може да бъде определен като негативен подход към някого, изразен директно чрез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съдържание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напр. казване на нараняващи неща и наричане с лоши имена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lnSpc>
                <a:spcPct val="70000"/>
              </a:lnSpc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Char char="ü"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Стил на говоре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напр. крещене на някого или заплашването му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Rayna\Desktop\bulling prezentation\bullying_verb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869160"/>
            <a:ext cx="3851920" cy="198883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43608" y="836712"/>
            <a:ext cx="81003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000" dirty="0" smtClean="0"/>
          </a:p>
          <a:p>
            <a:r>
              <a:rPr lang="bg-BG" sz="2000" dirty="0" smtClean="0"/>
              <a:t>Целта  </a:t>
            </a:r>
            <a:r>
              <a:rPr lang="bg-BG" sz="2000" dirty="0" smtClean="0"/>
              <a:t>- да </a:t>
            </a:r>
            <a:r>
              <a:rPr lang="bg-BG" sz="2000" dirty="0" smtClean="0"/>
              <a:t>принизи жертвата и да хипербулизира мощта на насилника.  </a:t>
            </a:r>
          </a:p>
          <a:p>
            <a:endParaRPr lang="bg-BG" sz="2000" dirty="0" smtClean="0"/>
          </a:p>
          <a:p>
            <a:r>
              <a:rPr lang="bg-BG" sz="2000" dirty="0" smtClean="0"/>
              <a:t>Тормозът се фокусира върху създаването на ситуация, в която жертвата е доминирана от агресора.</a:t>
            </a:r>
            <a:endParaRPr lang="en-US" sz="2000" dirty="0" smtClean="0"/>
          </a:p>
          <a:p>
            <a:endParaRPr lang="bg-BG" sz="2000" dirty="0" smtClean="0"/>
          </a:p>
          <a:p>
            <a:r>
              <a:rPr lang="bg-BG" sz="2000" dirty="0" smtClean="0"/>
              <a:t>По-характерен тип насилие сред момичетата, съчетан със социално изключване.</a:t>
            </a:r>
          </a:p>
          <a:p>
            <a:endParaRPr lang="bg-BG" sz="2000" dirty="0" smtClean="0"/>
          </a:p>
          <a:p>
            <a:r>
              <a:rPr lang="bg-BG" sz="2000" dirty="0" smtClean="0"/>
              <a:t>По-рядко</a:t>
            </a:r>
            <a:r>
              <a:rPr lang="bg-BG" sz="2000" dirty="0" smtClean="0"/>
              <a:t>, но употребяван метод за насилие и сред момчетата – предпочитат да избегнат последствията свързани с физическият булинг. </a:t>
            </a:r>
          </a:p>
          <a:p>
            <a:endParaRPr lang="bg-BG" sz="2000" dirty="0" smtClean="0"/>
          </a:p>
          <a:p>
            <a:r>
              <a:rPr lang="bg-BG" sz="2000" dirty="0" smtClean="0"/>
              <a:t>Не </a:t>
            </a:r>
            <a:r>
              <a:rPr lang="bg-BG" sz="2000" dirty="0" smtClean="0"/>
              <a:t>на последно </a:t>
            </a:r>
            <a:r>
              <a:rPr lang="bg-BG" sz="2000" dirty="0" smtClean="0"/>
              <a:t>място – поради мощта на  думите</a:t>
            </a:r>
            <a:endParaRPr lang="bg-BG" sz="2000" dirty="0" smtClean="0"/>
          </a:p>
          <a:p>
            <a:r>
              <a:rPr lang="bg-BG" sz="2000" dirty="0" smtClean="0"/>
              <a:t>вербалния булинг може да има </a:t>
            </a:r>
          </a:p>
          <a:p>
            <a:r>
              <a:rPr lang="bg-BG" sz="2000" dirty="0" smtClean="0"/>
              <a:t>сериозни </a:t>
            </a:r>
            <a:r>
              <a:rPr lang="bg-BG" sz="2000" b="1" dirty="0" smtClean="0"/>
              <a:t>физически</a:t>
            </a:r>
            <a:r>
              <a:rPr lang="bg-BG" sz="2000" dirty="0" smtClean="0"/>
              <a:t> последици.                  </a:t>
            </a:r>
            <a:endParaRPr lang="en-US" sz="2000" dirty="0" smtClean="0"/>
          </a:p>
          <a:p>
            <a:endParaRPr lang="bg-BG" sz="2000" dirty="0" smtClean="0"/>
          </a:p>
          <a:p>
            <a:endParaRPr lang="bg-BG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71600" y="-315416"/>
            <a:ext cx="81724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4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Вербален б</a:t>
            </a:r>
            <a:r>
              <a:rPr kumimoji="0" lang="bg-BG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улинг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bg-BG" sz="440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rmAutofit/>
          </a:bodyPr>
          <a:lstStyle/>
          <a:p>
            <a:r>
              <a:rPr lang="ru-RU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Релационен </a:t>
            </a:r>
            <a:r>
              <a:rPr lang="bg-BG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Булинг (</a:t>
            </a:r>
            <a:r>
              <a:rPr lang="bg-BG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във взаимоотношенията</a:t>
            </a:r>
            <a:r>
              <a:rPr lang="bg-BG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bg-BG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Повече индиректен!</a:t>
            </a:r>
          </a:p>
          <a:p>
            <a:pPr>
              <a:lnSpc>
                <a:spcPct val="900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В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ключва умишлени манипулации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 опити да се навреди на приятелствата на друго дете или  младеж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900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или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на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чувството на включеност в групата на връстниците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напр. окуражаване на другите да не са приятели с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жертвата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разпространяване на лъжи</a:t>
            </a:r>
            <a:r>
              <a:rPr lang="sl-SI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9808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 </a:t>
            </a:r>
            <a:r>
              <a:rPr lang="bg-BG" sz="4400" i="1" dirty="0" smtClean="0"/>
              <a:t>Булинг в училище</a:t>
            </a:r>
            <a:r>
              <a:rPr lang="en-US" dirty="0" smtClean="0"/>
              <a:t> 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789040"/>
            <a:ext cx="7704856" cy="2845296"/>
          </a:xfrm>
        </p:spPr>
        <p:txBody>
          <a:bodyPr>
            <a:normAutofit/>
          </a:bodyPr>
          <a:lstStyle/>
          <a:p>
            <a:pPr algn="just"/>
            <a:r>
              <a:rPr lang="bg-BG" sz="2400" dirty="0" smtClean="0"/>
              <a:t>Касае цяла група от агресори. По-разпространен в средните училища и с по-голяма продължителност сравнено с индивидуалния булинг. </a:t>
            </a:r>
          </a:p>
          <a:p>
            <a:pPr algn="just"/>
            <a:r>
              <a:rPr lang="bg-BG" sz="2400" dirty="0" smtClean="0"/>
              <a:t>Може да е физически или психически. </a:t>
            </a:r>
          </a:p>
          <a:p>
            <a:pPr algn="just"/>
            <a:r>
              <a:rPr lang="bg-BG" sz="2400" dirty="0" smtClean="0"/>
              <a:t>Да се случва лице в лице или в киберпространството. </a:t>
            </a:r>
            <a:endParaRPr lang="en-US" sz="2400" dirty="0" smtClean="0"/>
          </a:p>
          <a:p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1187624" y="1484784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/>
              <a:t>Може да се </a:t>
            </a:r>
            <a:r>
              <a:rPr lang="bg-BG" sz="2400" dirty="0" smtClean="0"/>
              <a:t>случи  </a:t>
            </a:r>
            <a:r>
              <a:rPr lang="bg-BG" sz="2400" dirty="0" smtClean="0"/>
              <a:t>във физкултурния салон,  на двора, в училищния коридор или в класната стая.</a:t>
            </a:r>
            <a:endParaRPr lang="en-US" sz="2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5616" y="2492896"/>
            <a:ext cx="749808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bg-BG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Видове</a:t>
            </a:r>
            <a:r>
              <a:rPr kumimoji="0" lang="en-US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-  </a:t>
            </a:r>
            <a:r>
              <a:rPr kumimoji="0" lang="bg-BG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Групов булинг</a:t>
            </a:r>
            <a:endParaRPr kumimoji="0" lang="bg-BG" sz="430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 </a:t>
            </a:r>
            <a:r>
              <a:rPr lang="bg-BG" b="1" i="1" dirty="0" smtClean="0"/>
              <a:t> </a:t>
            </a:r>
            <a:r>
              <a:rPr lang="bg-BG" sz="4400" i="1" dirty="0" smtClean="0"/>
              <a:t>Булинг в училище </a:t>
            </a:r>
            <a:r>
              <a:rPr lang="en-US" dirty="0" smtClean="0"/>
              <a:t> </a:t>
            </a:r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59632" y="1700808"/>
            <a:ext cx="7498080" cy="1143000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bg-BG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Видове</a:t>
            </a:r>
            <a:r>
              <a:rPr kumimoji="0" lang="en-US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-  </a:t>
            </a:r>
            <a:r>
              <a:rPr kumimoji="0" lang="bg-BG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Индивидуален булинг</a:t>
            </a:r>
            <a:endParaRPr kumimoji="0" lang="bg-BG" sz="430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43608" y="2924944"/>
            <a:ext cx="7776864" cy="3168352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Жертвата и насилника са равнопоставени по брой.</a:t>
            </a:r>
            <a:endParaRPr lang="en-US" dirty="0" smtClean="0"/>
          </a:p>
          <a:p>
            <a:endParaRPr lang="en-US" dirty="0" smtClean="0"/>
          </a:p>
          <a:p>
            <a:r>
              <a:rPr lang="bg-BG" dirty="0" smtClean="0"/>
              <a:t>По-широко застъпен в началните училища.</a:t>
            </a:r>
            <a:endParaRPr lang="en-US" dirty="0" smtClean="0"/>
          </a:p>
          <a:p>
            <a:endParaRPr lang="en-US" dirty="0" smtClean="0"/>
          </a:p>
          <a:p>
            <a:r>
              <a:rPr lang="bg-BG" dirty="0" smtClean="0"/>
              <a:t>Поради по-малкия брой на участниците може да се случи и в ограничени физически пространства.</a:t>
            </a:r>
            <a:endParaRPr lang="en-US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196752"/>
            <a:ext cx="770485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r>
              <a:rPr lang="bg-BG" sz="2800" dirty="0" smtClean="0"/>
              <a:t>Физическият булинг </a:t>
            </a:r>
            <a:r>
              <a:rPr lang="bg-BG" sz="2800" dirty="0" smtClean="0"/>
              <a:t>се среща най-често сред </a:t>
            </a:r>
            <a:r>
              <a:rPr lang="bg-BG" sz="2800" dirty="0" smtClean="0"/>
              <a:t>по-малките ученици.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bg-BG" sz="2800" dirty="0" smtClean="0"/>
              <a:t>Кибер булинг –присъства значително повече в ежедневието на учениците в 9 -11 клас.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87624" y="-171400"/>
            <a:ext cx="81724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3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Б</a:t>
            </a:r>
            <a:r>
              <a:rPr kumimoji="0" lang="bg-BG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улинг в училище</a:t>
            </a:r>
            <a:r>
              <a:rPr kumimoji="0" lang="en-US" sz="4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bg-BG" sz="430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71600" y="476672"/>
            <a:ext cx="8172400" cy="1143000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3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Какво се случва с децата подложени на булинг?</a:t>
            </a:r>
            <a:endParaRPr kumimoji="0" lang="bg-BG" sz="43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2276872"/>
            <a:ext cx="7956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Всеки ден приблизително </a:t>
            </a:r>
            <a:r>
              <a:rPr lang="en-US" sz="2400" dirty="0" smtClean="0"/>
              <a:t>160 000 </a:t>
            </a:r>
            <a:r>
              <a:rPr lang="bg-BG" sz="2400" dirty="0" smtClean="0"/>
              <a:t>деца не отиват на училище поради страх, че ще станат жертва на булинг или вече са такива и искат да избегнат тормоза. 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bg-BG" sz="2400" dirty="0" smtClean="0"/>
              <a:t>В следствие на преживян булинг деца с по-слаба психика правят опити за самоубийство и някой от тях са успешни.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FFC000"/>
                </a:solidFill>
              </a:rPr>
              <a:t> </a:t>
            </a:r>
            <a:r>
              <a:rPr lang="bg-BG" sz="4000" i="1" dirty="0" smtClean="0"/>
              <a:t>БУЛИНГ ИЛИ КОНФЛИКТ?</a:t>
            </a:r>
            <a:r>
              <a:rPr lang="bg-BG" sz="4000" i="1" dirty="0" smtClean="0"/>
              <a:t/>
            </a:r>
            <a:br>
              <a:rPr lang="bg-BG" sz="4000" i="1" dirty="0" smtClean="0"/>
            </a:br>
            <a:endParaRPr lang="bg-BG" i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bg-BG" dirty="0" smtClean="0"/>
              <a:t>Съществуват различни форми на агресивно </a:t>
            </a:r>
            <a:r>
              <a:rPr lang="bg-BG" dirty="0" smtClean="0"/>
              <a:t>поведение</a:t>
            </a:r>
            <a:endParaRPr lang="bg-BG" dirty="0" smtClean="0"/>
          </a:p>
          <a:p>
            <a:pPr algn="just"/>
            <a:endParaRPr lang="en-US" dirty="0" smtClean="0"/>
          </a:p>
          <a:p>
            <a:pPr algn="just"/>
            <a:r>
              <a:rPr lang="bg-BG" dirty="0" smtClean="0"/>
              <a:t>И все пак не всеки акт на агресия се дефинира като булинг</a:t>
            </a:r>
            <a:r>
              <a:rPr lang="en-US" dirty="0" smtClean="0"/>
              <a:t>! </a:t>
            </a:r>
            <a:endParaRPr lang="bg-BG" dirty="0" smtClean="0"/>
          </a:p>
          <a:p>
            <a:pPr algn="just">
              <a:buNone/>
            </a:pPr>
            <a:endParaRPr lang="bg-BG" dirty="0" smtClean="0"/>
          </a:p>
          <a:p>
            <a:pPr algn="just"/>
            <a:r>
              <a:rPr lang="bg-BG" dirty="0" smtClean="0"/>
              <a:t>Ако е еднократно или нецеленасочено – това е конфликт. Ако конфликтът не се отработи, може да се трансформира в Булинг.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bg-BG" dirty="0" smtClean="0"/>
              <a:t>С цел по-добро разбиране и планиране на успешни интервенции е важно да се </a:t>
            </a:r>
            <a:r>
              <a:rPr lang="bg-BG" dirty="0" smtClean="0"/>
              <a:t>дефинира понятието Булинг, да се очертаят </a:t>
            </a:r>
            <a:r>
              <a:rPr lang="bg-BG" dirty="0" smtClean="0"/>
              <a:t>формите </a:t>
            </a:r>
            <a:r>
              <a:rPr lang="bg-BG" dirty="0" smtClean="0"/>
              <a:t>и участниците </a:t>
            </a:r>
            <a:r>
              <a:rPr lang="bg-BG" dirty="0" smtClean="0"/>
              <a:t>в процеса.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71600" y="764704"/>
            <a:ext cx="8172400" cy="1143000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3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Намесват ли се възрастните и съучениците – свидетели на булинг?</a:t>
            </a:r>
            <a:endParaRPr kumimoji="0" lang="bg-BG" sz="43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492896"/>
            <a:ext cx="8100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Намеса на възрастен – приблизително в </a:t>
            </a:r>
            <a:r>
              <a:rPr lang="en-US" sz="2400" dirty="0" smtClean="0"/>
              <a:t>4%</a:t>
            </a:r>
            <a:r>
              <a:rPr lang="bg-BG" sz="2400" dirty="0" smtClean="0"/>
              <a:t> от случайте.</a:t>
            </a:r>
            <a:r>
              <a:rPr lang="en-US" sz="2400" dirty="0" smtClean="0"/>
              <a:t> </a:t>
            </a:r>
            <a:endParaRPr lang="bg-BG" sz="2400" dirty="0" smtClean="0"/>
          </a:p>
          <a:p>
            <a:endParaRPr lang="bg-BG" sz="2400" dirty="0" smtClean="0"/>
          </a:p>
          <a:p>
            <a:r>
              <a:rPr lang="bg-BG" sz="2400" dirty="0" smtClean="0"/>
              <a:t>Намеса от страна на връстници и/или съученици - </a:t>
            </a:r>
            <a:r>
              <a:rPr lang="en-US" sz="2400" b="1" dirty="0" smtClean="0"/>
              <a:t>11</a:t>
            </a:r>
            <a:r>
              <a:rPr lang="en-US" sz="2400" b="1" dirty="0" smtClean="0"/>
              <a:t>%</a:t>
            </a:r>
            <a:endParaRPr lang="bg-BG" sz="2400" dirty="0" smtClean="0"/>
          </a:p>
          <a:p>
            <a:endParaRPr lang="en-US" sz="2400" dirty="0" smtClean="0"/>
          </a:p>
          <a:p>
            <a:r>
              <a:rPr lang="bg-BG" sz="2400" dirty="0" smtClean="0"/>
              <a:t>В</a:t>
            </a:r>
            <a:r>
              <a:rPr lang="en-US" sz="2400" dirty="0" smtClean="0"/>
              <a:t> </a:t>
            </a:r>
            <a:r>
              <a:rPr lang="en-US" sz="2400" b="1" dirty="0" smtClean="0"/>
              <a:t>85%</a:t>
            </a:r>
            <a:r>
              <a:rPr lang="en-US" sz="2400" dirty="0" smtClean="0"/>
              <a:t>.</a:t>
            </a:r>
            <a:r>
              <a:rPr lang="bg-BG" sz="2400" dirty="0" smtClean="0"/>
              <a:t> процента от случайте</a:t>
            </a:r>
            <a:r>
              <a:rPr lang="en-US" sz="2400" dirty="0" smtClean="0"/>
              <a:t> </a:t>
            </a:r>
            <a:r>
              <a:rPr lang="bg-BG" sz="2400" dirty="0" smtClean="0"/>
              <a:t>на булинг няма интервенция.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1268760"/>
            <a:ext cx="781236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Често оплакване от неразположение преди училище. </a:t>
            </a:r>
            <a:endParaRPr lang="en-US" sz="2400" dirty="0" smtClean="0"/>
          </a:p>
          <a:p>
            <a:endParaRPr lang="bg-BG" sz="2400" dirty="0" smtClean="0"/>
          </a:p>
          <a:p>
            <a:r>
              <a:rPr lang="bg-BG" sz="2400" dirty="0" smtClean="0"/>
              <a:t>Ходи </a:t>
            </a:r>
            <a:r>
              <a:rPr lang="bg-BG" sz="2400" dirty="0" smtClean="0"/>
              <a:t>на училище с нежелание</a:t>
            </a:r>
            <a:r>
              <a:rPr lang="bg-BG" sz="2400" dirty="0" smtClean="0"/>
              <a:t>.</a:t>
            </a:r>
          </a:p>
          <a:p>
            <a:endParaRPr lang="en-US" sz="2400" dirty="0" smtClean="0"/>
          </a:p>
          <a:p>
            <a:r>
              <a:rPr lang="bg-BG" sz="2400" dirty="0" smtClean="0"/>
              <a:t>Рязко понижава успеха в училище.</a:t>
            </a:r>
            <a:endParaRPr lang="en-US" sz="2400" dirty="0" smtClean="0"/>
          </a:p>
          <a:p>
            <a:endParaRPr lang="bg-BG" sz="2400" dirty="0" smtClean="0"/>
          </a:p>
          <a:p>
            <a:r>
              <a:rPr lang="bg-BG" sz="2400" dirty="0" smtClean="0"/>
              <a:t>Драстични </a:t>
            </a:r>
            <a:r>
              <a:rPr lang="bg-BG" sz="2400" dirty="0" smtClean="0"/>
              <a:t>промени в хранителния режим и съня.</a:t>
            </a:r>
          </a:p>
          <a:p>
            <a:endParaRPr lang="bg-BG" sz="2400" dirty="0" smtClean="0"/>
          </a:p>
          <a:p>
            <a:r>
              <a:rPr lang="bg-BG" sz="2400" dirty="0" smtClean="0"/>
              <a:t>Налични </a:t>
            </a:r>
            <a:r>
              <a:rPr lang="bg-BG" sz="2400" dirty="0" smtClean="0"/>
              <a:t>са необясними физически наранявания.</a:t>
            </a:r>
            <a:endParaRPr lang="en-US" sz="2400" dirty="0" smtClean="0"/>
          </a:p>
          <a:p>
            <a:endParaRPr lang="bg-BG" sz="2400" dirty="0" smtClean="0"/>
          </a:p>
          <a:p>
            <a:r>
              <a:rPr lang="bg-BG" sz="2400" dirty="0" smtClean="0"/>
              <a:t>Инхибиран</a:t>
            </a:r>
            <a:endParaRPr lang="en-US" sz="2400" dirty="0" smtClean="0"/>
          </a:p>
          <a:p>
            <a:endParaRPr lang="bg-BG" sz="2400" dirty="0" smtClean="0"/>
          </a:p>
          <a:p>
            <a:r>
              <a:rPr lang="bg-BG" sz="2400" dirty="0" smtClean="0"/>
              <a:t>Има </a:t>
            </a:r>
            <a:r>
              <a:rPr lang="bg-BG" sz="2400" dirty="0" smtClean="0"/>
              <a:t>желание да носи оръжие в училище</a:t>
            </a:r>
            <a:r>
              <a:rPr lang="en-US" sz="2400" dirty="0" smtClean="0"/>
              <a:t>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0"/>
            <a:ext cx="9145016" cy="1512168"/>
          </a:xfrm>
          <a:prstGeom prst="rect">
            <a:avLst/>
          </a:prstGeom>
        </p:spPr>
        <p:txBody>
          <a:bodyPr anchor="b">
            <a:normAutofit fontScale="62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bg-BG" sz="64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Признаци</a:t>
            </a:r>
            <a:r>
              <a:rPr kumimoji="0" lang="bg-BG" sz="6400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индикиращи наличие на булинг </a:t>
            </a:r>
            <a:r>
              <a:rPr lang="bg-BG" sz="6400" i="1" dirty="0" smtClean="0"/>
              <a:t>: </a:t>
            </a:r>
            <a:endParaRPr lang="en-US" sz="6400" i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bg-BG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25470"/>
            <a:ext cx="80283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bg-BG" sz="2800" dirty="0" smtClean="0"/>
              <a:t>Жертвите на насилие дори и след години запазват личностови </a:t>
            </a:r>
            <a:r>
              <a:rPr lang="bg-BG" sz="2800" dirty="0" smtClean="0"/>
              <a:t>характеристики, </a:t>
            </a:r>
            <a:r>
              <a:rPr lang="bg-BG" sz="2800" dirty="0" smtClean="0"/>
              <a:t>стабилизирани по време на преживения в детството булинг, като: </a:t>
            </a:r>
          </a:p>
          <a:p>
            <a:endParaRPr lang="en-US" sz="2800" u="sng" dirty="0" smtClean="0"/>
          </a:p>
          <a:p>
            <a:r>
              <a:rPr lang="bg-BG" sz="2800" dirty="0" smtClean="0"/>
              <a:t>Ниска себеоценка</a:t>
            </a:r>
          </a:p>
          <a:p>
            <a:endParaRPr lang="en-US" sz="2800" dirty="0" smtClean="0"/>
          </a:p>
          <a:p>
            <a:r>
              <a:rPr lang="bg-BG" sz="2800" dirty="0" smtClean="0"/>
              <a:t>Недоверие</a:t>
            </a:r>
          </a:p>
          <a:p>
            <a:endParaRPr lang="en-US" sz="2800" dirty="0" smtClean="0"/>
          </a:p>
          <a:p>
            <a:r>
              <a:rPr lang="bg-BG" sz="2800" dirty="0" smtClean="0"/>
              <a:t>Липса на асертивност</a:t>
            </a:r>
          </a:p>
          <a:p>
            <a:endParaRPr lang="en-US" sz="2800" dirty="0" smtClean="0"/>
          </a:p>
          <a:p>
            <a:r>
              <a:rPr lang="bg-BG" sz="2800" dirty="0" smtClean="0"/>
              <a:t>Агресия</a:t>
            </a:r>
            <a:r>
              <a:rPr lang="en-US" sz="2800" dirty="0" smtClean="0"/>
              <a:t> </a:t>
            </a:r>
            <a:endParaRPr lang="bg-BG" sz="2800" dirty="0" smtClean="0"/>
          </a:p>
          <a:p>
            <a:endParaRPr lang="en-US" sz="2800" dirty="0" smtClean="0"/>
          </a:p>
          <a:p>
            <a:r>
              <a:rPr lang="bg-BG" sz="2800" dirty="0" smtClean="0"/>
              <a:t>Живеят в изолация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71600" y="188640"/>
            <a:ext cx="81724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3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Какво ги провокира?</a:t>
            </a:r>
            <a:endParaRPr kumimoji="0" lang="bg-BG" sz="43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3120" y="1484784"/>
            <a:ext cx="792088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bg-BG" sz="2400" dirty="0" smtClean="0"/>
              <a:t>Булитата обикновенно отправят намеци и нападки </a:t>
            </a:r>
            <a:r>
              <a:rPr lang="bg-BG" sz="2400" dirty="0" smtClean="0"/>
              <a:t>за: </a:t>
            </a:r>
            <a:endParaRPr lang="bg-BG" sz="2400" dirty="0" smtClean="0"/>
          </a:p>
          <a:p>
            <a:endParaRPr lang="bg-BG" sz="2400" dirty="0" smtClean="0"/>
          </a:p>
          <a:p>
            <a:r>
              <a:rPr lang="bg-BG" sz="2400" dirty="0" smtClean="0"/>
              <a:t>телесно тегло </a:t>
            </a:r>
          </a:p>
          <a:p>
            <a:r>
              <a:rPr lang="bg-BG" sz="2400" dirty="0" smtClean="0"/>
              <a:t>цвят на коса</a:t>
            </a:r>
          </a:p>
          <a:p>
            <a:r>
              <a:rPr lang="bg-BG" sz="2400" dirty="0" smtClean="0"/>
              <a:t> популярност </a:t>
            </a:r>
          </a:p>
          <a:p>
            <a:r>
              <a:rPr lang="bg-BG" sz="2400" dirty="0" smtClean="0"/>
              <a:t>цвят на кожата </a:t>
            </a:r>
          </a:p>
          <a:p>
            <a:r>
              <a:rPr lang="bg-BG" sz="2400" dirty="0" smtClean="0"/>
              <a:t>религия </a:t>
            </a:r>
          </a:p>
          <a:p>
            <a:r>
              <a:rPr lang="bg-BG" sz="2400" dirty="0" smtClean="0"/>
              <a:t>семейство и произход </a:t>
            </a:r>
          </a:p>
          <a:p>
            <a:r>
              <a:rPr lang="bg-BG" sz="2400" dirty="0" smtClean="0"/>
              <a:t>нарушения </a:t>
            </a:r>
          </a:p>
          <a:p>
            <a:r>
              <a:rPr lang="bg-BG" sz="2400" dirty="0" smtClean="0"/>
              <a:t>наличие на диоптрични очила </a:t>
            </a:r>
          </a:p>
          <a:p>
            <a:r>
              <a:rPr lang="bg-BG" sz="2400" dirty="0" smtClean="0"/>
              <a:t>усърдност и прилежност в работата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/>
              <a:t>Защо Булитата са Булита</a:t>
            </a:r>
            <a:r>
              <a:rPr lang="en-US" i="1" dirty="0" smtClean="0"/>
              <a:t>?</a:t>
            </a:r>
            <a:endParaRPr lang="bg-BG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56792"/>
            <a:ext cx="8100392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dirty="0" smtClean="0"/>
              <a:t>Съществуват много причини </a:t>
            </a:r>
            <a:r>
              <a:rPr lang="bg-BG" sz="2400" dirty="0" smtClean="0"/>
              <a:t>детето </a:t>
            </a:r>
            <a:r>
              <a:rPr lang="bg-BG" sz="2400" dirty="0" smtClean="0"/>
              <a:t>да </a:t>
            </a:r>
            <a:r>
              <a:rPr lang="bg-BG" sz="2400" dirty="0" smtClean="0"/>
              <a:t> заеме ролята на </a:t>
            </a:r>
            <a:r>
              <a:rPr lang="bg-BG" sz="2400" dirty="0" smtClean="0"/>
              <a:t>Були.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bg-BG" sz="2400" dirty="0" smtClean="0"/>
              <a:t>Емоционално обременени или физически тормозени у дома.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bg-BG" sz="2400" dirty="0" smtClean="0"/>
              <a:t>Изпитват ревност/завист към жертвата.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bg-BG" sz="2400" dirty="0" smtClean="0"/>
              <a:t>Чувстват се </a:t>
            </a:r>
            <a:r>
              <a:rPr lang="bg-BG" sz="2400" dirty="0" smtClean="0"/>
              <a:t>несигурни/неуверени и слаби</a:t>
            </a:r>
            <a:r>
              <a:rPr lang="bg-BG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15616" y="1058254"/>
            <a:ext cx="8201101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bg-BG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от </a:t>
            </a:r>
            <a:r>
              <a:rPr kumimoji="0" lang="bg-BG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10</a:t>
            </a: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младежи  участници</a:t>
            </a:r>
            <a:r>
              <a:rPr kumimoji="0" lang="bg-BG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в проучването </a:t>
            </a: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са жертва на кибер тормоз.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bg-BG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20%</a:t>
            </a: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преживяват кибир булинг ежедневно.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bg-BG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54%</a:t>
            </a: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са били жертва на кибер булинг през Фейсбук.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r>
              <a:rPr lang="en-US" dirty="0" smtClean="0"/>
              <a:t>40% </a:t>
            </a:r>
            <a:r>
              <a:rPr lang="bg-BG" dirty="0" smtClean="0"/>
              <a:t>са жертва на булинг поради физически особености.</a:t>
            </a:r>
          </a:p>
          <a:p>
            <a:endParaRPr lang="bg-BG" dirty="0" smtClean="0"/>
          </a:p>
          <a:p>
            <a:r>
              <a:rPr lang="en-US" dirty="0" smtClean="0"/>
              <a:t>39% </a:t>
            </a:r>
            <a:r>
              <a:rPr lang="bg-BG" dirty="0" smtClean="0"/>
              <a:t>никога не са споделяли, че са били жерва на булинг</a:t>
            </a:r>
            <a:r>
              <a:rPr lang="en-US" dirty="0" smtClean="0"/>
              <a:t>.</a:t>
            </a:r>
            <a:endParaRPr lang="bg-BG" dirty="0" smtClean="0"/>
          </a:p>
          <a:p>
            <a:endParaRPr lang="en-US" dirty="0" smtClean="0"/>
          </a:p>
          <a:p>
            <a:r>
              <a:rPr lang="en-US" dirty="0" smtClean="0"/>
              <a:t>51% </a:t>
            </a:r>
            <a:r>
              <a:rPr lang="bg-BG" dirty="0" smtClean="0"/>
              <a:t>не са получили адекватна подкрепа от учителите си</a:t>
            </a:r>
            <a:r>
              <a:rPr lang="en-US" dirty="0" smtClean="0"/>
              <a:t>.</a:t>
            </a:r>
            <a:endParaRPr lang="bg-BG" dirty="0" smtClean="0"/>
          </a:p>
          <a:p>
            <a:endParaRPr lang="en-US" dirty="0" smtClean="0"/>
          </a:p>
          <a:p>
            <a:r>
              <a:rPr lang="en-US" dirty="0" smtClean="0"/>
              <a:t>61% </a:t>
            </a:r>
            <a:r>
              <a:rPr lang="bg-BG" dirty="0" smtClean="0"/>
              <a:t>от участниците в проучването са били жертва на физически булинг.</a:t>
            </a:r>
          </a:p>
          <a:p>
            <a:endParaRPr lang="en-US" dirty="0" smtClean="0"/>
          </a:p>
          <a:p>
            <a:r>
              <a:rPr lang="en-US" dirty="0" smtClean="0"/>
              <a:t>10% </a:t>
            </a:r>
            <a:r>
              <a:rPr lang="bg-BG" dirty="0" smtClean="0"/>
              <a:t>от участниците в проучването са  са направили опит за самоубийство в резултат на преживян булинг. </a:t>
            </a:r>
          </a:p>
          <a:p>
            <a:endParaRPr lang="en-US" dirty="0" smtClean="0"/>
          </a:p>
          <a:p>
            <a:r>
              <a:rPr lang="en-US" dirty="0" smtClean="0"/>
              <a:t>83% </a:t>
            </a:r>
            <a:r>
              <a:rPr lang="bg-BG" dirty="0" smtClean="0"/>
              <a:t>споделят , че са с ниско самочувствие вследствие на позицията на жертви .</a:t>
            </a:r>
            <a:endParaRPr lang="en-US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bg-BG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71600" y="-171400"/>
            <a:ext cx="8172400" cy="1143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43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Статистики</a:t>
            </a:r>
            <a:endParaRPr kumimoji="0" lang="bg-BG" sz="430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1143000"/>
          </a:xfrm>
        </p:spPr>
        <p:txBody>
          <a:bodyPr>
            <a:noAutofit/>
          </a:bodyPr>
          <a:lstStyle/>
          <a:p>
            <a:r>
              <a:rPr lang="bg-BG" sz="2800" i="1" dirty="0" smtClean="0"/>
              <a:t>За какво трябва да са информирани децата, за да избегнат влизането в позиция на жертва?</a:t>
            </a:r>
            <a:endParaRPr lang="bg-BG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72816"/>
            <a:ext cx="7632848" cy="4800600"/>
          </a:xfrm>
        </p:spPr>
        <p:txBody>
          <a:bodyPr>
            <a:normAutofit/>
          </a:bodyPr>
          <a:lstStyle/>
          <a:p>
            <a:r>
              <a:rPr lang="bg-BG" sz="2400" dirty="0" smtClean="0"/>
              <a:t>Не показвай чувствата си на насилника! Безразличието отказва  булито. Всяка експресия на друга емоция подхранва агресивната проява</a:t>
            </a:r>
            <a:r>
              <a:rPr lang="bg-BG" sz="2400" dirty="0" smtClean="0"/>
              <a:t>.</a:t>
            </a:r>
          </a:p>
          <a:p>
            <a:pPr>
              <a:buNone/>
            </a:pPr>
            <a:endParaRPr lang="bg-BG" sz="2400" dirty="0" smtClean="0"/>
          </a:p>
          <a:p>
            <a:r>
              <a:rPr lang="bg-BG" sz="2400" dirty="0" smtClean="0"/>
              <a:t>Сподели с учител, родител, приятели! </a:t>
            </a:r>
            <a:endParaRPr lang="bg-BG" sz="2400" dirty="0" smtClean="0"/>
          </a:p>
          <a:p>
            <a:pPr>
              <a:buNone/>
            </a:pPr>
            <a:endParaRPr lang="bg-BG" sz="2400" dirty="0" smtClean="0"/>
          </a:p>
          <a:p>
            <a:r>
              <a:rPr lang="bg-BG" sz="2400" dirty="0" smtClean="0"/>
              <a:t>Не се заблуждавай! Ако смяташ, че ставаш жертва поради слабостите си, грешиш! Булитата са тези, които са слаби. </a:t>
            </a:r>
          </a:p>
          <a:p>
            <a:pPr>
              <a:buNone/>
            </a:pPr>
            <a:endParaRPr lang="bg-BG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i="1" dirty="0" smtClean="0"/>
              <a:t>За какво трябва да са информирани децата, за да избегнат влизането в позиция на жертва?</a:t>
            </a:r>
            <a:endParaRPr lang="bg-BG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057400"/>
            <a:ext cx="7498080" cy="4800600"/>
          </a:xfrm>
        </p:spPr>
        <p:txBody>
          <a:bodyPr>
            <a:normAutofit/>
          </a:bodyPr>
          <a:lstStyle/>
          <a:p>
            <a:r>
              <a:rPr lang="bg-BG" sz="2400" dirty="0" smtClean="0"/>
              <a:t>Записвай всичко случващо се – дори и обидните имена и сподели с доверено лице.</a:t>
            </a:r>
          </a:p>
          <a:p>
            <a:pPr>
              <a:buNone/>
            </a:pPr>
            <a:endParaRPr lang="bg-BG" sz="2400" dirty="0" smtClean="0"/>
          </a:p>
          <a:p>
            <a:r>
              <a:rPr lang="bg-BG" sz="2400" dirty="0" smtClean="0"/>
              <a:t>Редуцирай възможностите за среща:</a:t>
            </a: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 -  Избери различен маршрут!</a:t>
            </a:r>
          </a:p>
          <a:p>
            <a:pPr>
              <a:buNone/>
            </a:pPr>
            <a:r>
              <a:rPr lang="bg-BG" sz="2400" dirty="0" smtClean="0"/>
              <a:t> -  Избери различно място в класната стая или автобуса!</a:t>
            </a:r>
            <a:endParaRPr lang="bg-BG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15616" y="1196752"/>
          <a:ext cx="7152456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498080" cy="1143000"/>
          </a:xfrm>
        </p:spPr>
        <p:txBody>
          <a:bodyPr>
            <a:noAutofit/>
          </a:bodyPr>
          <a:lstStyle/>
          <a:p>
            <a:r>
              <a:rPr lang="bg-BG" sz="4400" i="1" dirty="0" smtClean="0"/>
              <a:t>БУЛИНГ???</a:t>
            </a:r>
            <a:endParaRPr lang="bg-BG" sz="4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Булингът се определя </a:t>
            </a: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bg-BG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като феномен</a:t>
            </a:r>
            <a:endParaRPr lang="bg-BG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28800"/>
            <a:ext cx="8028384" cy="4800600"/>
          </a:xfrm>
        </p:spPr>
        <p:txBody>
          <a:bodyPr>
            <a:normAutofit/>
          </a:bodyPr>
          <a:lstStyle/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cs typeface="Times New Roman" pitchFamily="18" charset="0"/>
              </a:rPr>
              <a:t>П</a:t>
            </a:r>
            <a:r>
              <a:rPr lang="bg-BG" sz="2400" dirty="0" smtClean="0">
                <a:cs typeface="Times New Roman" pitchFamily="18" charset="0"/>
              </a:rPr>
              <a:t>ри който </a:t>
            </a:r>
            <a:r>
              <a:rPr lang="bg-BG" sz="2400" dirty="0" smtClean="0">
                <a:cs typeface="Times New Roman" pitchFamily="18" charset="0"/>
              </a:rPr>
              <a:t>едно лице е </a:t>
            </a:r>
            <a:r>
              <a:rPr lang="en-US" sz="2400" dirty="0" smtClean="0">
                <a:cs typeface="Times New Roman" pitchFamily="18" charset="0"/>
              </a:rPr>
              <a:t>“</a:t>
            </a:r>
            <a:r>
              <a:rPr lang="bg-BG" sz="2400" dirty="0" smtClean="0">
                <a:cs typeface="Times New Roman" pitchFamily="18" charset="0"/>
              </a:rPr>
              <a:t>изложено 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bg-BG" sz="2400" b="1" dirty="0" smtClean="0">
                <a:solidFill>
                  <a:srgbClr val="0070C0"/>
                </a:solidFill>
                <a:cs typeface="Times New Roman" pitchFamily="18" charset="0"/>
              </a:rPr>
              <a:t>многократно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bg-BG" sz="2400" b="1" dirty="0" smtClean="0">
                <a:solidFill>
                  <a:srgbClr val="0070C0"/>
                </a:solidFill>
                <a:cs typeface="Times New Roman" pitchFamily="18" charset="0"/>
              </a:rPr>
              <a:t>и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bg-BG" sz="2400" b="1" dirty="0" smtClean="0">
                <a:solidFill>
                  <a:srgbClr val="0070C0"/>
                </a:solidFill>
                <a:cs typeface="Times New Roman" pitchFamily="18" charset="0"/>
              </a:rPr>
              <a:t>прекомерно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bg-BG" sz="2400" dirty="0" smtClean="0">
                <a:cs typeface="Times New Roman" pitchFamily="18" charset="0"/>
              </a:rPr>
              <a:t>на негативни действия от страна на едно или повече други лица</a:t>
            </a:r>
            <a:r>
              <a:rPr lang="en-US" sz="2400" dirty="0" smtClean="0">
                <a:cs typeface="Times New Roman" pitchFamily="18" charset="0"/>
              </a:rPr>
              <a:t>”</a:t>
            </a:r>
            <a:r>
              <a:rPr lang="sl-SI" sz="2400" dirty="0" smtClean="0">
                <a:cs typeface="Times New Roman" pitchFamily="18" charset="0"/>
              </a:rPr>
              <a:t>.</a:t>
            </a:r>
            <a:endParaRPr lang="en-US" sz="2400" dirty="0" smtClean="0">
              <a:cs typeface="Times New Roman" pitchFamily="18" charset="0"/>
            </a:endParaRPr>
          </a:p>
          <a:p>
            <a:pPr>
              <a:buNone/>
            </a:pPr>
            <a:endParaRPr lang="sl-SI" sz="2400" dirty="0" smtClean="0">
              <a:cs typeface="Times New Roman" pitchFamily="18" charset="0"/>
            </a:endParaRPr>
          </a:p>
          <a:p>
            <a:r>
              <a:rPr lang="en-US" sz="2400" dirty="0" smtClean="0">
                <a:cs typeface="Times New Roman" pitchFamily="18" charset="0"/>
              </a:rPr>
              <a:t>“</a:t>
            </a:r>
            <a:r>
              <a:rPr lang="bg-BG" sz="2400" dirty="0" smtClean="0">
                <a:cs typeface="Times New Roman" pitchFamily="18" charset="0"/>
              </a:rPr>
              <a:t>когато едно лице </a:t>
            </a:r>
            <a:r>
              <a:rPr lang="bg-BG" sz="2400" b="1" dirty="0" smtClean="0">
                <a:solidFill>
                  <a:srgbClr val="0070C0"/>
                </a:solidFill>
                <a:cs typeface="Times New Roman" pitchFamily="18" charset="0"/>
              </a:rPr>
              <a:t>умишлено 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bg-BG" sz="2400" dirty="0" smtClean="0">
                <a:cs typeface="Times New Roman" pitchFamily="18" charset="0"/>
              </a:rPr>
              <a:t>нанася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bg-BG" sz="2400" dirty="0" smtClean="0">
                <a:cs typeface="Times New Roman" pitchFamily="18" charset="0"/>
              </a:rPr>
              <a:t>вреда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bg-BG" sz="2400" dirty="0" smtClean="0">
                <a:cs typeface="Times New Roman" pitchFamily="18" charset="0"/>
              </a:rPr>
              <a:t>или дискриминация спрямо друго лице чрез</a:t>
            </a:r>
            <a:r>
              <a:rPr lang="en-US" sz="2400" dirty="0" smtClean="0">
                <a:cs typeface="Times New Roman" pitchFamily="18" charset="0"/>
              </a:rPr>
              <a:t>:</a:t>
            </a:r>
            <a:endParaRPr lang="bg-BG" sz="2400" dirty="0" smtClean="0"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bg-BG" sz="2400" dirty="0" smtClean="0">
                <a:cs typeface="Times New Roman" pitchFamily="18" charset="0"/>
              </a:rPr>
              <a:t>физически </a:t>
            </a:r>
            <a:r>
              <a:rPr lang="bg-BG" sz="2400" dirty="0" smtClean="0">
                <a:cs typeface="Times New Roman" pitchFamily="18" charset="0"/>
              </a:rPr>
              <a:t>контакт</a:t>
            </a:r>
            <a:r>
              <a:rPr lang="en-US" sz="2400" dirty="0" smtClean="0">
                <a:cs typeface="Times New Roman" pitchFamily="18" charset="0"/>
              </a:rPr>
              <a:t> </a:t>
            </a:r>
            <a:endParaRPr lang="en-US" sz="24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400" dirty="0" smtClean="0">
                <a:cs typeface="Times New Roman" pitchFamily="18" charset="0"/>
              </a:rPr>
              <a:t> думи или </a:t>
            </a:r>
            <a:endParaRPr lang="en-US" sz="24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bg-BG" sz="2400" dirty="0" smtClean="0">
                <a:cs typeface="Times New Roman" pitchFamily="18" charset="0"/>
              </a:rPr>
              <a:t>по друг начин</a:t>
            </a:r>
            <a:r>
              <a:rPr lang="sl-SI" sz="2400" dirty="0" smtClean="0">
                <a:cs typeface="Times New Roman" pitchFamily="18" charset="0"/>
              </a:rPr>
              <a:t>” (Olweus, 1993</a:t>
            </a:r>
            <a:r>
              <a:rPr lang="sl-SI" dirty="0" smtClean="0">
                <a:cs typeface="Times New Roman" pitchFamily="18" charset="0"/>
              </a:rPr>
              <a:t>)</a:t>
            </a:r>
            <a:endParaRPr lang="bg-BG" dirty="0" smtClean="0"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196752"/>
            <a:ext cx="817240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cs typeface="Arial" pitchFamily="34" charset="0"/>
              </a:rPr>
              <a:t>Репетативност </a:t>
            </a:r>
            <a:r>
              <a:rPr lang="bg-BG" dirty="0" smtClean="0">
                <a:cs typeface="Arial" pitchFamily="34" charset="0"/>
              </a:rPr>
              <a:t>във времето /повтаряемост/.</a:t>
            </a:r>
          </a:p>
          <a:p>
            <a:pPr>
              <a:buNone/>
            </a:pPr>
            <a:endParaRPr lang="bg-BG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cs typeface="Arial" pitchFamily="34" charset="0"/>
              </a:rPr>
              <a:t>Често </a:t>
            </a:r>
            <a:r>
              <a:rPr lang="bg-BG" dirty="0" smtClean="0">
                <a:cs typeface="Arial" pitchFamily="34" charset="0"/>
              </a:rPr>
              <a:t>включва </a:t>
            </a:r>
            <a:r>
              <a:rPr lang="bg-BG" dirty="0" smtClean="0">
                <a:cs typeface="Arial" pitchFamily="34" charset="0"/>
              </a:rPr>
              <a:t>групи.</a:t>
            </a:r>
          </a:p>
          <a:p>
            <a:pPr>
              <a:buNone/>
            </a:pPr>
            <a:endParaRPr lang="bg-BG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cs typeface="Arial" pitchFamily="34" charset="0"/>
              </a:rPr>
              <a:t>Дисбаланс </a:t>
            </a:r>
            <a:r>
              <a:rPr lang="bg-BG" dirty="0" smtClean="0">
                <a:cs typeface="Arial" pitchFamily="34" charset="0"/>
              </a:rPr>
              <a:t>на силите.</a:t>
            </a:r>
          </a:p>
          <a:p>
            <a:pPr>
              <a:buNone/>
            </a:pPr>
            <a:r>
              <a:rPr lang="bg-B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43608" y="188640"/>
            <a:ext cx="8784976" cy="11430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bg-BG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Булинг – </a:t>
            </a:r>
            <a:r>
              <a:rPr kumimoji="0" lang="bg-BG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ключови думи!</a:t>
            </a:r>
            <a:r>
              <a:rPr kumimoji="0" lang="bg-BG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bg-BG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bg-BG" sz="4300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624" y="260648"/>
            <a:ext cx="7813376" cy="792088"/>
          </a:xfrm>
        </p:spPr>
        <p:txBody>
          <a:bodyPr>
            <a:normAutofit fontScale="90000"/>
          </a:bodyPr>
          <a:lstStyle/>
          <a:p>
            <a:r>
              <a:rPr lang="bg-BG" sz="4400" i="1" dirty="0" smtClean="0"/>
              <a:t>Участниците</a:t>
            </a:r>
            <a:r>
              <a:rPr lang="bg-BG" sz="4400" i="1" dirty="0" smtClean="0"/>
              <a:t>:  </a:t>
            </a:r>
            <a:r>
              <a:rPr lang="bg-BG" sz="4400" dirty="0" smtClean="0"/>
              <a:t/>
            </a:r>
            <a:br>
              <a:rPr lang="bg-BG" sz="4400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764704"/>
            <a:ext cx="8100392" cy="640871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bg-BG" sz="5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bg-BG" sz="6000" dirty="0" smtClean="0">
                <a:cs typeface="Times New Roman" pitchFamily="18" charset="0"/>
              </a:rPr>
              <a:t>Това </a:t>
            </a:r>
            <a:r>
              <a:rPr lang="bg-BG" sz="6000" dirty="0" smtClean="0">
                <a:cs typeface="Times New Roman" pitchFamily="18" charset="0"/>
              </a:rPr>
              <a:t>не е процес случващ се </a:t>
            </a:r>
            <a:r>
              <a:rPr lang="bg-BG" sz="6000" u="sng" dirty="0" smtClean="0">
                <a:cs typeface="Times New Roman" pitchFamily="18" charset="0"/>
              </a:rPr>
              <a:t>само</a:t>
            </a:r>
            <a:r>
              <a:rPr lang="bg-BG" sz="6000" dirty="0" smtClean="0">
                <a:cs typeface="Times New Roman" pitchFamily="18" charset="0"/>
              </a:rPr>
              <a:t> между жертвата и агресора! В процеса участват много лица влизайки в различни роли – всеки от тях носи своята отговорност.</a:t>
            </a:r>
            <a:endParaRPr lang="bg-BG" sz="6000" b="1" dirty="0" smtClean="0">
              <a:cs typeface="Times New Roman" pitchFamily="18" charset="0"/>
            </a:endParaRPr>
          </a:p>
          <a:p>
            <a:endParaRPr lang="bg-BG" sz="6000" b="1" dirty="0" smtClean="0">
              <a:cs typeface="Times New Roman" pitchFamily="18" charset="0"/>
            </a:endParaRPr>
          </a:p>
          <a:p>
            <a:r>
              <a:rPr lang="bg-BG" sz="6000" b="1" u="sng" dirty="0" smtClean="0">
                <a:cs typeface="Times New Roman" pitchFamily="18" charset="0"/>
              </a:rPr>
              <a:t>Булито</a:t>
            </a:r>
            <a:r>
              <a:rPr lang="bg-BG" sz="6000" b="1" dirty="0" smtClean="0">
                <a:cs typeface="Times New Roman" pitchFamily="18" charset="0"/>
              </a:rPr>
              <a:t>: </a:t>
            </a:r>
            <a:r>
              <a:rPr lang="bg-BG" sz="6000" dirty="0" smtClean="0">
                <a:cs typeface="Times New Roman" pitchFamily="18" charset="0"/>
              </a:rPr>
              <a:t>Той издава заповедите/задачите към своите асистенти!</a:t>
            </a:r>
          </a:p>
          <a:p>
            <a:pPr>
              <a:buNone/>
            </a:pPr>
            <a:endParaRPr lang="bg-BG" sz="6000" dirty="0" smtClean="0">
              <a:cs typeface="Times New Roman" pitchFamily="18" charset="0"/>
            </a:endParaRPr>
          </a:p>
          <a:p>
            <a:pPr>
              <a:buNone/>
            </a:pPr>
            <a:r>
              <a:rPr lang="bg-BG" sz="6000" dirty="0" smtClean="0">
                <a:cs typeface="Times New Roman" pitchFamily="18" charset="0"/>
              </a:rPr>
              <a:t>  - </a:t>
            </a:r>
            <a:r>
              <a:rPr lang="bg-BG" sz="6000" dirty="0" smtClean="0">
                <a:cs typeface="Times New Roman" pitchFamily="18" charset="0"/>
              </a:rPr>
              <a:t>Контрол </a:t>
            </a:r>
            <a:r>
              <a:rPr lang="bg-BG" sz="6000" dirty="0" smtClean="0">
                <a:cs typeface="Times New Roman" pitchFamily="18" charset="0"/>
              </a:rPr>
              <a:t>над останалите</a:t>
            </a:r>
            <a:r>
              <a:rPr lang="bg-BG" sz="6000" dirty="0" smtClean="0">
                <a:cs typeface="Times New Roman" pitchFamily="18" charset="0"/>
              </a:rPr>
              <a:t>. Поддържа илюзорен образ на властимащ.</a:t>
            </a:r>
          </a:p>
          <a:p>
            <a:pPr>
              <a:buNone/>
            </a:pPr>
            <a:endParaRPr lang="bg-BG" sz="6000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bg-BG" sz="6000" dirty="0" smtClean="0">
                <a:cs typeface="Times New Roman" pitchFamily="18" charset="0"/>
              </a:rPr>
              <a:t>Желание </a:t>
            </a:r>
            <a:r>
              <a:rPr lang="bg-BG" sz="6000" dirty="0" smtClean="0">
                <a:cs typeface="Times New Roman" pitchFamily="18" charset="0"/>
              </a:rPr>
              <a:t>за принадлежност към конкретна група.</a:t>
            </a:r>
            <a:r>
              <a:rPr lang="en-US" sz="6000" dirty="0" smtClean="0">
                <a:cs typeface="Times New Roman" pitchFamily="18" charset="0"/>
              </a:rPr>
              <a:t> </a:t>
            </a:r>
            <a:endParaRPr lang="bg-BG" sz="6000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endParaRPr lang="bg-BG" sz="6000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bg-BG" sz="6000" dirty="0" smtClean="0">
                <a:cs typeface="Times New Roman" pitchFamily="18" charset="0"/>
              </a:rPr>
              <a:t>Булитата </a:t>
            </a:r>
            <a:r>
              <a:rPr lang="bg-BG" sz="6000" dirty="0" smtClean="0">
                <a:cs typeface="Times New Roman" pitchFamily="18" charset="0"/>
              </a:rPr>
              <a:t>обикновено са деца със затруднения </a:t>
            </a:r>
            <a:r>
              <a:rPr lang="bg-BG" sz="6000" dirty="0" smtClean="0">
                <a:cs typeface="Times New Roman" pitchFamily="18" charset="0"/>
              </a:rPr>
              <a:t>в </a:t>
            </a:r>
            <a:r>
              <a:rPr lang="bg-BG" sz="6000" dirty="0" smtClean="0">
                <a:cs typeface="Times New Roman" pitchFamily="18" charset="0"/>
              </a:rPr>
              <a:t>самоконтрола, следването на правила и трудно се поставят в “обувките на другия” </a:t>
            </a:r>
          </a:p>
          <a:p>
            <a:pPr lvl="0"/>
            <a:endParaRPr lang="bg-BG" sz="6000" dirty="0" smtClean="0">
              <a:cs typeface="Times New Roman" pitchFamily="18" charset="0"/>
            </a:endParaRPr>
          </a:p>
          <a:p>
            <a:pPr>
              <a:buNone/>
            </a:pPr>
            <a:r>
              <a:rPr lang="bg-BG" sz="5100" dirty="0" smtClean="0">
                <a:cs typeface="Times New Roman" pitchFamily="18" charset="0"/>
              </a:rPr>
              <a:t>      </a:t>
            </a:r>
            <a:r>
              <a:rPr lang="bg-BG" b="1" dirty="0" smtClean="0"/>
              <a:t> </a:t>
            </a:r>
            <a:endParaRPr lang="en-US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624" y="476672"/>
            <a:ext cx="7813376" cy="792088"/>
          </a:xfrm>
        </p:spPr>
        <p:txBody>
          <a:bodyPr>
            <a:normAutofit fontScale="90000"/>
          </a:bodyPr>
          <a:lstStyle/>
          <a:p>
            <a:r>
              <a:rPr lang="bg-BG" sz="4400" i="1" dirty="0" smtClean="0"/>
              <a:t>Участниците</a:t>
            </a:r>
            <a:r>
              <a:rPr lang="bg-BG" sz="4400" i="1" dirty="0" smtClean="0"/>
              <a:t>:  </a:t>
            </a:r>
            <a:r>
              <a:rPr lang="bg-BG" sz="4400" dirty="0" smtClean="0"/>
              <a:t/>
            </a:r>
            <a:br>
              <a:rPr lang="bg-BG" sz="4400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025352"/>
            <a:ext cx="8100392" cy="58326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bg-BG" sz="51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bg-BG" sz="4500" b="1" dirty="0" smtClean="0">
              <a:cs typeface="Times New Roman" pitchFamily="18" charset="0"/>
            </a:endParaRPr>
          </a:p>
          <a:p>
            <a:r>
              <a:rPr lang="bg-BG" sz="4500" b="1" u="sng" dirty="0" smtClean="0">
                <a:cs typeface="Times New Roman" pitchFamily="18" charset="0"/>
              </a:rPr>
              <a:t>Жертва</a:t>
            </a:r>
            <a:r>
              <a:rPr lang="bg-BG" sz="4500" b="1" dirty="0" smtClean="0">
                <a:cs typeface="Times New Roman" pitchFamily="18" charset="0"/>
              </a:rPr>
              <a:t>: </a:t>
            </a:r>
            <a:r>
              <a:rPr lang="bg-BG" sz="4500" dirty="0" smtClean="0">
                <a:cs typeface="Times New Roman" pitchFamily="18" charset="0"/>
              </a:rPr>
              <a:t>Няма ресурс да се справи с проблема.  Физически </a:t>
            </a:r>
            <a:r>
              <a:rPr lang="bg-BG" sz="4500" dirty="0" smtClean="0">
                <a:cs typeface="Times New Roman" pitchFamily="18" charset="0"/>
              </a:rPr>
              <a:t>по-слаби,  по-често с ниска себеоценка, итровертни, социално маргинализирани </a:t>
            </a:r>
            <a:r>
              <a:rPr lang="bg-BG" sz="4500" dirty="0" smtClean="0">
                <a:cs typeface="Times New Roman" pitchFamily="18" charset="0"/>
              </a:rPr>
              <a:t>.</a:t>
            </a:r>
          </a:p>
          <a:p>
            <a:endParaRPr lang="bg-BG" sz="4500" b="1" u="sng" dirty="0" smtClean="0">
              <a:cs typeface="Times New Roman" pitchFamily="18" charset="0"/>
            </a:endParaRPr>
          </a:p>
          <a:p>
            <a:r>
              <a:rPr lang="bg-BG" sz="4500" b="1" u="sng" dirty="0" smtClean="0">
                <a:cs typeface="Times New Roman" pitchFamily="18" charset="0"/>
              </a:rPr>
              <a:t> </a:t>
            </a:r>
            <a:r>
              <a:rPr lang="bg-BG" sz="4500" b="1" u="sng" dirty="0" smtClean="0">
                <a:cs typeface="Times New Roman" pitchFamily="18" charset="0"/>
              </a:rPr>
              <a:t>Асистенти</a:t>
            </a:r>
            <a:r>
              <a:rPr lang="bg-BG" sz="4500" b="1" dirty="0" smtClean="0">
                <a:cs typeface="Times New Roman" pitchFamily="18" charset="0"/>
              </a:rPr>
              <a:t> </a:t>
            </a:r>
            <a:r>
              <a:rPr lang="bg-BG" sz="4500" dirty="0" smtClean="0">
                <a:cs typeface="Times New Roman" pitchFamily="18" charset="0"/>
              </a:rPr>
              <a:t>-  извършителите на  “черната работа”</a:t>
            </a:r>
          </a:p>
          <a:p>
            <a:pPr lvl="0"/>
            <a:endParaRPr lang="bg-BG" sz="4500" dirty="0" smtClean="0">
              <a:cs typeface="Times New Roman" pitchFamily="18" charset="0"/>
            </a:endParaRPr>
          </a:p>
          <a:p>
            <a:pPr lvl="0"/>
            <a:endParaRPr lang="bg-BG" sz="4500" dirty="0" smtClean="0">
              <a:cs typeface="Times New Roman" pitchFamily="18" charset="0"/>
            </a:endParaRPr>
          </a:p>
          <a:p>
            <a:r>
              <a:rPr lang="bg-BG" sz="4500" b="1" u="sng" dirty="0" smtClean="0"/>
              <a:t>Поддръжниците</a:t>
            </a:r>
            <a:r>
              <a:rPr lang="en-US" sz="4500" dirty="0" smtClean="0"/>
              <a:t> – </a:t>
            </a:r>
            <a:r>
              <a:rPr lang="bg-BG" sz="4500" dirty="0" smtClean="0"/>
              <a:t>насърчават булито.</a:t>
            </a:r>
          </a:p>
          <a:p>
            <a:pPr lvl="0"/>
            <a:endParaRPr lang="bg-BG" sz="6000" dirty="0" smtClean="0">
              <a:cs typeface="Times New Roman" pitchFamily="18" charset="0"/>
            </a:endParaRPr>
          </a:p>
          <a:p>
            <a:pPr>
              <a:buNone/>
            </a:pPr>
            <a:r>
              <a:rPr lang="bg-BG" sz="5100" dirty="0" smtClean="0">
                <a:cs typeface="Times New Roman" pitchFamily="18" charset="0"/>
              </a:rPr>
              <a:t>      </a:t>
            </a:r>
            <a:r>
              <a:rPr lang="bg-BG" b="1" dirty="0" smtClean="0"/>
              <a:t> </a:t>
            </a:r>
            <a:endParaRPr lang="en-US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/>
          <a:lstStyle/>
          <a:p>
            <a:r>
              <a:rPr lang="bg-BG" sz="4000" i="1" dirty="0" smtClean="0"/>
              <a:t>Участниците: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052736"/>
            <a:ext cx="8172400" cy="4979640"/>
          </a:xfrm>
        </p:spPr>
        <p:txBody>
          <a:bodyPr>
            <a:normAutofit/>
          </a:bodyPr>
          <a:lstStyle/>
          <a:p>
            <a:pPr lvl="0"/>
            <a:endParaRPr lang="bg-BG" dirty="0" smtClean="0"/>
          </a:p>
          <a:p>
            <a:pPr lvl="0"/>
            <a:r>
              <a:rPr lang="bg-BG" b="1" u="sng" dirty="0" smtClean="0"/>
              <a:t>Зяпачите</a:t>
            </a:r>
            <a:r>
              <a:rPr lang="bg-BG" dirty="0" smtClean="0"/>
              <a:t> - с</a:t>
            </a:r>
            <a:r>
              <a:rPr lang="bg-BG" dirty="0" smtClean="0"/>
              <a:t>ъучениците</a:t>
            </a:r>
            <a:r>
              <a:rPr lang="bg-BG" dirty="0" smtClean="0"/>
              <a:t>, свидетели на Булинга/Мопинга!</a:t>
            </a:r>
            <a:endParaRPr lang="bg-BG" dirty="0" smtClean="0"/>
          </a:p>
          <a:p>
            <a:pPr lvl="0"/>
            <a:endParaRPr lang="bg-BG" dirty="0" smtClean="0"/>
          </a:p>
          <a:p>
            <a:pPr lvl="0"/>
            <a:r>
              <a:rPr lang="bg-BG" b="1" u="sng" dirty="0" smtClean="0"/>
              <a:t>Съчувстващите</a:t>
            </a:r>
            <a:r>
              <a:rPr lang="bg-BG" dirty="0" smtClean="0"/>
              <a:t>: страдат заедно с жертвата, но не знаят как да се намесят!</a:t>
            </a:r>
          </a:p>
          <a:p>
            <a:pPr lvl="0"/>
            <a:endParaRPr lang="bg-BG" dirty="0" smtClean="0"/>
          </a:p>
          <a:p>
            <a:pPr lvl="0"/>
            <a:r>
              <a:rPr lang="bg-BG" b="1" u="sng" dirty="0" smtClean="0"/>
              <a:t>Защитниците</a:t>
            </a:r>
            <a:r>
              <a:rPr lang="en-US" dirty="0" smtClean="0"/>
              <a:t> –</a:t>
            </a:r>
            <a:r>
              <a:rPr lang="bg-BG" dirty="0" smtClean="0"/>
              <a:t>активно се опитват да помогнат!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15616" y="260648"/>
            <a:ext cx="9001000" cy="144016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bg-BG" sz="53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Булинг – форми</a:t>
            </a:r>
            <a:r>
              <a:rPr kumimoji="0" lang="bg-BG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bg-BG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bg-BG" sz="43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1268760"/>
          <a:ext cx="708044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043608" y="260648"/>
            <a:ext cx="8784976" cy="11430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bg-BG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Булинг – форми</a:t>
            </a:r>
            <a:r>
              <a:rPr kumimoji="0" lang="bg-BG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bg-BG" sz="400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bg-BG" sz="4300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907704" y="908720"/>
          <a:ext cx="67687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2168</TotalTime>
  <Words>1297</Words>
  <Application>Microsoft Office PowerPoint</Application>
  <PresentationFormat>On-screen Show (4:3)</PresentationFormat>
  <Paragraphs>245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Solstice</vt:lpstr>
      <vt:lpstr>IV ПСИХОДРАМА ФЕСТИВАЛ – ПЛОВДИВ  05.02 – 08.02.2015 Г.    БУЛИНГ  ЦПЗ “Проф. Н. Шипковенски” Център “Орфеус”  </vt:lpstr>
      <vt:lpstr> БУЛИНГ ИЛИ КОНФЛИКТ? </vt:lpstr>
      <vt:lpstr>Булингът се определя  като феномен</vt:lpstr>
      <vt:lpstr>Slide 4</vt:lpstr>
      <vt:lpstr>Участниците:   </vt:lpstr>
      <vt:lpstr>Участниците:   </vt:lpstr>
      <vt:lpstr>Участниците:</vt:lpstr>
      <vt:lpstr>Slide 8</vt:lpstr>
      <vt:lpstr>Slide 9</vt:lpstr>
      <vt:lpstr>Slide 10</vt:lpstr>
      <vt:lpstr>Slide 11</vt:lpstr>
      <vt:lpstr>Slide 12</vt:lpstr>
      <vt:lpstr>Вербален Булинг: </vt:lpstr>
      <vt:lpstr>Slide 14</vt:lpstr>
      <vt:lpstr>Релационен Булинг (във взаимоотношенията) </vt:lpstr>
      <vt:lpstr> Булинг в училище </vt:lpstr>
      <vt:lpstr>  Булинг в училище  </vt:lpstr>
      <vt:lpstr>Slide 18</vt:lpstr>
      <vt:lpstr>Slide 19</vt:lpstr>
      <vt:lpstr>Slide 20</vt:lpstr>
      <vt:lpstr>Slide 21</vt:lpstr>
      <vt:lpstr>Slide 22</vt:lpstr>
      <vt:lpstr>Slide 23</vt:lpstr>
      <vt:lpstr>Защо Булитата са Булита?</vt:lpstr>
      <vt:lpstr>Slide 25</vt:lpstr>
      <vt:lpstr>За какво трябва да са информирани децата, за да избегнат влизането в позиция на жертва?</vt:lpstr>
      <vt:lpstr>За какво трябва да са информирани децата, за да избегнат влизането в позиция на жертва?</vt:lpstr>
      <vt:lpstr>БУЛИНГ???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Rayna Nemcova</dc:creator>
  <cp:lastModifiedBy>Rayna Nemcova</cp:lastModifiedBy>
  <cp:revision>197</cp:revision>
  <dcterms:created xsi:type="dcterms:W3CDTF">2015-01-13T14:37:17Z</dcterms:created>
  <dcterms:modified xsi:type="dcterms:W3CDTF">2015-01-31T12:15:27Z</dcterms:modified>
</cp:coreProperties>
</file>